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14.svg" ContentType="image/svg+xml"/>
  <Override PartName="/ppt/media/image15.svg" ContentType="image/svg+xml"/>
  <Override PartName="/ppt/media/image16.svg" ContentType="image/svg+xml"/>
  <Override PartName="/ppt/media/image17.svg" ContentType="image/svg+xml"/>
  <Override PartName="/ppt/media/image18.svg" ContentType="image/svg+xml"/>
  <Override PartName="/ppt/media/image19.svg" ContentType="image/svg+xml"/>
  <Override PartName="/ppt/media/image2.svg" ContentType="image/svg+xml"/>
  <Override PartName="/ppt/media/image20.svg" ContentType="image/svg+xml"/>
  <Override PartName="/ppt/media/image21.svg" ContentType="image/svg+xml"/>
  <Override PartName="/ppt/media/image22.svg" ContentType="image/svg+xml"/>
  <Override PartName="/ppt/media/image23.svg" ContentType="image/svg+xml"/>
  <Override PartName="/ppt/media/image24.svg" ContentType="image/svg+xml"/>
  <Override PartName="/ppt/media/image25.svg" ContentType="image/svg+xml"/>
  <Override PartName="/ppt/media/image26.svg" ContentType="image/svg+xml"/>
  <Override PartName="/ppt/media/image27.svg" ContentType="image/svg+xml"/>
  <Override PartName="/ppt/media/image28.svg" ContentType="image/svg+xml"/>
  <Override PartName="/ppt/media/image29.svg" ContentType="image/svg+xml"/>
  <Override PartName="/ppt/media/image3.svg" ContentType="image/svg+xml"/>
  <Override PartName="/ppt/media/image30.svg" ContentType="image/svg+xml"/>
  <Override PartName="/ppt/media/image31.svg" ContentType="image/svg+xml"/>
  <Override PartName="/ppt/media/image32.svg" ContentType="image/svg+xml"/>
  <Override PartName="/ppt/media/image33.svg" ContentType="image/svg+xml"/>
  <Override PartName="/ppt/media/image34.svg" ContentType="image/svg+xml"/>
  <Override PartName="/ppt/media/image35.svg" ContentType="image/svg+xml"/>
  <Override PartName="/ppt/media/image36.svg" ContentType="image/svg+xml"/>
  <Override PartName="/ppt/media/image37.svg" ContentType="image/svg+xml"/>
  <Override PartName="/ppt/media/image38.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handoutMasterIdLst>
    <p:handoutMasterId r:id="rId38"/>
  </p:handoutMasterIdLst>
  <p:sldIdLst>
    <p:sldId id="269" r:id="rId3"/>
    <p:sldId id="863" r:id="rId4"/>
    <p:sldId id="858" r:id="rId5"/>
    <p:sldId id="864" r:id="rId6"/>
    <p:sldId id="821" r:id="rId7"/>
    <p:sldId id="823" r:id="rId9"/>
    <p:sldId id="824" r:id="rId10"/>
    <p:sldId id="853" r:id="rId11"/>
    <p:sldId id="854" r:id="rId12"/>
    <p:sldId id="855" r:id="rId13"/>
    <p:sldId id="826" r:id="rId14"/>
    <p:sldId id="862" r:id="rId15"/>
    <p:sldId id="860" r:id="rId16"/>
    <p:sldId id="859" r:id="rId17"/>
    <p:sldId id="846" r:id="rId18"/>
    <p:sldId id="837" r:id="rId19"/>
    <p:sldId id="861" r:id="rId20"/>
    <p:sldId id="449" r:id="rId21"/>
    <p:sldId id="435" r:id="rId22"/>
    <p:sldId id="773" r:id="rId23"/>
    <p:sldId id="843" r:id="rId24"/>
    <p:sldId id="414" r:id="rId25"/>
    <p:sldId id="856" r:id="rId26"/>
    <p:sldId id="849" r:id="rId27"/>
    <p:sldId id="418" r:id="rId28"/>
    <p:sldId id="420" r:id="rId29"/>
    <p:sldId id="811" r:id="rId30"/>
    <p:sldId id="777" r:id="rId31"/>
    <p:sldId id="820" r:id="rId32"/>
    <p:sldId id="472" r:id="rId33"/>
    <p:sldId id="797" r:id="rId34"/>
    <p:sldId id="796" r:id="rId35"/>
    <p:sldId id="798" r:id="rId36"/>
    <p:sldId id="851" r:id="rId37"/>
  </p:sldIdLst>
  <p:sldSz cx="12192000" cy="6858000"/>
  <p:notesSz cx="6797675" cy="992632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鱼 Geek" initials="鱼"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EA1"/>
    <a:srgbClr val="FFC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13" autoAdjust="0"/>
    <p:restoredTop sz="85346" autoAdjust="0"/>
  </p:normalViewPr>
  <p:slideViewPr>
    <p:cSldViewPr>
      <p:cViewPr>
        <p:scale>
          <a:sx n="66" d="100"/>
          <a:sy n="66" d="100"/>
        </p:scale>
        <p:origin x="1608" y="768"/>
      </p:cViewPr>
      <p:guideLst>
        <p:guide pos="121"/>
        <p:guide orient="horz" pos="119"/>
      </p:guideLst>
    </p:cSldViewPr>
  </p:slideViewPr>
  <p:notesTextViewPr>
    <p:cViewPr>
      <p:scale>
        <a:sx n="100" d="100"/>
        <a:sy n="100" d="100"/>
      </p:scale>
      <p:origin x="0" y="0"/>
    </p:cViewPr>
  </p:notesTextViewPr>
  <p:notesViewPr>
    <p:cSldViewPr>
      <p:cViewPr varScale="1">
        <p:scale>
          <a:sx n="87" d="100"/>
          <a:sy n="87" d="100"/>
        </p:scale>
        <p:origin x="3840" y="78"/>
      </p:cViewPr>
      <p:guideLst/>
    </p:cSldViewPr>
  </p:notes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commentAuthors" Target="commentAuthors.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CN" altLang="en-US" dirty="0">
              <a:latin typeface="微软雅黑" panose="020B0503020204020204" pitchFamily="34" charset="-122"/>
            </a:endParaRPr>
          </a:p>
        </p:txBody>
      </p:sp>
      <p:sp>
        <p:nvSpPr>
          <p:cNvPr id="3" name="日期占位符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305E818D-6C95-4A67-9F90-5849EEDCA9B6}" type="datetimeFigureOut">
              <a:rPr lang="zh-CN" altLang="en-US" smtClean="0">
                <a:latin typeface="微软雅黑" panose="020B0503020204020204" pitchFamily="34" charset="-122"/>
              </a:rPr>
            </a:fld>
            <a:endParaRPr lang="zh-CN" altLang="en-US" dirty="0">
              <a:latin typeface="微软雅黑" panose="020B0503020204020204" pitchFamily="34" charset="-122"/>
            </a:endParaRPr>
          </a:p>
        </p:txBody>
      </p:sp>
      <p:sp>
        <p:nvSpPr>
          <p:cNvPr id="4" name="页脚占位符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zh-CN" altLang="en-US" dirty="0">
              <a:latin typeface="微软雅黑" panose="020B0503020204020204" pitchFamily="34" charset="-122"/>
            </a:endParaRPr>
          </a:p>
        </p:txBody>
      </p:sp>
      <p:sp>
        <p:nvSpPr>
          <p:cNvPr id="5" name="灯片编号占位符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5CBA758-A170-4975-9BA4-6FEECC594EF6}" type="slidenum">
              <a:rPr lang="zh-CN" altLang="en-US" smtClean="0">
                <a:latin typeface="微软雅黑" panose="020B0503020204020204" pitchFamily="34" charset="-122"/>
              </a:rPr>
            </a:fld>
            <a:endParaRPr lang="zh-CN" altLang="en-US" dirty="0">
              <a:latin typeface="微软雅黑" panose="020B0503020204020204" pitchFamily="3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atin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atin typeface="微软雅黑" panose="020B0503020204020204" pitchFamily="34" charset="-122"/>
              </a:defRPr>
            </a:lvl1pPr>
          </a:lstStyle>
          <a:p>
            <a:fld id="{F954ABE6-1D1B-4DEF-92A8-4D81752858CD}"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atin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atin typeface="微软雅黑" panose="020B0503020204020204" pitchFamily="34" charset="-122"/>
              </a:defRPr>
            </a:lvl1pPr>
          </a:lstStyle>
          <a:p>
            <a:fld id="{CD176DA8-33E1-42EB-8751-485D6FA0295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mn-ea"/>
        <a:cs typeface="+mn-cs"/>
      </a:defRPr>
    </a:lvl1pPr>
    <a:lvl2pPr marL="457200" algn="l" defTabSz="914400" rtl="0" eaLnBrk="1" latinLnBrk="0" hangingPunct="1">
      <a:defRPr sz="1200" kern="1200">
        <a:solidFill>
          <a:schemeClr val="tx1"/>
        </a:solidFill>
        <a:latin typeface="微软雅黑" panose="020B0503020204020204" pitchFamily="34" charset="-122"/>
        <a:ea typeface="+mn-ea"/>
        <a:cs typeface="+mn-cs"/>
      </a:defRPr>
    </a:lvl2pPr>
    <a:lvl3pPr marL="914400" algn="l" defTabSz="914400" rtl="0" eaLnBrk="1" latinLnBrk="0" hangingPunct="1">
      <a:defRPr sz="1200" kern="1200">
        <a:solidFill>
          <a:schemeClr val="tx1"/>
        </a:solidFill>
        <a:latin typeface="微软雅黑" panose="020B0503020204020204" pitchFamily="34" charset="-122"/>
        <a:ea typeface="+mn-ea"/>
        <a:cs typeface="+mn-cs"/>
      </a:defRPr>
    </a:lvl3pPr>
    <a:lvl4pPr marL="1371600" algn="l" defTabSz="914400" rtl="0" eaLnBrk="1" latinLnBrk="0" hangingPunct="1">
      <a:defRPr sz="1200" kern="1200">
        <a:solidFill>
          <a:schemeClr val="tx1"/>
        </a:solidFill>
        <a:latin typeface="微软雅黑" panose="020B0503020204020204" pitchFamily="34" charset="-122"/>
        <a:ea typeface="+mn-ea"/>
        <a:cs typeface="+mn-cs"/>
      </a:defRPr>
    </a:lvl4pPr>
    <a:lvl5pPr marL="1828800" algn="l" defTabSz="914400" rtl="0" eaLnBrk="1" latinLnBrk="0" hangingPunct="1">
      <a:defRPr sz="1200" kern="1200">
        <a:solidFill>
          <a:schemeClr val="tx1"/>
        </a:solidFill>
        <a:latin typeface="微软雅黑" panose="020B0503020204020204" pitchFamily="34"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微软雅黑" panose="020B0503020204020204" pitchFamily="34" charset="-122"/>
              <a:ea typeface="+mn-ea"/>
              <a:cs typeface="+mn-cs"/>
            </a:endParaRPr>
          </a:p>
        </p:txBody>
      </p:sp>
      <p:sp>
        <p:nvSpPr>
          <p:cNvPr id="4" name="灯片编号占位符 3"/>
          <p:cNvSpPr>
            <a:spLocks noGrp="1"/>
          </p:cNvSpPr>
          <p:nvPr>
            <p:ph type="sldNum" sz="quarter" idx="5"/>
          </p:nvPr>
        </p:nvSpPr>
        <p:spPr/>
        <p:txBody>
          <a:bodyPr/>
          <a:lstStyle/>
          <a:p>
            <a:fld id="{CD176DA8-33E1-42EB-8751-485D6FA0295E}" type="slidenum">
              <a:rPr lang="zh-CN" altLang="en-US" smtClean="0"/>
            </a:fld>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176DA8-33E1-42EB-8751-485D6FA0295E}"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D176DA8-33E1-42EB-8751-485D6FA0295E}" type="slidenum">
              <a:rPr kumimoji="0" lang="zh-CN" altLang="en-US" sz="1200" b="0" i="0" u="none" strike="noStrike" kern="1200" cap="none" spc="0" normalizeH="0" baseline="0" noProof="0" smtClean="0">
                <a:ln>
                  <a:noFill/>
                </a:ln>
                <a:solidFill>
                  <a:prstClr val="black"/>
                </a:solidFill>
                <a:effectLst/>
                <a:uLnTx/>
                <a:uFillTx/>
                <a:latin typeface="微软雅黑" panose="020B0503020204020204" pitchFamily="34" charset="-122"/>
                <a:ea typeface="宋体" panose="02010600030101010101" pitchFamily="2" charset="-122"/>
                <a:cs typeface="+mn-cs"/>
              </a:rPr>
            </a:fld>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D176DA8-33E1-42EB-8751-485D6FA0295E}" type="slidenum">
              <a:rPr kumimoji="0" lang="zh-CN" altLang="en-US" sz="1200" b="0" i="0" u="none" strike="noStrike" kern="1200" cap="none" spc="0" normalizeH="0" baseline="0" noProof="0" smtClean="0">
                <a:ln>
                  <a:noFill/>
                </a:ln>
                <a:solidFill>
                  <a:prstClr val="black"/>
                </a:solidFill>
                <a:effectLst/>
                <a:uLnTx/>
                <a:uFillTx/>
                <a:latin typeface="微软雅黑" panose="020B0503020204020204" pitchFamily="34" charset="-122"/>
                <a:ea typeface="宋体" panose="02010600030101010101" pitchFamily="2" charset="-122"/>
                <a:cs typeface="+mn-cs"/>
              </a:rPr>
            </a:fld>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176DA8-33E1-42EB-8751-485D6FA0295E}"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176DA8-33E1-42EB-8751-485D6FA0295E}"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改为顺时针</a:t>
            </a:r>
            <a:endParaRPr lang="zh-CN" altLang="en-US" dirty="0"/>
          </a:p>
        </p:txBody>
      </p:sp>
      <p:sp>
        <p:nvSpPr>
          <p:cNvPr id="4" name="灯片编号占位符 3"/>
          <p:cNvSpPr>
            <a:spLocks noGrp="1"/>
          </p:cNvSpPr>
          <p:nvPr>
            <p:ph type="sldNum" sz="quarter" idx="5"/>
          </p:nvPr>
        </p:nvSpPr>
        <p:spPr/>
        <p:txBody>
          <a:bodyPr/>
          <a:lstStyle/>
          <a:p>
            <a:fld id="{CD176DA8-33E1-42EB-8751-485D6FA0295E}"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176DA8-33E1-42EB-8751-485D6FA0295E}"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D176DA8-33E1-42EB-8751-485D6FA0295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D176DA8-33E1-42EB-8751-485D6FA0295E}"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pattFill prst="pct5">
          <a:fgClr>
            <a:schemeClr val="accent4"/>
          </a:fgClr>
          <a:bgClr>
            <a:schemeClr val="bg1"/>
          </a:bgClr>
        </a:patt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lvl1pPr>
              <a:defRPr>
                <a:latin typeface="微软雅黑" panose="020B0503020204020204" pitchFamily="34" charset="-122"/>
                <a:ea typeface="微软雅黑" panose="020B0503020204020204" pitchFamily="34" charset="-122"/>
              </a:defRPr>
            </a:lvl1pPr>
          </a:lstStyle>
          <a:p>
            <a:r>
              <a:rPr lang="zh-CN" altLang="en-US"/>
              <a:t>上海纽盾科技股份有限公司</a:t>
            </a:r>
            <a:endParaRPr lang="zh-CN" altLang="en-US" dirty="0"/>
          </a:p>
        </p:txBody>
      </p:sp>
      <p:sp>
        <p:nvSpPr>
          <p:cNvPr id="5" name="页脚占位符 4"/>
          <p:cNvSpPr>
            <a:spLocks noGrp="1"/>
          </p:cNvSpPr>
          <p:nvPr>
            <p:ph type="ftr" sz="quarter" idx="11"/>
          </p:nvPr>
        </p:nvSpPr>
        <p:spPr/>
        <p:txBody>
          <a:bodyPr/>
          <a:lstStyle>
            <a:lvl1pPr>
              <a:defRPr>
                <a:latin typeface="微软雅黑" panose="020B0503020204020204" pitchFamily="34" charset="-122"/>
                <a:ea typeface="微软雅黑" panose="020B0503020204020204" pitchFamily="34" charset="-122"/>
              </a:defRPr>
            </a:lvl1pPr>
          </a:lstStyle>
          <a:p>
            <a:r>
              <a:rPr lang="en-US" altLang="zh-CN" dirty="0"/>
              <a:t>www.newdon.net</a:t>
            </a:r>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8DF6CAE4-56EC-4F46-A3F7-DE673385832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pattFill prst="pct5">
          <a:fgClr>
            <a:schemeClr val="accent4"/>
          </a:fgClr>
          <a:bgClr>
            <a:schemeClr val="bg1"/>
          </a:bgClr>
        </a:pattFill>
        <a:effectLst/>
      </p:bgPr>
    </p:bg>
    <p:spTree>
      <p:nvGrpSpPr>
        <p:cNvPr id="1" name=""/>
        <p:cNvGrpSpPr/>
        <p:nvPr/>
      </p:nvGrpSpPr>
      <p:grpSpPr>
        <a:xfrm>
          <a:off x="0" y="0"/>
          <a:ext cx="0" cy="0"/>
          <a:chOff x="0" y="0"/>
          <a:chExt cx="0" cy="0"/>
        </a:xfrm>
      </p:grpSpPr>
      <p:sp>
        <p:nvSpPr>
          <p:cNvPr id="49" name="双波形 48"/>
          <p:cNvSpPr/>
          <p:nvPr userDrawn="1"/>
        </p:nvSpPr>
        <p:spPr>
          <a:xfrm rot="10800000">
            <a:off x="-2" y="4167262"/>
            <a:ext cx="12192002" cy="2088232"/>
          </a:xfrm>
          <a:prstGeom prst="doubleWave">
            <a:avLst>
              <a:gd name="adj1" fmla="val 7268"/>
              <a:gd name="adj2" fmla="val 0"/>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50" name="双波形 49"/>
          <p:cNvSpPr/>
          <p:nvPr userDrawn="1"/>
        </p:nvSpPr>
        <p:spPr>
          <a:xfrm rot="10800000" flipH="1">
            <a:off x="-1" y="4131594"/>
            <a:ext cx="12192000" cy="2088232"/>
          </a:xfrm>
          <a:prstGeom prst="doubleWave">
            <a:avLst>
              <a:gd name="adj1" fmla="val 7128"/>
              <a:gd name="adj2" fmla="val 0"/>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3" name="双波形 2"/>
          <p:cNvSpPr/>
          <p:nvPr userDrawn="1"/>
        </p:nvSpPr>
        <p:spPr>
          <a:xfrm rot="10800000">
            <a:off x="-7" y="4412561"/>
            <a:ext cx="12191999" cy="2088232"/>
          </a:xfrm>
          <a:prstGeom prst="doubleWav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2" name="矩形 1"/>
          <p:cNvSpPr/>
          <p:nvPr userDrawn="1"/>
        </p:nvSpPr>
        <p:spPr>
          <a:xfrm>
            <a:off x="0" y="5196978"/>
            <a:ext cx="12192000" cy="16610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8" name="文本框 29"/>
          <p:cNvSpPr txBox="1"/>
          <p:nvPr userDrawn="1"/>
        </p:nvSpPr>
        <p:spPr>
          <a:xfrm>
            <a:off x="515379" y="4831385"/>
            <a:ext cx="5076483" cy="15859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100" b="1" dirty="0">
                <a:solidFill>
                  <a:schemeClr val="tx1"/>
                </a:solidFill>
                <a:latin typeface="微软雅黑" panose="020B0503020204020204" pitchFamily="34" charset="-122"/>
                <a:ea typeface="微软雅黑" panose="020B0503020204020204" pitchFamily="34" charset="-122"/>
              </a:rPr>
              <a:t>上海总部（运营与行政中心）：</a:t>
            </a:r>
            <a:r>
              <a:rPr lang="zh-CN" altLang="en-US" sz="1100" dirty="0">
                <a:solidFill>
                  <a:schemeClr val="tx1"/>
                </a:solidFill>
                <a:latin typeface="微软雅黑" panose="020B0503020204020204" pitchFamily="34" charset="-122"/>
                <a:ea typeface="微软雅黑" panose="020B0503020204020204" pitchFamily="34" charset="-122"/>
              </a:rPr>
              <a:t>上海市宝山区淞南镇长江南路</a:t>
            </a:r>
            <a:r>
              <a:rPr lang="en-US" altLang="zh-CN" sz="1100" dirty="0">
                <a:solidFill>
                  <a:schemeClr val="tx1"/>
                </a:solidFill>
                <a:latin typeface="微软雅黑" panose="020B0503020204020204" pitchFamily="34" charset="-122"/>
                <a:ea typeface="微软雅黑" panose="020B0503020204020204" pitchFamily="34" charset="-122"/>
              </a:rPr>
              <a:t>99</a:t>
            </a:r>
            <a:r>
              <a:rPr lang="zh-CN" altLang="en-US" sz="1100" dirty="0">
                <a:solidFill>
                  <a:schemeClr val="tx1"/>
                </a:solidFill>
                <a:latin typeface="微软雅黑" panose="020B0503020204020204" pitchFamily="34" charset="-122"/>
                <a:ea typeface="微软雅黑" panose="020B0503020204020204" pitchFamily="34" charset="-122"/>
              </a:rPr>
              <a:t>弄</a:t>
            </a:r>
            <a:r>
              <a:rPr lang="en-US" altLang="zh-CN" sz="1100" dirty="0">
                <a:solidFill>
                  <a:schemeClr val="tx1"/>
                </a:solidFill>
                <a:latin typeface="微软雅黑" panose="020B0503020204020204" pitchFamily="34" charset="-122"/>
                <a:ea typeface="微软雅黑" panose="020B0503020204020204" pitchFamily="34" charset="-122"/>
              </a:rPr>
              <a:t>2</a:t>
            </a:r>
            <a:r>
              <a:rPr lang="zh-CN" altLang="en-US" sz="1100" dirty="0">
                <a:solidFill>
                  <a:schemeClr val="tx1"/>
                </a:solidFill>
                <a:latin typeface="微软雅黑" panose="020B0503020204020204" pitchFamily="34" charset="-122"/>
                <a:ea typeface="微软雅黑" panose="020B0503020204020204" pitchFamily="34" charset="-122"/>
              </a:rPr>
              <a:t>幢</a:t>
            </a:r>
            <a:r>
              <a:rPr lang="en-US" altLang="zh-CN" sz="1100" dirty="0">
                <a:solidFill>
                  <a:schemeClr val="tx1"/>
                </a:solidFill>
                <a:latin typeface="微软雅黑" panose="020B0503020204020204" pitchFamily="34" charset="-122"/>
                <a:ea typeface="微软雅黑" panose="020B0503020204020204" pitchFamily="34" charset="-122"/>
              </a:rPr>
              <a:t>11</a:t>
            </a:r>
            <a:r>
              <a:rPr lang="zh-CN" altLang="en-US" sz="1100" dirty="0">
                <a:solidFill>
                  <a:schemeClr val="tx1"/>
                </a:solidFill>
                <a:latin typeface="微软雅黑" panose="020B0503020204020204" pitchFamily="34" charset="-122"/>
                <a:ea typeface="微软雅黑" panose="020B0503020204020204" pitchFamily="34" charset="-122"/>
              </a:rPr>
              <a:t>楼</a:t>
            </a:r>
            <a:endParaRPr lang="en-US" altLang="zh-CN" sz="1100" dirty="0">
              <a:solidFill>
                <a:schemeClr val="tx1"/>
              </a:solidFill>
              <a:latin typeface="微软雅黑" panose="020B0503020204020204" pitchFamily="34" charset="-122"/>
              <a:ea typeface="微软雅黑" panose="020B0503020204020204" pitchFamily="34" charset="-122"/>
            </a:endParaRPr>
          </a:p>
          <a:p>
            <a:pPr>
              <a:lnSpc>
                <a:spcPct val="150000"/>
              </a:lnSpc>
            </a:pPr>
            <a:r>
              <a:rPr lang="zh-CN" altLang="en-US" sz="1100" b="1" dirty="0">
                <a:solidFill>
                  <a:schemeClr val="tx1"/>
                </a:solidFill>
                <a:latin typeface="微软雅黑" panose="020B0503020204020204" pitchFamily="34" charset="-122"/>
                <a:ea typeface="微软雅黑" panose="020B0503020204020204" pitchFamily="34" charset="-122"/>
              </a:rPr>
              <a:t>江苏分公司（研发中心）：</a:t>
            </a:r>
            <a:r>
              <a:rPr lang="zh-CN" altLang="en-US" sz="1100" dirty="0">
                <a:solidFill>
                  <a:schemeClr val="tx1"/>
                </a:solidFill>
                <a:latin typeface="微软雅黑" panose="020B0503020204020204" pitchFamily="34" charset="-122"/>
                <a:ea typeface="微软雅黑" panose="020B0503020204020204" pitchFamily="34" charset="-122"/>
              </a:rPr>
              <a:t>苏州市吴江区县府路</a:t>
            </a:r>
            <a:r>
              <a:rPr lang="en-US" altLang="zh-CN" sz="1100" dirty="0">
                <a:solidFill>
                  <a:schemeClr val="tx1"/>
                </a:solidFill>
                <a:latin typeface="微软雅黑" panose="020B0503020204020204" pitchFamily="34" charset="-122"/>
                <a:ea typeface="微软雅黑" panose="020B0503020204020204" pitchFamily="34" charset="-122"/>
              </a:rPr>
              <a:t>98</a:t>
            </a:r>
            <a:r>
              <a:rPr lang="zh-CN" altLang="en-US" sz="1100" dirty="0">
                <a:solidFill>
                  <a:schemeClr val="tx1"/>
                </a:solidFill>
                <a:latin typeface="微软雅黑" panose="020B0503020204020204" pitchFamily="34" charset="-122"/>
                <a:ea typeface="微软雅黑" panose="020B0503020204020204" pitchFamily="34" charset="-122"/>
              </a:rPr>
              <a:t>号</a:t>
            </a:r>
            <a:endParaRPr lang="en-US" altLang="zh-CN" sz="1100" dirty="0">
              <a:solidFill>
                <a:schemeClr val="tx1"/>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陕西分公司（</a:t>
            </a:r>
            <a:r>
              <a:rPr lang="zh-CN" altLang="en-US" sz="1100" b="1" dirty="0">
                <a:solidFill>
                  <a:schemeClr val="tx1"/>
                </a:solidFill>
                <a:latin typeface="微软雅黑" panose="020B0503020204020204" pitchFamily="34" charset="-122"/>
                <a:ea typeface="微软雅黑" panose="020B0503020204020204" pitchFamily="34" charset="-122"/>
              </a:rPr>
              <a:t>研发中心</a:t>
            </a:r>
            <a:r>
              <a:rPr kumimoji="0" lang="zh-CN" altLang="en-US" sz="11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lang="zh-CN" altLang="en-US" sz="1100" b="1" dirty="0">
                <a:solidFill>
                  <a:schemeClr val="tx1"/>
                </a:solidFill>
                <a:latin typeface="微软雅黑" panose="020B0503020204020204" pitchFamily="34" charset="-122"/>
                <a:ea typeface="微软雅黑" panose="020B0503020204020204" pitchFamily="34" charset="-122"/>
              </a:rPr>
              <a:t>：</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西安曲江新区曲江路</a:t>
            </a:r>
            <a:r>
              <a:rPr kumimoji="0" lang="en-US" altLang="zh-CN"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189</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号中海观园</a:t>
            </a:r>
            <a:r>
              <a:rPr kumimoji="0" lang="en-US" altLang="zh-CN"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A</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区</a:t>
            </a:r>
            <a:r>
              <a:rPr kumimoji="0" lang="en-US" altLang="zh-CN"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幢</a:t>
            </a:r>
            <a:r>
              <a:rPr kumimoji="0" lang="en-US" altLang="zh-CN"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12601</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室</a:t>
            </a:r>
            <a:endParaRPr kumimoji="0" lang="en-US" altLang="zh-CN"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1100" b="1" dirty="0">
                <a:solidFill>
                  <a:schemeClr val="tx1"/>
                </a:solidFill>
                <a:latin typeface="微软雅黑" panose="020B0503020204020204" pitchFamily="34" charset="-122"/>
                <a:ea typeface="微软雅黑" panose="020B0503020204020204" pitchFamily="34" charset="-122"/>
              </a:rPr>
              <a:t>北京纽盾：</a:t>
            </a:r>
            <a:r>
              <a:rPr lang="zh-CN" altLang="en-US" sz="1100" dirty="0">
                <a:solidFill>
                  <a:schemeClr val="tx1"/>
                </a:solidFill>
                <a:latin typeface="微软雅黑" panose="020B0503020204020204" pitchFamily="34" charset="-122"/>
                <a:ea typeface="微软雅黑" panose="020B0503020204020204" pitchFamily="34" charset="-122"/>
              </a:rPr>
              <a:t>北京市海淀区西直门外大街</a:t>
            </a:r>
            <a:r>
              <a:rPr lang="en-US" altLang="zh-CN" sz="1100" dirty="0">
                <a:solidFill>
                  <a:schemeClr val="tx1"/>
                </a:solidFill>
                <a:latin typeface="微软雅黑" panose="020B0503020204020204" pitchFamily="34" charset="-122"/>
                <a:ea typeface="微软雅黑" panose="020B0503020204020204" pitchFamily="34" charset="-122"/>
              </a:rPr>
              <a:t>168</a:t>
            </a:r>
            <a:r>
              <a:rPr lang="zh-CN" altLang="en-US" sz="1100" dirty="0">
                <a:solidFill>
                  <a:schemeClr val="tx1"/>
                </a:solidFill>
                <a:latin typeface="微软雅黑" panose="020B0503020204020204" pitchFamily="34" charset="-122"/>
                <a:ea typeface="微软雅黑" panose="020B0503020204020204" pitchFamily="34" charset="-122"/>
              </a:rPr>
              <a:t>号腾达大厦</a:t>
            </a:r>
            <a:r>
              <a:rPr lang="en-US" altLang="zh-CN" sz="1100" dirty="0">
                <a:solidFill>
                  <a:schemeClr val="tx1"/>
                </a:solidFill>
                <a:latin typeface="微软雅黑" panose="020B0503020204020204" pitchFamily="34" charset="-122"/>
                <a:ea typeface="微软雅黑" panose="020B0503020204020204" pitchFamily="34" charset="-122"/>
              </a:rPr>
              <a:t>17</a:t>
            </a:r>
            <a:r>
              <a:rPr lang="zh-CN" altLang="en-US" sz="1100" dirty="0">
                <a:solidFill>
                  <a:schemeClr val="tx1"/>
                </a:solidFill>
                <a:latin typeface="微软雅黑" panose="020B0503020204020204" pitchFamily="34" charset="-122"/>
                <a:ea typeface="微软雅黑" panose="020B0503020204020204" pitchFamily="34" charset="-122"/>
              </a:rPr>
              <a:t>层</a:t>
            </a:r>
            <a:endParaRPr lang="en-US" altLang="zh-CN" sz="1100" dirty="0">
              <a:solidFill>
                <a:schemeClr val="tx1"/>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海南纽盾：</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海口市龙华区海德路</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号润德广场</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区裙楼</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1-2</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单元</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4</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号</a:t>
            </a:r>
            <a:endParaRPr lang="en-US" altLang="zh-CN" sz="1100" dirty="0">
              <a:solidFill>
                <a:schemeClr val="tx1"/>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湖南分公司：</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湖南省长沙市岳麓区观沙岭街道桔洲新苑小区</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栋</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4</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楼</a:t>
            </a:r>
            <a:endParaRPr lang="zh-CN" altLang="en-US" sz="1100" b="0" i="0" dirty="0">
              <a:solidFill>
                <a:srgbClr val="333333"/>
              </a:solidFill>
              <a:effectLst/>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5380" y="1661021"/>
            <a:ext cx="2245509" cy="2245509"/>
          </a:xfrm>
          <a:prstGeom prst="rect">
            <a:avLst/>
          </a:prstGeom>
          <a:ln w="38100">
            <a:solidFill>
              <a:schemeClr val="accent4"/>
            </a:solidFill>
          </a:ln>
        </p:spPr>
      </p:pic>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23196" y="512676"/>
            <a:ext cx="2245509" cy="811205"/>
          </a:xfrm>
          <a:prstGeom prst="rect">
            <a:avLst/>
          </a:prstGeom>
        </p:spPr>
      </p:pic>
      <p:sp>
        <p:nvSpPr>
          <p:cNvPr id="11" name="文本框 29"/>
          <p:cNvSpPr txBox="1"/>
          <p:nvPr userDrawn="1"/>
        </p:nvSpPr>
        <p:spPr>
          <a:xfrm>
            <a:off x="6454582" y="4831385"/>
            <a:ext cx="5294128" cy="158594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lang="zh-CN" altLang="en-US" sz="1100" b="1" dirty="0">
                <a:solidFill>
                  <a:schemeClr val="tx1"/>
                </a:solidFill>
                <a:latin typeface="微软雅黑" panose="020B0503020204020204" pitchFamily="34" charset="-122"/>
                <a:ea typeface="微软雅黑" panose="020B0503020204020204" pitchFamily="34" charset="-122"/>
              </a:rPr>
              <a:t>深圳分公司：</a:t>
            </a:r>
            <a:r>
              <a:rPr lang="zh-CN" altLang="en-US" sz="1100" dirty="0">
                <a:solidFill>
                  <a:schemeClr val="tx1"/>
                </a:solidFill>
                <a:latin typeface="微软雅黑" panose="020B0503020204020204" pitchFamily="34" charset="-122"/>
                <a:ea typeface="微软雅黑" panose="020B0503020204020204" pitchFamily="34" charset="-122"/>
              </a:rPr>
              <a:t>深圳市南山区大冲一路</a:t>
            </a:r>
            <a:r>
              <a:rPr lang="en-US" altLang="zh-CN" sz="1100" dirty="0">
                <a:solidFill>
                  <a:schemeClr val="tx1"/>
                </a:solidFill>
                <a:latin typeface="微软雅黑" panose="020B0503020204020204" pitchFamily="34" charset="-122"/>
                <a:ea typeface="微软雅黑" panose="020B0503020204020204" pitchFamily="34" charset="-122"/>
              </a:rPr>
              <a:t>18</a:t>
            </a:r>
            <a:r>
              <a:rPr lang="zh-CN" altLang="en-US" sz="1100" dirty="0">
                <a:solidFill>
                  <a:schemeClr val="tx1"/>
                </a:solidFill>
                <a:latin typeface="微软雅黑" panose="020B0503020204020204" pitchFamily="34" charset="-122"/>
                <a:ea typeface="微软雅黑" panose="020B0503020204020204" pitchFamily="34" charset="-122"/>
              </a:rPr>
              <a:t>号大冲商务中心</a:t>
            </a:r>
            <a:r>
              <a:rPr lang="en-US" altLang="zh-CN" sz="1100" dirty="0">
                <a:solidFill>
                  <a:schemeClr val="tx1"/>
                </a:solidFill>
                <a:latin typeface="微软雅黑" panose="020B0503020204020204" pitchFamily="34" charset="-122"/>
                <a:ea typeface="微软雅黑" panose="020B0503020204020204" pitchFamily="34" charset="-122"/>
              </a:rPr>
              <a:t>(</a:t>
            </a:r>
            <a:r>
              <a:rPr lang="zh-CN" altLang="en-US" sz="1100" dirty="0">
                <a:solidFill>
                  <a:schemeClr val="tx1"/>
                </a:solidFill>
                <a:latin typeface="微软雅黑" panose="020B0503020204020204" pitchFamily="34" charset="-122"/>
                <a:ea typeface="微软雅黑" panose="020B0503020204020204" pitchFamily="34" charset="-122"/>
              </a:rPr>
              <a:t>三期</a:t>
            </a:r>
            <a:r>
              <a:rPr lang="en-US" altLang="zh-CN" sz="1100" dirty="0">
                <a:solidFill>
                  <a:schemeClr val="tx1"/>
                </a:solidFill>
                <a:latin typeface="微软雅黑" panose="020B0503020204020204" pitchFamily="34" charset="-122"/>
                <a:ea typeface="微软雅黑" panose="020B0503020204020204" pitchFamily="34" charset="-122"/>
              </a:rPr>
              <a:t>)3</a:t>
            </a:r>
            <a:r>
              <a:rPr lang="zh-CN" altLang="en-US" sz="1100" dirty="0">
                <a:solidFill>
                  <a:schemeClr val="tx1"/>
                </a:solidFill>
                <a:latin typeface="微软雅黑" panose="020B0503020204020204" pitchFamily="34" charset="-122"/>
                <a:ea typeface="微软雅黑" panose="020B0503020204020204" pitchFamily="34" charset="-122"/>
              </a:rPr>
              <a:t>栋</a:t>
            </a:r>
            <a:r>
              <a:rPr lang="en-US" altLang="zh-CN" sz="1100" dirty="0">
                <a:solidFill>
                  <a:schemeClr val="tx1"/>
                </a:solidFill>
                <a:latin typeface="微软雅黑" panose="020B0503020204020204" pitchFamily="34" charset="-122"/>
                <a:ea typeface="微软雅黑" panose="020B0503020204020204" pitchFamily="34" charset="-122"/>
              </a:rPr>
              <a:t>2930</a:t>
            </a:r>
            <a:endParaRPr lang="en-US" altLang="zh-CN" sz="1100" dirty="0">
              <a:solidFill>
                <a:schemeClr val="tx1"/>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宁夏分公司：</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宁夏银川市兴庆区凤凰北街田园巷</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100</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号城市花园</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号楼</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座</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1901</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室</a:t>
            </a:r>
            <a:endParaRPr kumimoji="0" lang="en-US" altLang="zh-CN" sz="1100" b="1"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1"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吴忠分公司：</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宁夏吴忠市利通区宁夏农特产品文创产业大厦二层</a:t>
            </a:r>
            <a:r>
              <a:rPr kumimoji="0" lang="en-US" altLang="zh-CN"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B41</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en-US" altLang="zh-CN"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B42</a:t>
            </a:r>
            <a:r>
              <a:rPr kumimoji="0" lang="zh-CN" altLang="en-US" sz="1100" b="0" i="0" u="none" strike="noStrike" kern="1200" cap="none" spc="0" normalizeH="0" baseline="0" dirty="0">
                <a:ln>
                  <a:noFill/>
                </a:ln>
                <a:solidFill>
                  <a:schemeClr val="tx1"/>
                </a:solidFill>
                <a:effectLst/>
                <a:uLnTx/>
                <a:uFillTx/>
                <a:latin typeface="微软雅黑" panose="020B0503020204020204" pitchFamily="34" charset="-122"/>
                <a:ea typeface="微软雅黑" panose="020B0503020204020204" pitchFamily="34" charset="-122"/>
                <a:cs typeface="+mn-cs"/>
              </a:rPr>
              <a:t>号商铺  </a:t>
            </a:r>
            <a:b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br>
            <a:r>
              <a:rPr kumimoji="0" lang="zh-CN" altLang="en-US" sz="11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广州办事处：</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广州市黄埔区科学大道</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72-78</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号绿地中央广场</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C2</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栋</a:t>
            </a:r>
            <a:r>
              <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504</a:t>
            </a:r>
            <a:r>
              <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室</a:t>
            </a:r>
            <a:endParaRPr kumimoji="0" lang="en-US" altLang="zh-CN"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1100" b="1" dirty="0">
                <a:solidFill>
                  <a:schemeClr val="tx1"/>
                </a:solidFill>
                <a:latin typeface="微软雅黑" panose="020B0503020204020204" pitchFamily="34" charset="-122"/>
                <a:ea typeface="微软雅黑" panose="020B0503020204020204" pitchFamily="34" charset="-122"/>
              </a:rPr>
              <a:t>河南办事处：</a:t>
            </a:r>
            <a:r>
              <a:rPr lang="zh-CN" altLang="en-US" sz="1100" dirty="0">
                <a:solidFill>
                  <a:schemeClr val="tx1"/>
                </a:solidFill>
                <a:latin typeface="微软雅黑" panose="020B0503020204020204" pitchFamily="34" charset="-122"/>
                <a:ea typeface="微软雅黑" panose="020B0503020204020204" pitchFamily="34" charset="-122"/>
              </a:rPr>
              <a:t>河南省郑州市中原中路</a:t>
            </a:r>
            <a:r>
              <a:rPr lang="en-US" altLang="zh-CN" sz="1100" dirty="0">
                <a:solidFill>
                  <a:schemeClr val="tx1"/>
                </a:solidFill>
                <a:latin typeface="微软雅黑" panose="020B0503020204020204" pitchFamily="34" charset="-122"/>
                <a:ea typeface="微软雅黑" panose="020B0503020204020204" pitchFamily="34" charset="-122"/>
              </a:rPr>
              <a:t>171</a:t>
            </a:r>
            <a:r>
              <a:rPr lang="zh-CN" altLang="en-US" sz="1100" dirty="0">
                <a:solidFill>
                  <a:schemeClr val="tx1"/>
                </a:solidFill>
                <a:latin typeface="微软雅黑" panose="020B0503020204020204" pitchFamily="34" charset="-122"/>
                <a:ea typeface="微软雅黑" panose="020B0503020204020204" pitchFamily="34" charset="-122"/>
              </a:rPr>
              <a:t>号万达写字楼</a:t>
            </a:r>
            <a:r>
              <a:rPr lang="en-US" altLang="zh-CN" sz="1100" dirty="0">
                <a:solidFill>
                  <a:schemeClr val="tx1"/>
                </a:solidFill>
                <a:latin typeface="微软雅黑" panose="020B0503020204020204" pitchFamily="34" charset="-122"/>
                <a:ea typeface="微软雅黑" panose="020B0503020204020204" pitchFamily="34" charset="-122"/>
              </a:rPr>
              <a:t>B</a:t>
            </a:r>
            <a:r>
              <a:rPr lang="zh-CN" altLang="en-US" sz="1100" dirty="0">
                <a:solidFill>
                  <a:schemeClr val="tx1"/>
                </a:solidFill>
                <a:latin typeface="微软雅黑" panose="020B0503020204020204" pitchFamily="34" charset="-122"/>
                <a:ea typeface="微软雅黑" panose="020B0503020204020204" pitchFamily="34" charset="-122"/>
              </a:rPr>
              <a:t>座</a:t>
            </a:r>
            <a:r>
              <a:rPr lang="en-US" altLang="zh-CN" sz="1100" dirty="0">
                <a:solidFill>
                  <a:schemeClr val="tx1"/>
                </a:solidFill>
                <a:latin typeface="微软雅黑" panose="020B0503020204020204" pitchFamily="34" charset="-122"/>
                <a:ea typeface="微软雅黑" panose="020B0503020204020204" pitchFamily="34" charset="-122"/>
              </a:rPr>
              <a:t>2602</a:t>
            </a:r>
            <a:endParaRPr lang="en-US" altLang="zh-CN" sz="1100" dirty="0">
              <a:solidFill>
                <a:schemeClr val="tx1"/>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lang="zh-CN" altLang="en-US" sz="1100" b="1" dirty="0">
                <a:solidFill>
                  <a:schemeClr val="tx1"/>
                </a:solidFill>
                <a:latin typeface="微软雅黑" panose="020B0503020204020204" pitchFamily="34" charset="-122"/>
                <a:ea typeface="微软雅黑" panose="020B0503020204020204" pitchFamily="34" charset="-122"/>
              </a:rPr>
              <a:t>青海办事处：</a:t>
            </a:r>
            <a:r>
              <a:rPr lang="zh-CN" altLang="en-US" sz="1100" dirty="0">
                <a:solidFill>
                  <a:schemeClr val="tx1"/>
                </a:solidFill>
                <a:latin typeface="微软雅黑" panose="020B0503020204020204" pitchFamily="34" charset="-122"/>
                <a:ea typeface="微软雅黑" panose="020B0503020204020204" pitchFamily="34" charset="-122"/>
              </a:rPr>
              <a:t>青海省西宁市城中区新民街</a:t>
            </a:r>
            <a:r>
              <a:rPr lang="en-US" altLang="zh-CN" sz="1100" dirty="0">
                <a:solidFill>
                  <a:schemeClr val="tx1"/>
                </a:solidFill>
                <a:latin typeface="微软雅黑" panose="020B0503020204020204" pitchFamily="34" charset="-122"/>
                <a:ea typeface="微软雅黑" panose="020B0503020204020204" pitchFamily="34" charset="-122"/>
              </a:rPr>
              <a:t>42</a:t>
            </a:r>
            <a:r>
              <a:rPr lang="zh-CN" altLang="en-US" sz="1100" dirty="0">
                <a:solidFill>
                  <a:schemeClr val="tx1"/>
                </a:solidFill>
                <a:latin typeface="微软雅黑" panose="020B0503020204020204" pitchFamily="34" charset="-122"/>
                <a:ea typeface="微软雅黑" panose="020B0503020204020204" pitchFamily="34" charset="-122"/>
              </a:rPr>
              <a:t>号</a:t>
            </a:r>
            <a:endParaRPr lang="en-US" altLang="zh-CN" sz="1100" dirty="0">
              <a:solidFill>
                <a:schemeClr val="tx1"/>
              </a:solidFill>
              <a:latin typeface="微软雅黑" panose="020B0503020204020204" pitchFamily="34" charset="-122"/>
              <a:ea typeface="微软雅黑" panose="020B0503020204020204" pitchFamily="34" charset="-122"/>
            </a:endParaRPr>
          </a:p>
        </p:txBody>
      </p:sp>
      <p:grpSp>
        <p:nvGrpSpPr>
          <p:cNvPr id="12" name="组合 11"/>
          <p:cNvGrpSpPr/>
          <p:nvPr userDrawn="1"/>
        </p:nvGrpSpPr>
        <p:grpSpPr>
          <a:xfrm>
            <a:off x="1" y="6786000"/>
            <a:ext cx="12192000" cy="72000"/>
            <a:chOff x="0" y="6786000"/>
            <a:chExt cx="13371871" cy="72000"/>
          </a:xfrm>
        </p:grpSpPr>
        <p:sp>
          <p:nvSpPr>
            <p:cNvPr id="13" name="矩形 12"/>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1061883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101212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11405418"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1798709"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12191999"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12585288"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1297858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7" name="矩形 46"/>
          <p:cNvSpPr/>
          <p:nvPr userDrawn="1"/>
        </p:nvSpPr>
        <p:spPr>
          <a:xfrm>
            <a:off x="6714607" y="1605184"/>
            <a:ext cx="2340260" cy="149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48" name="矩形 47"/>
          <p:cNvSpPr>
            <a:spLocks noChangeArrowheads="1"/>
          </p:cNvSpPr>
          <p:nvPr userDrawn="1"/>
        </p:nvSpPr>
        <p:spPr bwMode="auto">
          <a:xfrm>
            <a:off x="6589894" y="1088265"/>
            <a:ext cx="403244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Bef>
                <a:spcPct val="20000"/>
              </a:spcBef>
              <a:buFont typeface="Arial" panose="020B0604020202020204" pitchFamily="34" charset="0"/>
              <a:buNone/>
            </a:pPr>
            <a:r>
              <a:rPr lang="en-US" altLang="zh-CN" sz="5000" b="1" dirty="0">
                <a:solidFill>
                  <a:schemeClr val="tx1"/>
                </a:solidFill>
                <a:latin typeface="微软雅黑" panose="020B0503020204020204" pitchFamily="34" charset="-122"/>
                <a:ea typeface="微软雅黑" panose="020B0503020204020204" pitchFamily="34" charset="-122"/>
              </a:rPr>
              <a:t>Thanks</a:t>
            </a:r>
            <a:endParaRPr lang="en-US" altLang="zh-CN" sz="4800" b="1" dirty="0">
              <a:solidFill>
                <a:schemeClr val="tx1"/>
              </a:solidFill>
              <a:latin typeface="微软雅黑" panose="020B0503020204020204" pitchFamily="34" charset="-122"/>
              <a:ea typeface="微软雅黑" panose="020B0503020204020204" pitchFamily="34" charset="-122"/>
            </a:endParaRPr>
          </a:p>
        </p:txBody>
      </p:sp>
      <p:pic>
        <p:nvPicPr>
          <p:cNvPr id="52" name="图片 51"/>
          <p:cNvPicPr>
            <a:picLocks noChangeAspect="1"/>
          </p:cNvPicPr>
          <p:nvPr userDrawn="1"/>
        </p:nvPicPr>
        <p:blipFill>
          <a:blip r:embed="rId4"/>
          <a:stretch>
            <a:fillRect/>
          </a:stretch>
        </p:blipFill>
        <p:spPr>
          <a:xfrm>
            <a:off x="6589894" y="2035678"/>
            <a:ext cx="3535089" cy="10877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60AC79DB-95C0-4292-B658-426B1F41E06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F6CAE4-56EC-4F46-A3F7-DE673385832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仅标题">
    <p:bg>
      <p:bgPr>
        <a:pattFill prst="pct5">
          <a:fgClr>
            <a:schemeClr val="accent4"/>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60AC79DB-95C0-4292-B658-426B1F41E06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DF6CAE4-56EC-4F46-A3F7-DE6733858322}"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内容页面">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blipFill dpi="0" rotWithShape="1">
            <a:blip r:embed="rId2"/>
            <a:srcRect/>
            <a:tile tx="-1524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0" y="0"/>
            <a:ext cx="12192000"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defRPr>
            </a:lvl1pPr>
          </a:lstStyle>
          <a:p>
            <a:fld id="{60AC79DB-95C0-4292-B658-426B1F41E065}"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defRPr>
            </a:lvl1pPr>
          </a:lstStyle>
          <a:p>
            <a:fld id="{8DF6CAE4-56EC-4F46-A3F7-DE6733858322}"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5.xml"/><Relationship Id="rId2" Type="http://schemas.openxmlformats.org/officeDocument/2006/relationships/image" Target="../media/image25.png"/><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28.png"/><Relationship Id="rId3" Type="http://schemas.openxmlformats.org/officeDocument/2006/relationships/image" Target="../media/image20.png"/><Relationship Id="rId2" Type="http://schemas.openxmlformats.org/officeDocument/2006/relationships/image" Target="../media/image27.png"/><Relationship Id="rId1" Type="http://schemas.openxmlformats.org/officeDocument/2006/relationships/image" Target="../media/image26.png"/></Relationships>
</file>

<file path=ppt/slides/_rels/slide12.xml.rels><?xml version="1.0" encoding="UTF-8" standalone="yes"?>
<Relationships xmlns="http://schemas.openxmlformats.org/package/2006/relationships"><Relationship Id="rId9" Type="http://schemas.openxmlformats.org/officeDocument/2006/relationships/image" Target="../media/image37.png"/><Relationship Id="rId8" Type="http://schemas.openxmlformats.org/officeDocument/2006/relationships/image" Target="../media/image36.png"/><Relationship Id="rId7" Type="http://schemas.openxmlformats.org/officeDocument/2006/relationships/image" Target="../media/image35.png"/><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png"/><Relationship Id="rId2" Type="http://schemas.microsoft.com/office/2007/relationships/hdphoto" Target="../media/image30.wdp"/><Relationship Id="rId19" Type="http://schemas.openxmlformats.org/officeDocument/2006/relationships/slideLayout" Target="../slideLayouts/slideLayout2.xml"/><Relationship Id="rId18" Type="http://schemas.openxmlformats.org/officeDocument/2006/relationships/image" Target="../media/image46.png"/><Relationship Id="rId17" Type="http://schemas.openxmlformats.org/officeDocument/2006/relationships/image" Target="../media/image45.jpeg"/><Relationship Id="rId16" Type="http://schemas.openxmlformats.org/officeDocument/2006/relationships/image" Target="../media/image44.png"/><Relationship Id="rId15" Type="http://schemas.openxmlformats.org/officeDocument/2006/relationships/image" Target="../media/image43.jpeg"/><Relationship Id="rId14" Type="http://schemas.openxmlformats.org/officeDocument/2006/relationships/image" Target="../media/image42.png"/><Relationship Id="rId13" Type="http://schemas.openxmlformats.org/officeDocument/2006/relationships/image" Target="../media/image41.png"/><Relationship Id="rId12" Type="http://schemas.microsoft.com/office/2007/relationships/hdphoto" Target="../media/image40.wdp"/><Relationship Id="rId11" Type="http://schemas.openxmlformats.org/officeDocument/2006/relationships/image" Target="../media/image39.png"/><Relationship Id="rId10" Type="http://schemas.openxmlformats.org/officeDocument/2006/relationships/image" Target="../media/image38.png"/><Relationship Id="rId1" Type="http://schemas.openxmlformats.org/officeDocument/2006/relationships/image" Target="../media/image29.png"/></Relationships>
</file>

<file path=ppt/slides/_rels/slide13.xml.rels><?xml version="1.0" encoding="UTF-8" standalone="yes"?>
<Relationships xmlns="http://schemas.openxmlformats.org/package/2006/relationships"><Relationship Id="rId9" Type="http://schemas.openxmlformats.org/officeDocument/2006/relationships/image" Target="../media/image55.png"/><Relationship Id="rId8" Type="http://schemas.openxmlformats.org/officeDocument/2006/relationships/image" Target="../media/image54.png"/><Relationship Id="rId7" Type="http://schemas.openxmlformats.org/officeDocument/2006/relationships/image" Target="../media/image53.png"/><Relationship Id="rId6" Type="http://schemas.openxmlformats.org/officeDocument/2006/relationships/image" Target="../media/image52.png"/><Relationship Id="rId5" Type="http://schemas.openxmlformats.org/officeDocument/2006/relationships/image" Target="../media/image51.png"/><Relationship Id="rId46" Type="http://schemas.openxmlformats.org/officeDocument/2006/relationships/slideLayout" Target="../slideLayouts/slideLayout7.xml"/><Relationship Id="rId45" Type="http://schemas.openxmlformats.org/officeDocument/2006/relationships/image" Target="../media/image9.svg"/><Relationship Id="rId44" Type="http://schemas.openxmlformats.org/officeDocument/2006/relationships/image" Target="../media/image82.png"/><Relationship Id="rId43" Type="http://schemas.openxmlformats.org/officeDocument/2006/relationships/image" Target="../media/image8.svg"/><Relationship Id="rId42" Type="http://schemas.openxmlformats.org/officeDocument/2006/relationships/image" Target="../media/image81.png"/><Relationship Id="rId41" Type="http://schemas.openxmlformats.org/officeDocument/2006/relationships/image" Target="../media/image7.svg"/><Relationship Id="rId40" Type="http://schemas.openxmlformats.org/officeDocument/2006/relationships/image" Target="../media/image80.png"/><Relationship Id="rId4" Type="http://schemas.openxmlformats.org/officeDocument/2006/relationships/image" Target="../media/image50.png"/><Relationship Id="rId39" Type="http://schemas.openxmlformats.org/officeDocument/2006/relationships/image" Target="../media/image79.png"/><Relationship Id="rId38" Type="http://schemas.openxmlformats.org/officeDocument/2006/relationships/image" Target="../media/image78.png"/><Relationship Id="rId37" Type="http://schemas.openxmlformats.org/officeDocument/2006/relationships/image" Target="../media/image77.png"/><Relationship Id="rId36" Type="http://schemas.openxmlformats.org/officeDocument/2006/relationships/image" Target="../media/image6.svg"/><Relationship Id="rId35" Type="http://schemas.openxmlformats.org/officeDocument/2006/relationships/image" Target="../media/image76.png"/><Relationship Id="rId34" Type="http://schemas.openxmlformats.org/officeDocument/2006/relationships/image" Target="../media/image5.svg"/><Relationship Id="rId33" Type="http://schemas.openxmlformats.org/officeDocument/2006/relationships/image" Target="../media/image75.png"/><Relationship Id="rId32" Type="http://schemas.openxmlformats.org/officeDocument/2006/relationships/image" Target="../media/image74.png"/><Relationship Id="rId31" Type="http://schemas.openxmlformats.org/officeDocument/2006/relationships/image" Target="../media/image73.png"/><Relationship Id="rId30" Type="http://schemas.openxmlformats.org/officeDocument/2006/relationships/image" Target="../media/image72.png"/><Relationship Id="rId3" Type="http://schemas.openxmlformats.org/officeDocument/2006/relationships/image" Target="../media/image49.png"/><Relationship Id="rId29" Type="http://schemas.openxmlformats.org/officeDocument/2006/relationships/image" Target="../media/image71.png"/><Relationship Id="rId28" Type="http://schemas.openxmlformats.org/officeDocument/2006/relationships/image" Target="../media/image70.png"/><Relationship Id="rId27" Type="http://schemas.openxmlformats.org/officeDocument/2006/relationships/image" Target="../media/image69.jpeg"/><Relationship Id="rId26" Type="http://schemas.openxmlformats.org/officeDocument/2006/relationships/image" Target="../media/image68.png"/><Relationship Id="rId25" Type="http://schemas.openxmlformats.org/officeDocument/2006/relationships/image" Target="../media/image67.png"/><Relationship Id="rId24" Type="http://schemas.openxmlformats.org/officeDocument/2006/relationships/image" Target="../media/image66.jpeg"/><Relationship Id="rId23" Type="http://schemas.openxmlformats.org/officeDocument/2006/relationships/image" Target="../media/image65.jpeg"/><Relationship Id="rId22" Type="http://schemas.openxmlformats.org/officeDocument/2006/relationships/image" Target="../media/image64.png"/><Relationship Id="rId21" Type="http://schemas.openxmlformats.org/officeDocument/2006/relationships/image" Target="../media/image63.png"/><Relationship Id="rId20" Type="http://schemas.openxmlformats.org/officeDocument/2006/relationships/image" Target="../media/image62.jpeg"/><Relationship Id="rId2" Type="http://schemas.openxmlformats.org/officeDocument/2006/relationships/image" Target="../media/image48.jpeg"/><Relationship Id="rId19" Type="http://schemas.openxmlformats.org/officeDocument/2006/relationships/image" Target="../media/image4.svg"/><Relationship Id="rId18" Type="http://schemas.openxmlformats.org/officeDocument/2006/relationships/image" Target="../media/image61.png"/><Relationship Id="rId17" Type="http://schemas.openxmlformats.org/officeDocument/2006/relationships/image" Target="../media/image3.svg"/><Relationship Id="rId16" Type="http://schemas.openxmlformats.org/officeDocument/2006/relationships/image" Target="../media/image60.png"/><Relationship Id="rId15" Type="http://schemas.openxmlformats.org/officeDocument/2006/relationships/image" Target="../media/image2.svg"/><Relationship Id="rId14" Type="http://schemas.openxmlformats.org/officeDocument/2006/relationships/image" Target="../media/image59.png"/><Relationship Id="rId13" Type="http://schemas.openxmlformats.org/officeDocument/2006/relationships/image" Target="../media/image58.jpeg"/><Relationship Id="rId12" Type="http://schemas.openxmlformats.org/officeDocument/2006/relationships/image" Target="../media/image1.svg"/><Relationship Id="rId11" Type="http://schemas.openxmlformats.org/officeDocument/2006/relationships/image" Target="../media/image57.png"/><Relationship Id="rId10" Type="http://schemas.openxmlformats.org/officeDocument/2006/relationships/image" Target="../media/image56.png"/><Relationship Id="rId1" Type="http://schemas.openxmlformats.org/officeDocument/2006/relationships/image" Target="../media/image47.png"/></Relationships>
</file>

<file path=ppt/slides/_rels/slide14.xml.rels><?xml version="1.0" encoding="UTF-8" standalone="yes"?>
<Relationships xmlns="http://schemas.openxmlformats.org/package/2006/relationships"><Relationship Id="rId9" Type="http://schemas.openxmlformats.org/officeDocument/2006/relationships/image" Target="../media/image12.svg"/><Relationship Id="rId8" Type="http://schemas.openxmlformats.org/officeDocument/2006/relationships/image" Target="../media/image88.png"/><Relationship Id="rId77" Type="http://schemas.openxmlformats.org/officeDocument/2006/relationships/slideLayout" Target="../slideLayouts/slideLayout7.xml"/><Relationship Id="rId76" Type="http://schemas.openxmlformats.org/officeDocument/2006/relationships/image" Target="../media/image128.png"/><Relationship Id="rId75" Type="http://schemas.openxmlformats.org/officeDocument/2006/relationships/image" Target="../media/image38.svg"/><Relationship Id="rId74" Type="http://schemas.openxmlformats.org/officeDocument/2006/relationships/image" Target="../media/image127.png"/><Relationship Id="rId73" Type="http://schemas.openxmlformats.org/officeDocument/2006/relationships/image" Target="../media/image37.svg"/><Relationship Id="rId72" Type="http://schemas.openxmlformats.org/officeDocument/2006/relationships/image" Target="../media/image126.png"/><Relationship Id="rId71" Type="http://schemas.openxmlformats.org/officeDocument/2006/relationships/image" Target="../media/image125.png"/><Relationship Id="rId70" Type="http://schemas.openxmlformats.org/officeDocument/2006/relationships/image" Target="../media/image124.png"/><Relationship Id="rId7" Type="http://schemas.openxmlformats.org/officeDocument/2006/relationships/image" Target="../media/image11.svg"/><Relationship Id="rId69" Type="http://schemas.openxmlformats.org/officeDocument/2006/relationships/image" Target="../media/image123.png"/><Relationship Id="rId68" Type="http://schemas.openxmlformats.org/officeDocument/2006/relationships/image" Target="../media/image122.png"/><Relationship Id="rId67" Type="http://schemas.openxmlformats.org/officeDocument/2006/relationships/image" Target="../media/image121.png"/><Relationship Id="rId66" Type="http://schemas.openxmlformats.org/officeDocument/2006/relationships/image" Target="../media/image120.png"/><Relationship Id="rId65" Type="http://schemas.openxmlformats.org/officeDocument/2006/relationships/image" Target="../media/image36.svg"/><Relationship Id="rId64" Type="http://schemas.openxmlformats.org/officeDocument/2006/relationships/image" Target="../media/image119.png"/><Relationship Id="rId63" Type="http://schemas.openxmlformats.org/officeDocument/2006/relationships/image" Target="../media/image35.svg"/><Relationship Id="rId62" Type="http://schemas.openxmlformats.org/officeDocument/2006/relationships/image" Target="../media/image118.png"/><Relationship Id="rId61" Type="http://schemas.openxmlformats.org/officeDocument/2006/relationships/image" Target="../media/image34.svg"/><Relationship Id="rId60" Type="http://schemas.openxmlformats.org/officeDocument/2006/relationships/image" Target="../media/image117.png"/><Relationship Id="rId6" Type="http://schemas.openxmlformats.org/officeDocument/2006/relationships/image" Target="../media/image87.png"/><Relationship Id="rId59" Type="http://schemas.openxmlformats.org/officeDocument/2006/relationships/image" Target="../media/image33.svg"/><Relationship Id="rId58" Type="http://schemas.openxmlformats.org/officeDocument/2006/relationships/image" Target="../media/image116.png"/><Relationship Id="rId57" Type="http://schemas.openxmlformats.org/officeDocument/2006/relationships/image" Target="../media/image32.svg"/><Relationship Id="rId56" Type="http://schemas.openxmlformats.org/officeDocument/2006/relationships/image" Target="../media/image115.png"/><Relationship Id="rId55" Type="http://schemas.openxmlformats.org/officeDocument/2006/relationships/image" Target="../media/image31.svg"/><Relationship Id="rId54" Type="http://schemas.openxmlformats.org/officeDocument/2006/relationships/image" Target="../media/image114.png"/><Relationship Id="rId53" Type="http://schemas.openxmlformats.org/officeDocument/2006/relationships/image" Target="../media/image30.svg"/><Relationship Id="rId52" Type="http://schemas.openxmlformats.org/officeDocument/2006/relationships/image" Target="../media/image113.png"/><Relationship Id="rId51" Type="http://schemas.openxmlformats.org/officeDocument/2006/relationships/image" Target="../media/image29.svg"/><Relationship Id="rId50" Type="http://schemas.openxmlformats.org/officeDocument/2006/relationships/image" Target="../media/image112.png"/><Relationship Id="rId5" Type="http://schemas.openxmlformats.org/officeDocument/2006/relationships/image" Target="../media/image10.svg"/><Relationship Id="rId49" Type="http://schemas.openxmlformats.org/officeDocument/2006/relationships/image" Target="../media/image28.svg"/><Relationship Id="rId48" Type="http://schemas.openxmlformats.org/officeDocument/2006/relationships/image" Target="../media/image111.png"/><Relationship Id="rId47" Type="http://schemas.openxmlformats.org/officeDocument/2006/relationships/image" Target="../media/image110.png"/><Relationship Id="rId46" Type="http://schemas.openxmlformats.org/officeDocument/2006/relationships/image" Target="../media/image109.png"/><Relationship Id="rId45" Type="http://schemas.openxmlformats.org/officeDocument/2006/relationships/image" Target="../media/image108.png"/><Relationship Id="rId44" Type="http://schemas.openxmlformats.org/officeDocument/2006/relationships/image" Target="../media/image107.png"/><Relationship Id="rId43" Type="http://schemas.openxmlformats.org/officeDocument/2006/relationships/image" Target="../media/image27.svg"/><Relationship Id="rId42" Type="http://schemas.openxmlformats.org/officeDocument/2006/relationships/image" Target="../media/image106.png"/><Relationship Id="rId41" Type="http://schemas.openxmlformats.org/officeDocument/2006/relationships/image" Target="../media/image26.svg"/><Relationship Id="rId40" Type="http://schemas.openxmlformats.org/officeDocument/2006/relationships/image" Target="../media/image105.png"/><Relationship Id="rId4" Type="http://schemas.openxmlformats.org/officeDocument/2006/relationships/image" Target="../media/image86.png"/><Relationship Id="rId39" Type="http://schemas.openxmlformats.org/officeDocument/2006/relationships/image" Target="../media/image25.svg"/><Relationship Id="rId38" Type="http://schemas.openxmlformats.org/officeDocument/2006/relationships/image" Target="../media/image104.png"/><Relationship Id="rId37" Type="http://schemas.openxmlformats.org/officeDocument/2006/relationships/image" Target="../media/image24.svg"/><Relationship Id="rId36" Type="http://schemas.openxmlformats.org/officeDocument/2006/relationships/image" Target="../media/image103.png"/><Relationship Id="rId35" Type="http://schemas.openxmlformats.org/officeDocument/2006/relationships/image" Target="../media/image23.svg"/><Relationship Id="rId34" Type="http://schemas.openxmlformats.org/officeDocument/2006/relationships/image" Target="../media/image102.png"/><Relationship Id="rId33" Type="http://schemas.openxmlformats.org/officeDocument/2006/relationships/image" Target="../media/image22.svg"/><Relationship Id="rId32" Type="http://schemas.openxmlformats.org/officeDocument/2006/relationships/image" Target="../media/image101.png"/><Relationship Id="rId31" Type="http://schemas.openxmlformats.org/officeDocument/2006/relationships/image" Target="../media/image100.png"/><Relationship Id="rId30" Type="http://schemas.openxmlformats.org/officeDocument/2006/relationships/image" Target="../media/image99.png"/><Relationship Id="rId3" Type="http://schemas.openxmlformats.org/officeDocument/2006/relationships/image" Target="../media/image85.png"/><Relationship Id="rId29" Type="http://schemas.openxmlformats.org/officeDocument/2006/relationships/image" Target="../media/image98.png"/><Relationship Id="rId28" Type="http://schemas.openxmlformats.org/officeDocument/2006/relationships/image" Target="../media/image21.svg"/><Relationship Id="rId27" Type="http://schemas.openxmlformats.org/officeDocument/2006/relationships/image" Target="../media/image97.png"/><Relationship Id="rId26" Type="http://schemas.openxmlformats.org/officeDocument/2006/relationships/image" Target="../media/image20.svg"/><Relationship Id="rId25" Type="http://schemas.openxmlformats.org/officeDocument/2006/relationships/image" Target="../media/image96.png"/><Relationship Id="rId24" Type="http://schemas.openxmlformats.org/officeDocument/2006/relationships/image" Target="../media/image19.svg"/><Relationship Id="rId23" Type="http://schemas.openxmlformats.org/officeDocument/2006/relationships/image" Target="../media/image95.png"/><Relationship Id="rId22" Type="http://schemas.openxmlformats.org/officeDocument/2006/relationships/image" Target="../media/image18.svg"/><Relationship Id="rId21" Type="http://schemas.openxmlformats.org/officeDocument/2006/relationships/image" Target="../media/image94.png"/><Relationship Id="rId20" Type="http://schemas.openxmlformats.org/officeDocument/2006/relationships/image" Target="../media/image17.svg"/><Relationship Id="rId2" Type="http://schemas.openxmlformats.org/officeDocument/2006/relationships/image" Target="../media/image84.png"/><Relationship Id="rId19" Type="http://schemas.openxmlformats.org/officeDocument/2006/relationships/image" Target="../media/image93.png"/><Relationship Id="rId18" Type="http://schemas.openxmlformats.org/officeDocument/2006/relationships/image" Target="../media/image16.svg"/><Relationship Id="rId17" Type="http://schemas.openxmlformats.org/officeDocument/2006/relationships/image" Target="../media/image92.png"/><Relationship Id="rId16" Type="http://schemas.openxmlformats.org/officeDocument/2006/relationships/image" Target="../media/image67.png"/><Relationship Id="rId15" Type="http://schemas.openxmlformats.org/officeDocument/2006/relationships/image" Target="../media/image15.svg"/><Relationship Id="rId14" Type="http://schemas.openxmlformats.org/officeDocument/2006/relationships/image" Target="../media/image91.png"/><Relationship Id="rId13" Type="http://schemas.openxmlformats.org/officeDocument/2006/relationships/image" Target="../media/image14.svg"/><Relationship Id="rId12" Type="http://schemas.openxmlformats.org/officeDocument/2006/relationships/image" Target="../media/image90.png"/><Relationship Id="rId11" Type="http://schemas.openxmlformats.org/officeDocument/2006/relationships/image" Target="../media/image13.svg"/><Relationship Id="rId10" Type="http://schemas.openxmlformats.org/officeDocument/2006/relationships/image" Target="../media/image89.png"/><Relationship Id="rId1" Type="http://schemas.openxmlformats.org/officeDocument/2006/relationships/image" Target="../media/image83.png"/></Relationships>
</file>

<file path=ppt/slides/_rels/slide15.xml.rels><?xml version="1.0" encoding="UTF-8" standalone="yes"?>
<Relationships xmlns="http://schemas.openxmlformats.org/package/2006/relationships"><Relationship Id="rId9" Type="http://schemas.openxmlformats.org/officeDocument/2006/relationships/image" Target="../media/image137.png"/><Relationship Id="rId8" Type="http://schemas.openxmlformats.org/officeDocument/2006/relationships/image" Target="../media/image136.png"/><Relationship Id="rId7" Type="http://schemas.openxmlformats.org/officeDocument/2006/relationships/image" Target="../media/image135.png"/><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 Id="rId3" Type="http://schemas.openxmlformats.org/officeDocument/2006/relationships/image" Target="../media/image131.jpeg"/><Relationship Id="rId2" Type="http://schemas.openxmlformats.org/officeDocument/2006/relationships/image" Target="../media/image130.png"/><Relationship Id="rId17" Type="http://schemas.openxmlformats.org/officeDocument/2006/relationships/slideLayout" Target="../slideLayouts/slideLayout7.xml"/><Relationship Id="rId16" Type="http://schemas.openxmlformats.org/officeDocument/2006/relationships/image" Target="../media/image144.png"/><Relationship Id="rId15" Type="http://schemas.openxmlformats.org/officeDocument/2006/relationships/image" Target="../media/image143.png"/><Relationship Id="rId14" Type="http://schemas.openxmlformats.org/officeDocument/2006/relationships/image" Target="../media/image142.png"/><Relationship Id="rId13" Type="http://schemas.openxmlformats.org/officeDocument/2006/relationships/image" Target="../media/image141.png"/><Relationship Id="rId12" Type="http://schemas.openxmlformats.org/officeDocument/2006/relationships/image" Target="../media/image140.png"/><Relationship Id="rId11" Type="http://schemas.openxmlformats.org/officeDocument/2006/relationships/image" Target="../media/image139.png"/><Relationship Id="rId10" Type="http://schemas.openxmlformats.org/officeDocument/2006/relationships/image" Target="../media/image138.png"/><Relationship Id="rId1" Type="http://schemas.openxmlformats.org/officeDocument/2006/relationships/image" Target="../media/image129.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4.xml"/><Relationship Id="rId2" Type="http://schemas.microsoft.com/office/2007/relationships/hdphoto" Target="../media/image146.wdp"/><Relationship Id="rId1" Type="http://schemas.openxmlformats.org/officeDocument/2006/relationships/image" Target="../media/image145.png"/></Relationships>
</file>

<file path=ppt/slides/_rels/slide17.xml.rels><?xml version="1.0" encoding="UTF-8" standalone="yes"?>
<Relationships xmlns="http://schemas.openxmlformats.org/package/2006/relationships"><Relationship Id="rId9" Type="http://schemas.openxmlformats.org/officeDocument/2006/relationships/image" Target="../media/image155.png"/><Relationship Id="rId8" Type="http://schemas.openxmlformats.org/officeDocument/2006/relationships/image" Target="../media/image154.png"/><Relationship Id="rId7" Type="http://schemas.openxmlformats.org/officeDocument/2006/relationships/image" Target="../media/image153.png"/><Relationship Id="rId6" Type="http://schemas.openxmlformats.org/officeDocument/2006/relationships/image" Target="../media/image152.jpeg"/><Relationship Id="rId5" Type="http://schemas.openxmlformats.org/officeDocument/2006/relationships/image" Target="../media/image151.png"/><Relationship Id="rId4" Type="http://schemas.openxmlformats.org/officeDocument/2006/relationships/image" Target="../media/image150.jpeg"/><Relationship Id="rId3" Type="http://schemas.openxmlformats.org/officeDocument/2006/relationships/image" Target="../media/image149.jpeg"/><Relationship Id="rId2" Type="http://schemas.openxmlformats.org/officeDocument/2006/relationships/image" Target="../media/image148.jpeg"/><Relationship Id="rId11" Type="http://schemas.openxmlformats.org/officeDocument/2006/relationships/slideLayout" Target="../slideLayouts/slideLayout2.xml"/><Relationship Id="rId10" Type="http://schemas.openxmlformats.org/officeDocument/2006/relationships/image" Target="../media/image156.png"/><Relationship Id="rId1" Type="http://schemas.openxmlformats.org/officeDocument/2006/relationships/image" Target="../media/image147.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8.png"/><Relationship Id="rId1" Type="http://schemas.openxmlformats.org/officeDocument/2006/relationships/image" Target="../media/image157.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62.jpeg"/><Relationship Id="rId3" Type="http://schemas.openxmlformats.org/officeDocument/2006/relationships/image" Target="../media/image161.jpeg"/><Relationship Id="rId2" Type="http://schemas.openxmlformats.org/officeDocument/2006/relationships/image" Target="../media/image160.png"/><Relationship Id="rId1" Type="http://schemas.openxmlformats.org/officeDocument/2006/relationships/image" Target="../media/image159.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7.wdp"/><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4.png"/><Relationship Id="rId1" Type="http://schemas.openxmlformats.org/officeDocument/2006/relationships/image" Target="../media/image16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6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6.jpe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69.jpeg"/><Relationship Id="rId2" Type="http://schemas.openxmlformats.org/officeDocument/2006/relationships/image" Target="../media/image168.jpeg"/><Relationship Id="rId1" Type="http://schemas.openxmlformats.org/officeDocument/2006/relationships/image" Target="../media/image16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9.wdp"/><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75.jpeg"/><Relationship Id="rId5" Type="http://schemas.openxmlformats.org/officeDocument/2006/relationships/image" Target="../media/image174.jpeg"/><Relationship Id="rId4" Type="http://schemas.openxmlformats.org/officeDocument/2006/relationships/image" Target="../media/image173.jpeg"/><Relationship Id="rId3" Type="http://schemas.openxmlformats.org/officeDocument/2006/relationships/image" Target="../media/image172.jpeg"/><Relationship Id="rId2" Type="http://schemas.openxmlformats.org/officeDocument/2006/relationships/image" Target="../media/image171.jpeg"/><Relationship Id="rId1" Type="http://schemas.openxmlformats.org/officeDocument/2006/relationships/image" Target="../media/image170.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176.jpeg"/><Relationship Id="rId1" Type="http://schemas.openxmlformats.org/officeDocument/2006/relationships/image" Target="../media/image15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6.xml"/><Relationship Id="rId3" Type="http://schemas.microsoft.com/office/2007/relationships/hdphoto" Target="../media/image16.wdp"/><Relationship Id="rId2" Type="http://schemas.openxmlformats.org/officeDocument/2006/relationships/image" Target="../media/image15.pn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7.pn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5.xml"/><Relationship Id="rId2" Type="http://schemas.openxmlformats.org/officeDocument/2006/relationships/image" Target="../media/image23.png"/><Relationship Id="rId1"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4"/>
          </a:fgClr>
          <a:bgClr>
            <a:schemeClr val="bg1"/>
          </a:bgClr>
        </a:pattFill>
        <a:effectLst/>
      </p:bgPr>
    </p:bg>
    <p:spTree>
      <p:nvGrpSpPr>
        <p:cNvPr id="1" name=""/>
        <p:cNvGrpSpPr/>
        <p:nvPr/>
      </p:nvGrpSpPr>
      <p:grpSpPr>
        <a:xfrm>
          <a:off x="0" y="0"/>
          <a:ext cx="0" cy="0"/>
          <a:chOff x="0" y="0"/>
          <a:chExt cx="0" cy="0"/>
        </a:xfrm>
      </p:grpSpPr>
      <p:sp>
        <p:nvSpPr>
          <p:cNvPr id="41" name="矩形: 单圆角 40"/>
          <p:cNvSpPr/>
          <p:nvPr/>
        </p:nvSpPr>
        <p:spPr>
          <a:xfrm>
            <a:off x="4688" y="2286000"/>
            <a:ext cx="7164796" cy="1431032"/>
          </a:xfrm>
          <a:prstGeom prst="round1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1">
              <a:spcBef>
                <a:spcPct val="20000"/>
              </a:spcBef>
            </a:pPr>
            <a:r>
              <a:rPr lang="zh-CN" altLang="en-US" sz="3600" b="1" dirty="0">
                <a:solidFill>
                  <a:schemeClr val="tx1"/>
                </a:solidFill>
                <a:cs typeface="+mn-ea"/>
                <a:sym typeface="+mn-lt"/>
              </a:rPr>
              <a:t>上海纽盾科技股份有限公司</a:t>
            </a:r>
            <a:endParaRPr lang="en-US" altLang="zh-CN" sz="3600" b="1" dirty="0">
              <a:solidFill>
                <a:schemeClr val="tx1"/>
              </a:solidFill>
              <a:cs typeface="+mn-ea"/>
              <a:sym typeface="+mn-lt"/>
            </a:endParaRPr>
          </a:p>
        </p:txBody>
      </p:sp>
      <p:pic>
        <p:nvPicPr>
          <p:cNvPr id="11" name="图片 1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67575" y="526415"/>
            <a:ext cx="5457825" cy="1143000"/>
          </a:xfrm>
          <a:prstGeom prst="rect">
            <a:avLst/>
          </a:prstGeom>
        </p:spPr>
      </p:pic>
      <p:sp>
        <p:nvSpPr>
          <p:cNvPr id="3" name="文本框 2"/>
          <p:cNvSpPr txBox="1"/>
          <p:nvPr/>
        </p:nvSpPr>
        <p:spPr>
          <a:xfrm>
            <a:off x="0" y="6416731"/>
            <a:ext cx="2757486" cy="246221"/>
          </a:xfrm>
          <a:prstGeom prst="rect">
            <a:avLst/>
          </a:prstGeom>
          <a:noFill/>
        </p:spPr>
        <p:txBody>
          <a:bodyPr wrap="none" rtlCol="0">
            <a:spAutoFit/>
          </a:bodyPr>
          <a:lstStyle/>
          <a:p>
            <a:r>
              <a:rPr lang="en-US" altLang="zh-CN" sz="1000" dirty="0">
                <a:cs typeface="+mn-ea"/>
                <a:sym typeface="+mn-lt"/>
              </a:rPr>
              <a:t>©</a:t>
            </a:r>
            <a:r>
              <a:rPr lang="zh-CN" altLang="en-US" sz="1000" dirty="0">
                <a:cs typeface="+mn-ea"/>
                <a:sym typeface="+mn-lt"/>
              </a:rPr>
              <a:t>上海纽盾科技股份有限公司 </a:t>
            </a:r>
            <a:r>
              <a:rPr lang="en-US" altLang="zh-CN" sz="1000" dirty="0">
                <a:cs typeface="+mn-ea"/>
                <a:sym typeface="+mn-lt"/>
              </a:rPr>
              <a:t>2009-2021 V1.3</a:t>
            </a:r>
            <a:endParaRPr lang="zh-CN" altLang="en-US" sz="1000" dirty="0">
              <a:cs typeface="+mn-ea"/>
              <a:sym typeface="+mn-lt"/>
            </a:endParaRPr>
          </a:p>
        </p:txBody>
      </p:sp>
      <p:sp>
        <p:nvSpPr>
          <p:cNvPr id="4" name="矩形 3"/>
          <p:cNvSpPr/>
          <p:nvPr/>
        </p:nvSpPr>
        <p:spPr>
          <a:xfrm>
            <a:off x="1" y="6786000"/>
            <a:ext cx="358589"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flipH="1">
            <a:off x="-19702" y="0"/>
            <a:ext cx="12211704" cy="6858000"/>
          </a:xfrm>
          <a:prstGeom prst="rect">
            <a:avLst/>
          </a:prstGeom>
          <a:blipFill dpi="0" rotWithShape="1">
            <a:blip r:embed="rId1">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ea"/>
              <a:sym typeface="+mn-lt"/>
            </a:endParaRPr>
          </a:p>
        </p:txBody>
      </p:sp>
      <p:sp>
        <p:nvSpPr>
          <p:cNvPr id="12" name="文本框 11"/>
          <p:cNvSpPr txBox="1"/>
          <p:nvPr/>
        </p:nvSpPr>
        <p:spPr>
          <a:xfrm>
            <a:off x="191344" y="189561"/>
            <a:ext cx="2940697" cy="861774"/>
          </a:xfrm>
          <a:prstGeom prst="rect">
            <a:avLst/>
          </a:prstGeom>
          <a:noFill/>
        </p:spPr>
        <p:txBody>
          <a:bodyPr wrap="square" rtlCol="0">
            <a:spAutoFit/>
          </a:bodyPr>
          <a:lstStyle>
            <a:defPPr>
              <a:defRPr lang="zh-CN"/>
            </a:defPPr>
            <a:lvl1pPr>
              <a:defRPr sz="3200" b="1">
                <a:solidFill>
                  <a:schemeClr val="accent4"/>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FFC000"/>
                </a:solidFill>
                <a:effectLst/>
                <a:uLnTx/>
                <a:uFillTx/>
                <a:latin typeface="Arial" panose="020B0604020202020204"/>
                <a:ea typeface="微软雅黑" panose="020B0503020204020204" pitchFamily="34" charset="-122"/>
                <a:cs typeface="+mn-ea"/>
                <a:sym typeface="+mn-lt"/>
              </a:rPr>
              <a:t>知识产权</a:t>
            </a:r>
            <a:endParaRPr kumimoji="0" lang="en-US" altLang="zh-CN" sz="3200" b="1" i="0" u="none" strike="noStrike" kern="1200" cap="none" spc="0" normalizeH="0" baseline="0" noProof="0" dirty="0">
              <a:ln>
                <a:noFill/>
              </a:ln>
              <a:solidFill>
                <a:srgbClr val="FFC000"/>
              </a:solidFill>
              <a:effectLst/>
              <a:uLnTx/>
              <a:uFillTx/>
              <a:latin typeface="Arial" panose="020B0604020202020204"/>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FFC000"/>
                </a:solidFill>
                <a:effectLst/>
                <a:uLnTx/>
                <a:uFillTx/>
                <a:latin typeface="Arial" panose="020B0604020202020204"/>
                <a:ea typeface="微软雅黑" panose="020B0503020204020204" pitchFamily="34" charset="-122"/>
                <a:cs typeface="+mn-ea"/>
                <a:sym typeface="+mn-lt"/>
              </a:rPr>
              <a:t>Intellectual Property</a:t>
            </a:r>
            <a:endParaRPr kumimoji="0" lang="zh-CN" altLang="en-US" sz="1800" b="0" i="0" u="none" strike="noStrike" kern="1200" cap="none" spc="0" normalizeH="0" baseline="0" noProof="0" dirty="0">
              <a:ln>
                <a:noFill/>
              </a:ln>
              <a:solidFill>
                <a:srgbClr val="FFC000"/>
              </a:solidFill>
              <a:effectLst/>
              <a:uLnTx/>
              <a:uFillTx/>
              <a:latin typeface="Arial" panose="020B0604020202020204"/>
              <a:ea typeface="微软雅黑" panose="020B0503020204020204" pitchFamily="34" charset="-122"/>
              <a:cs typeface="+mn-ea"/>
              <a:sym typeface="+mn-lt"/>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337" y="1304764"/>
            <a:ext cx="11155326" cy="4248472"/>
          </a:xfrm>
          <a:prstGeom prst="rect">
            <a:avLst/>
          </a:prstGeom>
          <a:effectLst>
            <a:outerShdw blurRad="50800" dist="38100" dir="5400000" algn="t" rotWithShape="0">
              <a:schemeClr val="accent4">
                <a:lumMod val="75000"/>
                <a:alpha val="40000"/>
              </a:schemeClr>
            </a:outerShdw>
          </a:effectLst>
        </p:spPr>
      </p:pic>
      <p:sp>
        <p:nvSpPr>
          <p:cNvPr id="18" name="文本框 17"/>
          <p:cNvSpPr txBox="1"/>
          <p:nvPr/>
        </p:nvSpPr>
        <p:spPr>
          <a:xfrm>
            <a:off x="1704509" y="5625244"/>
            <a:ext cx="3962400" cy="890372"/>
          </a:xfrm>
          <a:prstGeom prst="rect">
            <a:avLst/>
          </a:prstGeom>
          <a:noFill/>
        </p:spPr>
        <p:txBody>
          <a:bodyPr wrap="square" rtlCol="0">
            <a:sp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发明专利：</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基于区块链的网络安全系统及处理方法</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发明专利：</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基于区块链的防攻击系统及方法</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发明专利： </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等级保护中的数据采集方法</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sp>
        <p:nvSpPr>
          <p:cNvPr id="19" name="文本框 18"/>
          <p:cNvSpPr txBox="1"/>
          <p:nvPr/>
        </p:nvSpPr>
        <p:spPr>
          <a:xfrm>
            <a:off x="6852084" y="5625244"/>
            <a:ext cx="3962400" cy="889154"/>
          </a:xfrm>
          <a:prstGeom prst="rect">
            <a:avLst/>
          </a:prstGeom>
          <a:noFill/>
        </p:spPr>
        <p:txBody>
          <a:bodyPr wrap="square" rtlCol="0">
            <a:sp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实用新型专利：</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一种数据库审计的部署结构</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实用新型专利：</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具有安全检测功能的机柜</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endParaRPr kumimoji="0" lang="en-US" altLang="zh-CN"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grpSp>
        <p:nvGrpSpPr>
          <p:cNvPr id="7" name="组合 6"/>
          <p:cNvGrpSpPr/>
          <p:nvPr/>
        </p:nvGrpSpPr>
        <p:grpSpPr>
          <a:xfrm>
            <a:off x="1" y="6786000"/>
            <a:ext cx="3585882" cy="72000"/>
            <a:chOff x="0" y="6786000"/>
            <a:chExt cx="3932905" cy="72000"/>
          </a:xfrm>
        </p:grpSpPr>
        <p:sp>
          <p:nvSpPr>
            <p:cNvPr id="9" name="矩形 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0" y="0"/>
            <a:ext cx="12192002" cy="6858000"/>
          </a:xfrm>
          <a:prstGeom prst="rect">
            <a:avLst/>
          </a:prstGeom>
          <a:blipFill dpi="0" rotWithShape="1">
            <a:blip r:embed="rId1" cstate="email">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6" name="图片 5"/>
          <p:cNvPicPr>
            <a:picLocks noChangeAspect="1"/>
          </p:cNvPicPr>
          <p:nvPr/>
        </p:nvPicPr>
        <p:blipFill>
          <a:blip r:embed="rId2" cstate="email"/>
          <a:srcRect/>
          <a:stretch>
            <a:fillRect/>
          </a:stretch>
        </p:blipFill>
        <p:spPr>
          <a:xfrm>
            <a:off x="6416395" y="288136"/>
            <a:ext cx="4663121" cy="3942116"/>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76550"/>
            <a:ext cx="12192000" cy="3981450"/>
          </a:xfrm>
          <a:prstGeom prst="rect">
            <a:avLst/>
          </a:prstGeom>
        </p:spPr>
      </p:pic>
      <p:pic>
        <p:nvPicPr>
          <p:cNvPr id="9" name="图片 8"/>
          <p:cNvPicPr>
            <a:picLocks noChangeAspect="1"/>
          </p:cNvPicPr>
          <p:nvPr/>
        </p:nvPicPr>
        <p:blipFill>
          <a:blip r:embed="rId4" cstate="email"/>
          <a:stretch>
            <a:fillRect/>
          </a:stretch>
        </p:blipFill>
        <p:spPr>
          <a:xfrm>
            <a:off x="5417440" y="4567553"/>
            <a:ext cx="6189535" cy="2153155"/>
          </a:xfrm>
          <a:prstGeom prst="rect">
            <a:avLst/>
          </a:prstGeom>
        </p:spPr>
      </p:pic>
      <p:sp>
        <p:nvSpPr>
          <p:cNvPr id="10" name="矩形: 单圆角 9"/>
          <p:cNvSpPr/>
          <p:nvPr/>
        </p:nvSpPr>
        <p:spPr>
          <a:xfrm>
            <a:off x="847818" y="1364016"/>
            <a:ext cx="1793289" cy="445442"/>
          </a:xfrm>
          <a:prstGeom prst="round1Rect">
            <a:avLst>
              <a:gd name="adj" fmla="val 4003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dirty="0">
                <a:solidFill>
                  <a:schemeClr val="tx1"/>
                </a:solidFill>
                <a:cs typeface="+mn-ea"/>
                <a:sym typeface="+mn-lt"/>
              </a:rPr>
              <a:t>产品检测报告</a:t>
            </a:r>
            <a:endParaRPr lang="zh-CN" altLang="en-US" dirty="0">
              <a:solidFill>
                <a:schemeClr val="tx1"/>
              </a:solidFill>
              <a:cs typeface="+mn-ea"/>
              <a:sym typeface="+mn-lt"/>
            </a:endParaRPr>
          </a:p>
        </p:txBody>
      </p:sp>
      <p:sp>
        <p:nvSpPr>
          <p:cNvPr id="11" name="文本框 10"/>
          <p:cNvSpPr txBox="1"/>
          <p:nvPr/>
        </p:nvSpPr>
        <p:spPr>
          <a:xfrm>
            <a:off x="776698" y="1813848"/>
            <a:ext cx="3015046" cy="1167371"/>
          </a:xfrm>
          <a:prstGeom prst="rect">
            <a:avLst/>
          </a:prstGeom>
          <a:noFill/>
        </p:spPr>
        <p:txBody>
          <a:bodyPr wrap="square" rtlCol="0">
            <a:spAutoFit/>
          </a:bodyPr>
          <a:lstStyle/>
          <a:p>
            <a:pPr>
              <a:lnSpc>
                <a:spcPct val="150000"/>
              </a:lnSpc>
            </a:pPr>
            <a:r>
              <a:rPr lang="zh-CN" altLang="en-US" sz="1200" dirty="0">
                <a:cs typeface="+mn-ea"/>
                <a:sym typeface="+mn-lt"/>
              </a:rPr>
              <a:t>纽盾科技安全产品均委托第三方权威检测机构，严格依据国家相关标准进行检测，通过检测后最终获得由公安部颁发的安全专用产品销售许可证。</a:t>
            </a:r>
            <a:endParaRPr lang="zh-CN" altLang="en-US" sz="1200" dirty="0">
              <a:cs typeface="+mn-ea"/>
              <a:sym typeface="+mn-lt"/>
            </a:endParaRPr>
          </a:p>
        </p:txBody>
      </p:sp>
      <p:sp>
        <p:nvSpPr>
          <p:cNvPr id="12" name="矩形: 单圆角 11"/>
          <p:cNvSpPr/>
          <p:nvPr/>
        </p:nvSpPr>
        <p:spPr>
          <a:xfrm>
            <a:off x="847818" y="4344832"/>
            <a:ext cx="1793289" cy="445442"/>
          </a:xfrm>
          <a:prstGeom prst="round1Rect">
            <a:avLst>
              <a:gd name="adj" fmla="val 4003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dirty="0">
                <a:solidFill>
                  <a:schemeClr val="tx1"/>
                </a:solidFill>
                <a:cs typeface="+mn-ea"/>
                <a:sym typeface="+mn-lt"/>
              </a:rPr>
              <a:t>销售许可证</a:t>
            </a:r>
            <a:endParaRPr lang="zh-CN" altLang="en-US" dirty="0">
              <a:solidFill>
                <a:schemeClr val="tx1"/>
              </a:solidFill>
              <a:cs typeface="+mn-ea"/>
              <a:sym typeface="+mn-lt"/>
            </a:endParaRPr>
          </a:p>
        </p:txBody>
      </p:sp>
      <p:sp>
        <p:nvSpPr>
          <p:cNvPr id="13" name="文本框 12"/>
          <p:cNvSpPr txBox="1"/>
          <p:nvPr/>
        </p:nvSpPr>
        <p:spPr>
          <a:xfrm>
            <a:off x="741138" y="4790274"/>
            <a:ext cx="2831976" cy="1721690"/>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sz="1200" dirty="0">
                <a:cs typeface="+mn-ea"/>
                <a:sym typeface="+mn-lt"/>
              </a:rPr>
              <a:t>第二代防火墙系统</a:t>
            </a:r>
            <a:endParaRPr lang="en-US" altLang="zh-CN"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上网行为管理审计系统</a:t>
            </a:r>
            <a:endParaRPr lang="en-US" altLang="zh-CN"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数据库安全审计系统</a:t>
            </a:r>
            <a:endParaRPr lang="en-US" altLang="zh-CN"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日志分析管理审计系统</a:t>
            </a:r>
            <a:endParaRPr lang="en-US" altLang="zh-CN"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运维审计堡垒机系统</a:t>
            </a:r>
            <a:endParaRPr lang="en-US" altLang="zh-CN"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威胁发现与预警监测系统</a:t>
            </a:r>
            <a:endParaRPr lang="zh-CN" altLang="en-US" sz="1200" dirty="0">
              <a:cs typeface="+mn-ea"/>
              <a:sym typeface="+mn-lt"/>
            </a:endParaRPr>
          </a:p>
        </p:txBody>
      </p:sp>
      <p:sp>
        <p:nvSpPr>
          <p:cNvPr id="21" name="文本框 20"/>
          <p:cNvSpPr txBox="1"/>
          <p:nvPr/>
        </p:nvSpPr>
        <p:spPr>
          <a:xfrm>
            <a:off x="192588" y="189561"/>
            <a:ext cx="2652212" cy="861774"/>
          </a:xfrm>
          <a:prstGeom prst="rect">
            <a:avLst/>
          </a:prstGeom>
          <a:noFill/>
        </p:spPr>
        <p:txBody>
          <a:bodyPr wrap="square" rtlCol="0">
            <a:spAutoFit/>
          </a:bodyPr>
          <a:lstStyle/>
          <a:p>
            <a:r>
              <a:rPr lang="zh-CN" altLang="en-US" sz="3200" b="1" dirty="0">
                <a:solidFill>
                  <a:schemeClr val="accent4"/>
                </a:solidFill>
                <a:cs typeface="+mn-ea"/>
                <a:sym typeface="+mn-lt"/>
              </a:rPr>
              <a:t>产品资质</a:t>
            </a:r>
            <a:endParaRPr lang="en-US" altLang="zh-CN" sz="3200" b="1" dirty="0">
              <a:solidFill>
                <a:schemeClr val="accent4"/>
              </a:solidFill>
              <a:cs typeface="+mn-ea"/>
              <a:sym typeface="+mn-lt"/>
            </a:endParaRPr>
          </a:p>
          <a:p>
            <a:r>
              <a:rPr lang="en-US" altLang="zh-CN" dirty="0">
                <a:solidFill>
                  <a:schemeClr val="accent4"/>
                </a:solidFill>
                <a:cs typeface="+mn-ea"/>
                <a:sym typeface="+mn-lt"/>
              </a:rPr>
              <a:t>Product Qualification</a:t>
            </a:r>
            <a:endParaRPr lang="zh-CN" altLang="en-US" dirty="0">
              <a:solidFill>
                <a:schemeClr val="accent4"/>
              </a:solidFill>
              <a:cs typeface="+mn-ea"/>
              <a:sym typeface="+mn-lt"/>
            </a:endParaRPr>
          </a:p>
        </p:txBody>
      </p:sp>
      <p:grpSp>
        <p:nvGrpSpPr>
          <p:cNvPr id="22" name="组合 21"/>
          <p:cNvGrpSpPr/>
          <p:nvPr/>
        </p:nvGrpSpPr>
        <p:grpSpPr>
          <a:xfrm>
            <a:off x="1" y="6786000"/>
            <a:ext cx="3944470" cy="72000"/>
            <a:chOff x="0" y="6786000"/>
            <a:chExt cx="4326195" cy="72000"/>
          </a:xfrm>
        </p:grpSpPr>
        <p:sp>
          <p:nvSpPr>
            <p:cNvPr id="23" name="矩形 22"/>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BEBA8EAE-BF5A-486C-A8C5-ECC9F3942E4B}">
                <a14:imgProps xmlns:a14="http://schemas.microsoft.com/office/drawing/2010/main">
                  <a14:imgLayer r:embed="rId2">
                    <a14:imgEffect>
                      <a14:sharpenSoften amount="-60000"/>
                    </a14:imgEffect>
                  </a14:imgLayer>
                </a14:imgProps>
              </a:ext>
              <a:ext uri="{28A0092B-C50C-407E-A947-70E740481C1C}">
                <a14:useLocalDpi xmlns:a14="http://schemas.microsoft.com/office/drawing/2010/main" val="0"/>
              </a:ext>
            </a:extLst>
          </a:blip>
          <a:srcRect t="4602" b="20381"/>
          <a:stretch>
            <a:fillRect/>
          </a:stretch>
        </p:blipFill>
        <p:spPr>
          <a:xfrm flipH="1">
            <a:off x="0" y="0"/>
            <a:ext cx="11833410" cy="6858000"/>
          </a:xfrm>
          <a:prstGeom prst="rect">
            <a:avLst/>
          </a:prstGeom>
        </p:spPr>
      </p:pic>
      <p:grpSp>
        <p:nvGrpSpPr>
          <p:cNvPr id="6" name="组合 5"/>
          <p:cNvGrpSpPr/>
          <p:nvPr/>
        </p:nvGrpSpPr>
        <p:grpSpPr>
          <a:xfrm>
            <a:off x="1289876" y="0"/>
            <a:ext cx="10902124" cy="6864480"/>
            <a:chOff x="1289876" y="0"/>
            <a:chExt cx="10902124" cy="6864480"/>
          </a:xfrm>
        </p:grpSpPr>
        <p:sp>
          <p:nvSpPr>
            <p:cNvPr id="7" name="矩形 6"/>
            <p:cNvSpPr/>
            <p:nvPr/>
          </p:nvSpPr>
          <p:spPr>
            <a:xfrm>
              <a:off x="1289876" y="5720400"/>
              <a:ext cx="2160000" cy="1137600"/>
            </a:xfrm>
            <a:prstGeom prst="rect">
              <a:avLst/>
            </a:prstGeom>
            <a:blipFill dpi="0" rotWithShape="1">
              <a:blip r:embed="rId3"/>
              <a:srcRect/>
              <a:tile tx="-508000" ty="-381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7860436" y="1147320"/>
              <a:ext cx="2160000" cy="1137600"/>
            </a:xfrm>
            <a:prstGeom prst="rect">
              <a:avLst/>
            </a:prstGeom>
            <a:blipFill dpi="0" rotWithShape="1">
              <a:blip r:embed="rId4"/>
              <a:srcRect/>
              <a:tile tx="0" ty="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5688872" y="2288160"/>
              <a:ext cx="2160000" cy="1137600"/>
            </a:xfrm>
            <a:prstGeom prst="rect">
              <a:avLst/>
            </a:prstGeom>
            <a:blipFill dpi="0" rotWithShape="1">
              <a:blip r:embed="rId5"/>
              <a:srcRect/>
              <a:tile tx="-381000" ty="-508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矩形 9"/>
            <p:cNvSpPr/>
            <p:nvPr/>
          </p:nvSpPr>
          <p:spPr>
            <a:xfrm>
              <a:off x="5688872" y="3432240"/>
              <a:ext cx="2160000" cy="1137600"/>
            </a:xfrm>
            <a:prstGeom prst="rect">
              <a:avLst/>
            </a:prstGeom>
            <a:blipFill dpi="0" rotWithShape="1">
              <a:blip r:embed="rId6"/>
              <a:srcRect/>
              <a:tile tx="-381000" ty="-254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7860436" y="5720400"/>
              <a:ext cx="2160000" cy="1137600"/>
            </a:xfrm>
            <a:prstGeom prst="rect">
              <a:avLst/>
            </a:prstGeom>
            <a:blipFill dpi="0" rotWithShape="1">
              <a:blip r:embed="rId7"/>
              <a:srcRect/>
              <a:tile tx="-698500" ty="-381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860436" y="3432240"/>
              <a:ext cx="2160000" cy="1137600"/>
            </a:xfrm>
            <a:prstGeom prst="rect">
              <a:avLst/>
            </a:prstGeom>
            <a:blipFill dpi="0" rotWithShape="1">
              <a:blip r:embed="rId8"/>
              <a:srcRect/>
              <a:tile tx="-317500" ty="-381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7860436" y="2288160"/>
              <a:ext cx="2148436" cy="1137600"/>
            </a:xfrm>
            <a:prstGeom prst="rect">
              <a:avLst/>
            </a:prstGeom>
            <a:blipFill dpi="0" rotWithShape="1">
              <a:blip r:embed="rId9"/>
              <a:srcRect/>
              <a:tile tx="-508000" ty="-127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5688872" y="5726880"/>
              <a:ext cx="2160000" cy="1137600"/>
            </a:xfrm>
            <a:prstGeom prst="rect">
              <a:avLst/>
            </a:prstGeom>
            <a:blipFill dpi="0" rotWithShape="1">
              <a:blip r:embed="rId10"/>
              <a:srcRect/>
              <a:tile tx="-381000" ty="-381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p:cNvPicPr>
              <a:picLocks noChangeAspect="1"/>
            </p:cNvPicPr>
            <p:nvPr/>
          </p:nvPicPr>
          <p:blipFill>
            <a:blip r:embed="rId11" cstate="print">
              <a:extLst>
                <a:ext uri="{BEBA8EAE-BF5A-486C-A8C5-ECC9F3942E4B}">
                  <a14:imgProps xmlns:a14="http://schemas.microsoft.com/office/drawing/2010/main">
                    <a14:imgLayer r:embed="rId12">
                      <a14:imgEffect>
                        <a14:brightnessContrast contrast="40000"/>
                      </a14:imgEffect>
                      <a14:imgEffect>
                        <a14:saturation sat="400000"/>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a:xfrm>
              <a:off x="3476794" y="3969060"/>
              <a:ext cx="2185160" cy="2888940"/>
            </a:xfrm>
            <a:prstGeom prst="rect">
              <a:avLst/>
            </a:prstGeom>
            <a:ln w="28575">
              <a:solidFill>
                <a:schemeClr val="accent4"/>
              </a:solidFill>
            </a:ln>
            <a:effectLst/>
          </p:spPr>
        </p:pic>
        <p:sp>
          <p:nvSpPr>
            <p:cNvPr id="16" name="矩形 15"/>
            <p:cNvSpPr/>
            <p:nvPr/>
          </p:nvSpPr>
          <p:spPr>
            <a:xfrm>
              <a:off x="5699956" y="4576320"/>
              <a:ext cx="6485382" cy="1137600"/>
            </a:xfrm>
            <a:prstGeom prst="rect">
              <a:avLst/>
            </a:prstGeom>
            <a:gradFill flip="none" rotWithShape="1">
              <a:gsLst>
                <a:gs pos="100000">
                  <a:schemeClr val="accent4">
                    <a:lumMod val="60000"/>
                    <a:lumOff val="40000"/>
                    <a:alpha val="80000"/>
                  </a:schemeClr>
                </a:gs>
                <a:gs pos="0">
                  <a:schemeClr val="accent4"/>
                </a:gs>
              </a:gsLst>
              <a:lin ang="0" scaled="0"/>
              <a:tileRect/>
            </a:gradFill>
            <a:ln w="38100" cap="rnd" cmpd="sng">
              <a:solidFill>
                <a:schemeClr val="accent4"/>
              </a:solidFill>
              <a:prstDash val="solid"/>
              <a:round/>
            </a:ln>
            <a:effectLst/>
          </p:spPr>
          <p:txBody>
            <a:bodyPr rtlCol="0" anchor="ctr"/>
            <a:lstStyle/>
            <a:p>
              <a:pPr algn="ctr"/>
              <a:r>
                <a:rPr lang="zh-CN" altLang="en-US" sz="2000" dirty="0">
                  <a:solidFill>
                    <a:schemeClr val="bg1"/>
                  </a:solidFill>
                  <a:cs typeface="+mn-ea"/>
                  <a:sym typeface="+mn-lt"/>
                </a:rPr>
                <a:t>致力成为最值得信赖的网络安全整体解决方案提供商</a:t>
              </a:r>
              <a:endParaRPr lang="zh-CN" altLang="en-US" sz="2000" dirty="0">
                <a:solidFill>
                  <a:schemeClr val="bg1"/>
                </a:solidFill>
                <a:cs typeface="+mn-ea"/>
                <a:sym typeface="+mn-lt"/>
              </a:endParaRPr>
            </a:p>
          </p:txBody>
        </p:sp>
        <p:sp>
          <p:nvSpPr>
            <p:cNvPr id="17" name="矩形 16"/>
            <p:cNvSpPr/>
            <p:nvPr/>
          </p:nvSpPr>
          <p:spPr>
            <a:xfrm>
              <a:off x="10008872" y="2288160"/>
              <a:ext cx="2183128" cy="1137600"/>
            </a:xfrm>
            <a:prstGeom prst="rect">
              <a:avLst/>
            </a:prstGeom>
            <a:blipFill dpi="0" rotWithShape="1">
              <a:blip r:embed="rId13"/>
              <a:srcRect/>
              <a:tile tx="-508000" ty="-127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10032000" y="0"/>
              <a:ext cx="2160000" cy="1137600"/>
            </a:xfrm>
            <a:prstGeom prst="rect">
              <a:avLst/>
            </a:prstGeom>
            <a:blipFill dpi="0" rotWithShape="1">
              <a:blip r:embed="rId14"/>
              <a:srcRect/>
              <a:tile tx="-508000" ty="-254000" sx="100000" sy="100000" flip="none" algn="tl"/>
            </a:blip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p:cNvPicPr>
              <a:picLocks noChangeAspect="1"/>
            </p:cNvPicPr>
            <p:nvPr/>
          </p:nvPicPr>
          <p:blipFill rotWithShape="1">
            <a:blip r:embed="rId15" cstate="print">
              <a:extLst>
                <a:ext uri="{28A0092B-C50C-407E-A947-70E740481C1C}">
                  <a14:useLocalDpi xmlns:a14="http://schemas.microsoft.com/office/drawing/2010/main" val="0"/>
                </a:ext>
              </a:extLst>
            </a:blip>
            <a:srcRect l="15465" t="5850" r="15030" b="67728"/>
            <a:stretch>
              <a:fillRect/>
            </a:stretch>
          </p:blipFill>
          <p:spPr>
            <a:xfrm>
              <a:off x="10032000" y="5726880"/>
              <a:ext cx="2130863" cy="1124252"/>
            </a:xfrm>
            <a:prstGeom prst="rect">
              <a:avLst/>
            </a:prstGeom>
            <a:blipFill dpi="0" rotWithShape="1">
              <a:blip r:embed="rId16"/>
              <a:srcRect/>
              <a:tile tx="0" ty="0" sx="100000" sy="100000" flip="none" algn="tl"/>
            </a:blipFill>
            <a:ln w="38100">
              <a:solidFill>
                <a:schemeClr val="accent4"/>
              </a:solidFill>
            </a:ln>
          </p:spPr>
        </p:pic>
        <p:pic>
          <p:nvPicPr>
            <p:cNvPr id="20" name="图片 19"/>
            <p:cNvPicPr>
              <a:picLocks noChangeAspect="1"/>
            </p:cNvPicPr>
            <p:nvPr/>
          </p:nvPicPr>
          <p:blipFill rotWithShape="1">
            <a:blip r:embed="rId17" cstate="print">
              <a:extLst>
                <a:ext uri="{28A0092B-C50C-407E-A947-70E740481C1C}">
                  <a14:useLocalDpi xmlns:a14="http://schemas.microsoft.com/office/drawing/2010/main" val="0"/>
                </a:ext>
              </a:extLst>
            </a:blip>
            <a:srcRect b="62332"/>
            <a:stretch>
              <a:fillRect/>
            </a:stretch>
          </p:blipFill>
          <p:spPr>
            <a:xfrm>
              <a:off x="10032000" y="3438720"/>
              <a:ext cx="2130863" cy="1121012"/>
            </a:xfrm>
            <a:prstGeom prst="rect">
              <a:avLst/>
            </a:prstGeom>
            <a:blipFill dpi="0" rotWithShape="1">
              <a:blip r:embed="rId7"/>
              <a:srcRect/>
              <a:tile tx="0" ty="0" sx="100000" sy="100000" flip="none" algn="tl"/>
            </a:blipFill>
            <a:ln w="38100">
              <a:solidFill>
                <a:schemeClr val="accent4"/>
              </a:solidFill>
            </a:ln>
          </p:spPr>
        </p:pic>
        <p:pic>
          <p:nvPicPr>
            <p:cNvPr id="21" name="图片 20"/>
            <p:cNvPicPr>
              <a:picLocks noChangeAspect="1"/>
            </p:cNvPicPr>
            <p:nvPr/>
          </p:nvPicPr>
          <p:blipFill rotWithShape="1">
            <a:blip r:embed="rId18" cstate="print">
              <a:extLst>
                <a:ext uri="{28A0092B-C50C-407E-A947-70E740481C1C}">
                  <a14:useLocalDpi xmlns:a14="http://schemas.microsoft.com/office/drawing/2010/main" val="0"/>
                </a:ext>
              </a:extLst>
            </a:blip>
            <a:srcRect t="1" b="62512"/>
            <a:stretch>
              <a:fillRect/>
            </a:stretch>
          </p:blipFill>
          <p:spPr>
            <a:xfrm>
              <a:off x="10032000" y="1147320"/>
              <a:ext cx="2153339" cy="1137600"/>
            </a:xfrm>
            <a:prstGeom prst="rect">
              <a:avLst/>
            </a:prstGeom>
            <a:blipFill dpi="0" rotWithShape="1">
              <a:blip r:embed="rId7"/>
              <a:srcRect/>
              <a:tile tx="0" ty="0" sx="100000" sy="100000" flip="none" algn="tl"/>
            </a:blipFill>
            <a:ln w="38100">
              <a:solidFill>
                <a:schemeClr val="accent4"/>
              </a:solidFill>
            </a:ln>
          </p:spPr>
        </p:pic>
      </p:grpSp>
      <p:sp>
        <p:nvSpPr>
          <p:cNvPr id="22" name="文本框 21"/>
          <p:cNvSpPr txBox="1"/>
          <p:nvPr/>
        </p:nvSpPr>
        <p:spPr>
          <a:xfrm>
            <a:off x="192088" y="189561"/>
            <a:ext cx="3023592" cy="861774"/>
          </a:xfrm>
          <a:prstGeom prst="rect">
            <a:avLst/>
          </a:prstGeom>
          <a:noFill/>
        </p:spPr>
        <p:txBody>
          <a:bodyPr wrap="square" rtlCol="0">
            <a:spAutoFit/>
          </a:bodyPr>
          <a:lstStyle/>
          <a:p>
            <a:r>
              <a:rPr lang="zh-CN" altLang="en-US" sz="3200" b="1" dirty="0">
                <a:solidFill>
                  <a:schemeClr val="accent4"/>
                </a:solidFill>
                <a:cs typeface="+mn-ea"/>
                <a:sym typeface="+mn-lt"/>
              </a:rPr>
              <a:t>客户认可</a:t>
            </a:r>
            <a:endParaRPr lang="en-US" altLang="zh-CN" sz="3200" b="1" dirty="0">
              <a:solidFill>
                <a:schemeClr val="accent4"/>
              </a:solidFill>
              <a:cs typeface="+mn-ea"/>
              <a:sym typeface="+mn-lt"/>
            </a:endParaRPr>
          </a:p>
          <a:p>
            <a:r>
              <a:rPr lang="en-US" altLang="zh-CN" dirty="0">
                <a:solidFill>
                  <a:schemeClr val="accent4"/>
                </a:solidFill>
                <a:cs typeface="+mn-ea"/>
                <a:sym typeface="+mn-lt"/>
              </a:rPr>
              <a:t>Customer Recognition</a:t>
            </a:r>
            <a:endParaRPr lang="zh-CN" altLang="en-US" dirty="0">
              <a:solidFill>
                <a:schemeClr val="accent4"/>
              </a:solidFill>
              <a:cs typeface="+mn-ea"/>
              <a:sym typeface="+mn-lt"/>
            </a:endParaRPr>
          </a:p>
        </p:txBody>
      </p:sp>
      <p:sp>
        <p:nvSpPr>
          <p:cNvPr id="23" name="文本框 22"/>
          <p:cNvSpPr txBox="1"/>
          <p:nvPr/>
        </p:nvSpPr>
        <p:spPr>
          <a:xfrm>
            <a:off x="192088" y="1623877"/>
            <a:ext cx="3740818" cy="1198880"/>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以客户为中心，关注客户业务</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构建基于客户业务的安全体系</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贯彻“可管理、可持续”的安全理念</a:t>
            </a:r>
            <a:endParaRPr lang="zh-CN" altLang="en-US" sz="1600" dirty="0">
              <a:solidFill>
                <a:schemeClr val="bg1"/>
              </a:solidFill>
              <a:cs typeface="+mn-ea"/>
              <a:sym typeface="+mn-lt"/>
            </a:endParaRPr>
          </a:p>
        </p:txBody>
      </p:sp>
      <p:grpSp>
        <p:nvGrpSpPr>
          <p:cNvPr id="24" name="组合 23"/>
          <p:cNvGrpSpPr/>
          <p:nvPr/>
        </p:nvGrpSpPr>
        <p:grpSpPr>
          <a:xfrm>
            <a:off x="1" y="6786000"/>
            <a:ext cx="4303058" cy="72000"/>
            <a:chOff x="0" y="6786000"/>
            <a:chExt cx="4719485" cy="72000"/>
          </a:xfrm>
        </p:grpSpPr>
        <p:sp>
          <p:nvSpPr>
            <p:cNvPr id="25" name="矩形 24"/>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2087" y="189561"/>
            <a:ext cx="2773406" cy="861774"/>
          </a:xfrm>
          <a:prstGeom prst="rect">
            <a:avLst/>
          </a:prstGeom>
          <a:noFill/>
        </p:spPr>
        <p:txBody>
          <a:bodyPr wrap="square" rtlCol="0">
            <a:spAutoFit/>
          </a:bodyPr>
          <a:lstStyle/>
          <a:p>
            <a:r>
              <a:rPr lang="zh-CN" altLang="en-US" sz="3200" b="1" dirty="0">
                <a:solidFill>
                  <a:schemeClr val="accent4"/>
                </a:solidFill>
                <a:cs typeface="+mn-ea"/>
                <a:sym typeface="+mn-lt"/>
              </a:rPr>
              <a:t>部分客户案例</a:t>
            </a:r>
            <a:endParaRPr lang="en-US" altLang="zh-CN" sz="3200" b="1" dirty="0">
              <a:solidFill>
                <a:schemeClr val="accent4"/>
              </a:solidFill>
              <a:cs typeface="+mn-ea"/>
              <a:sym typeface="+mn-lt"/>
            </a:endParaRPr>
          </a:p>
          <a:p>
            <a:r>
              <a:rPr lang="en-US" altLang="zh-CN" dirty="0">
                <a:solidFill>
                  <a:schemeClr val="accent4"/>
                </a:solidFill>
                <a:cs typeface="+mn-ea"/>
                <a:sym typeface="+mn-lt"/>
              </a:rPr>
              <a:t>Customer Cases</a:t>
            </a:r>
            <a:endParaRPr lang="zh-CN" altLang="en-US" dirty="0">
              <a:solidFill>
                <a:schemeClr val="accent4"/>
              </a:solidFill>
              <a:cs typeface="+mn-ea"/>
              <a:sym typeface="+mn-lt"/>
            </a:endParaRPr>
          </a:p>
        </p:txBody>
      </p:sp>
      <p:grpSp>
        <p:nvGrpSpPr>
          <p:cNvPr id="3" name="组合 2"/>
          <p:cNvGrpSpPr/>
          <p:nvPr/>
        </p:nvGrpSpPr>
        <p:grpSpPr>
          <a:xfrm>
            <a:off x="695540" y="1209772"/>
            <a:ext cx="10800920" cy="5125825"/>
            <a:chOff x="695540" y="1209772"/>
            <a:chExt cx="10800920" cy="5125825"/>
          </a:xfrm>
        </p:grpSpPr>
        <p:sp>
          <p:nvSpPr>
            <p:cNvPr id="4" name="矩形: 圆角 3"/>
            <p:cNvSpPr/>
            <p:nvPr/>
          </p:nvSpPr>
          <p:spPr>
            <a:xfrm>
              <a:off x="4772338"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5" name="矩形: 圆角 4"/>
            <p:cNvSpPr/>
            <p:nvPr/>
          </p:nvSpPr>
          <p:spPr>
            <a:xfrm>
              <a:off x="6124606"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6" name="矩形: 圆角 5"/>
            <p:cNvSpPr/>
            <p:nvPr/>
          </p:nvSpPr>
          <p:spPr>
            <a:xfrm>
              <a:off x="10207329" y="209685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7" name="矩形: 圆角 6"/>
            <p:cNvSpPr/>
            <p:nvPr/>
          </p:nvSpPr>
          <p:spPr>
            <a:xfrm>
              <a:off x="695540" y="2078465"/>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 name="矩形: 圆角 7"/>
            <p:cNvSpPr/>
            <p:nvPr/>
          </p:nvSpPr>
          <p:spPr>
            <a:xfrm>
              <a:off x="3413194" y="209685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9" name="矩形: 圆角 8"/>
            <p:cNvSpPr/>
            <p:nvPr/>
          </p:nvSpPr>
          <p:spPr>
            <a:xfrm>
              <a:off x="4772338" y="209685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0" name="矩形: 圆角 9"/>
            <p:cNvSpPr/>
            <p:nvPr/>
          </p:nvSpPr>
          <p:spPr>
            <a:xfrm>
              <a:off x="6124606" y="209685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1" name="矩形: 圆角 10"/>
            <p:cNvSpPr/>
            <p:nvPr/>
          </p:nvSpPr>
          <p:spPr>
            <a:xfrm>
              <a:off x="7481354" y="209685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2" name="矩形: 圆角 11"/>
            <p:cNvSpPr/>
            <p:nvPr/>
          </p:nvSpPr>
          <p:spPr>
            <a:xfrm>
              <a:off x="2058529" y="209685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3" name="矩形: 圆角 12"/>
            <p:cNvSpPr/>
            <p:nvPr/>
          </p:nvSpPr>
          <p:spPr>
            <a:xfrm>
              <a:off x="10207329"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4" name="矩形: 圆角 13"/>
            <p:cNvSpPr/>
            <p:nvPr/>
          </p:nvSpPr>
          <p:spPr>
            <a:xfrm>
              <a:off x="695540" y="294715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5" name="矩形: 圆角 14"/>
            <p:cNvSpPr/>
            <p:nvPr/>
          </p:nvSpPr>
          <p:spPr>
            <a:xfrm>
              <a:off x="2058529"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6" name="矩形: 圆角 15"/>
            <p:cNvSpPr/>
            <p:nvPr/>
          </p:nvSpPr>
          <p:spPr>
            <a:xfrm>
              <a:off x="3413194"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7" name="矩形: 圆角 16"/>
            <p:cNvSpPr/>
            <p:nvPr/>
          </p:nvSpPr>
          <p:spPr>
            <a:xfrm>
              <a:off x="4772338"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8" name="矩形: 圆角 17"/>
            <p:cNvSpPr/>
            <p:nvPr/>
          </p:nvSpPr>
          <p:spPr>
            <a:xfrm>
              <a:off x="6124606"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9" name="矩形: 圆角 18"/>
            <p:cNvSpPr/>
            <p:nvPr/>
          </p:nvSpPr>
          <p:spPr>
            <a:xfrm>
              <a:off x="7481354"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0" name="矩形: 圆角 19"/>
            <p:cNvSpPr/>
            <p:nvPr/>
          </p:nvSpPr>
          <p:spPr>
            <a:xfrm>
              <a:off x="10207329"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1" name="矩形: 圆角 20"/>
            <p:cNvSpPr/>
            <p:nvPr/>
          </p:nvSpPr>
          <p:spPr>
            <a:xfrm>
              <a:off x="695540"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2" name="矩形: 圆角 21"/>
            <p:cNvSpPr/>
            <p:nvPr/>
          </p:nvSpPr>
          <p:spPr>
            <a:xfrm>
              <a:off x="2054367"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3" name="矩形: 圆角 22"/>
            <p:cNvSpPr/>
            <p:nvPr/>
          </p:nvSpPr>
          <p:spPr>
            <a:xfrm>
              <a:off x="3413194"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4" name="矩形: 圆角 23"/>
            <p:cNvSpPr/>
            <p:nvPr/>
          </p:nvSpPr>
          <p:spPr>
            <a:xfrm>
              <a:off x="4772021"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5" name="矩形: 圆角 24"/>
            <p:cNvSpPr/>
            <p:nvPr/>
          </p:nvSpPr>
          <p:spPr>
            <a:xfrm>
              <a:off x="6124606"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6" name="矩形: 圆角 25"/>
            <p:cNvSpPr/>
            <p:nvPr/>
          </p:nvSpPr>
          <p:spPr>
            <a:xfrm>
              <a:off x="7481354"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7" name="矩形: 圆角 26"/>
            <p:cNvSpPr/>
            <p:nvPr/>
          </p:nvSpPr>
          <p:spPr>
            <a:xfrm>
              <a:off x="8841281" y="209685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8" name="矩形: 圆角 27"/>
            <p:cNvSpPr/>
            <p:nvPr/>
          </p:nvSpPr>
          <p:spPr>
            <a:xfrm>
              <a:off x="8841281"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9" name="矩形: 圆角 28"/>
            <p:cNvSpPr/>
            <p:nvPr/>
          </p:nvSpPr>
          <p:spPr>
            <a:xfrm>
              <a:off x="8841281"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0" name="矩形: 圆角 29"/>
            <p:cNvSpPr/>
            <p:nvPr/>
          </p:nvSpPr>
          <p:spPr>
            <a:xfrm>
              <a:off x="10207329"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1" name="矩形: 圆角 30"/>
            <p:cNvSpPr/>
            <p:nvPr/>
          </p:nvSpPr>
          <p:spPr>
            <a:xfrm>
              <a:off x="695540" y="3815851"/>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2" name="矩形: 圆角 31"/>
            <p:cNvSpPr/>
            <p:nvPr/>
          </p:nvSpPr>
          <p:spPr>
            <a:xfrm>
              <a:off x="2058529"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3" name="矩形: 圆角 32"/>
            <p:cNvSpPr/>
            <p:nvPr/>
          </p:nvSpPr>
          <p:spPr>
            <a:xfrm>
              <a:off x="3413194"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4" name="矩形: 圆角 33"/>
            <p:cNvSpPr/>
            <p:nvPr/>
          </p:nvSpPr>
          <p:spPr>
            <a:xfrm>
              <a:off x="4772338"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5" name="矩形: 圆角 34"/>
            <p:cNvSpPr/>
            <p:nvPr/>
          </p:nvSpPr>
          <p:spPr>
            <a:xfrm>
              <a:off x="6124606"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6" name="矩形: 圆角 35"/>
            <p:cNvSpPr/>
            <p:nvPr/>
          </p:nvSpPr>
          <p:spPr>
            <a:xfrm>
              <a:off x="7481354"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7" name="矩形: 圆角 36"/>
            <p:cNvSpPr/>
            <p:nvPr/>
          </p:nvSpPr>
          <p:spPr>
            <a:xfrm>
              <a:off x="8841281"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pic>
          <p:nvPicPr>
            <p:cNvPr id="38" name="图片 40"/>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607500" y="1316447"/>
              <a:ext cx="294212" cy="37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图片 4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71069" y="1316447"/>
              <a:ext cx="332521" cy="38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图片 4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05021" y="1316447"/>
              <a:ext cx="332521" cy="38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5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0895" y="1316447"/>
              <a:ext cx="364598"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图片 6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15546" y="2209930"/>
              <a:ext cx="391616"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文本框 42"/>
            <p:cNvSpPr txBox="1"/>
            <p:nvPr/>
          </p:nvSpPr>
          <p:spPr>
            <a:xfrm>
              <a:off x="7701062" y="2615085"/>
              <a:ext cx="820584"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中国石化</a:t>
              </a:r>
              <a:endParaRPr lang="zh-CN" altLang="en-US" sz="1100" b="1" dirty="0">
                <a:solidFill>
                  <a:schemeClr val="tx1">
                    <a:lumMod val="85000"/>
                    <a:lumOff val="15000"/>
                  </a:schemeClr>
                </a:solidFill>
                <a:cs typeface="+mn-ea"/>
                <a:sym typeface="+mn-lt"/>
              </a:endParaRPr>
            </a:p>
          </p:txBody>
        </p:sp>
        <p:sp>
          <p:nvSpPr>
            <p:cNvPr id="44" name="文本框 43"/>
            <p:cNvSpPr txBox="1"/>
            <p:nvPr/>
          </p:nvSpPr>
          <p:spPr>
            <a:xfrm>
              <a:off x="3598201" y="1664804"/>
              <a:ext cx="889987" cy="316049"/>
            </a:xfrm>
            <a:prstGeom prst="rect">
              <a:avLst/>
            </a:prstGeom>
            <a:noFill/>
          </p:spPr>
          <p:txBody>
            <a:bodyPr wrap="none" rtlCol="0">
              <a:spAutoFit/>
            </a:bodyPr>
            <a:lstStyle/>
            <a:p>
              <a:pPr algn="ctr">
                <a:lnSpc>
                  <a:spcPct val="150000"/>
                </a:lnSpc>
              </a:pPr>
              <a:r>
                <a:rPr lang="zh-CN" altLang="en-US" sz="1100" b="1" dirty="0">
                  <a:cs typeface="+mn-ea"/>
                  <a:sym typeface="+mn-lt"/>
                </a:rPr>
                <a:t>山东省政府</a:t>
              </a:r>
              <a:endParaRPr lang="zh-CN" altLang="en-US" sz="1100" b="1" dirty="0">
                <a:cs typeface="+mn-ea"/>
                <a:sym typeface="+mn-lt"/>
              </a:endParaRPr>
            </a:p>
          </p:txBody>
        </p:sp>
        <p:sp>
          <p:nvSpPr>
            <p:cNvPr id="45" name="文本框 44"/>
            <p:cNvSpPr txBox="1"/>
            <p:nvPr/>
          </p:nvSpPr>
          <p:spPr>
            <a:xfrm>
              <a:off x="6239081" y="1664804"/>
              <a:ext cx="1031051" cy="316049"/>
            </a:xfrm>
            <a:prstGeom prst="rect">
              <a:avLst/>
            </a:prstGeom>
            <a:noFill/>
          </p:spPr>
          <p:txBody>
            <a:bodyPr wrap="none" rtlCol="0">
              <a:spAutoFit/>
            </a:bodyPr>
            <a:lstStyle/>
            <a:p>
              <a:pPr algn="ctr">
                <a:lnSpc>
                  <a:spcPct val="150000"/>
                </a:lnSpc>
              </a:pPr>
              <a:r>
                <a:rPr lang="zh-CN" altLang="en-US" sz="1100" b="1" dirty="0">
                  <a:cs typeface="+mn-ea"/>
                  <a:sym typeface="+mn-lt"/>
                </a:rPr>
                <a:t>武警上海边防</a:t>
              </a:r>
              <a:endParaRPr lang="zh-CN" altLang="en-US" sz="1100" b="1" dirty="0">
                <a:cs typeface="+mn-ea"/>
                <a:sym typeface="+mn-lt"/>
              </a:endParaRPr>
            </a:p>
          </p:txBody>
        </p:sp>
        <p:sp>
          <p:nvSpPr>
            <p:cNvPr id="46" name="文本框 45"/>
            <p:cNvSpPr txBox="1"/>
            <p:nvPr/>
          </p:nvSpPr>
          <p:spPr>
            <a:xfrm>
              <a:off x="10321804" y="1664804"/>
              <a:ext cx="1031051" cy="316049"/>
            </a:xfrm>
            <a:prstGeom prst="rect">
              <a:avLst/>
            </a:prstGeom>
            <a:noFill/>
          </p:spPr>
          <p:txBody>
            <a:bodyPr wrap="none" rtlCol="0">
              <a:spAutoFit/>
            </a:bodyPr>
            <a:lstStyle/>
            <a:p>
              <a:pPr algn="ctr">
                <a:lnSpc>
                  <a:spcPct val="150000"/>
                </a:lnSpc>
              </a:pPr>
              <a:r>
                <a:rPr lang="zh-CN" altLang="en-US" sz="1100" b="1" dirty="0">
                  <a:cs typeface="+mn-ea"/>
                  <a:sym typeface="+mn-lt"/>
                </a:rPr>
                <a:t>江苏省公安厅</a:t>
              </a:r>
              <a:endParaRPr lang="zh-CN" altLang="en-US" sz="1100" b="1" dirty="0">
                <a:cs typeface="+mn-ea"/>
                <a:sym typeface="+mn-lt"/>
              </a:endParaRPr>
            </a:p>
          </p:txBody>
        </p:sp>
        <p:sp>
          <p:nvSpPr>
            <p:cNvPr id="47" name="文本框 46"/>
            <p:cNvSpPr txBox="1"/>
            <p:nvPr/>
          </p:nvSpPr>
          <p:spPr>
            <a:xfrm>
              <a:off x="8955756" y="1664804"/>
              <a:ext cx="1031051" cy="316049"/>
            </a:xfrm>
            <a:prstGeom prst="rect">
              <a:avLst/>
            </a:prstGeom>
            <a:noFill/>
          </p:spPr>
          <p:txBody>
            <a:bodyPr wrap="none" rtlCol="0">
              <a:spAutoFit/>
            </a:bodyPr>
            <a:lstStyle/>
            <a:p>
              <a:pPr algn="ctr">
                <a:lnSpc>
                  <a:spcPct val="150000"/>
                </a:lnSpc>
              </a:pPr>
              <a:r>
                <a:rPr lang="zh-CN" altLang="en-US" sz="1100" b="1" dirty="0">
                  <a:cs typeface="+mn-ea"/>
                  <a:sym typeface="+mn-lt"/>
                </a:rPr>
                <a:t>深圳市公安局</a:t>
              </a:r>
              <a:endParaRPr lang="zh-CN" altLang="en-US" sz="1100" b="1" dirty="0">
                <a:cs typeface="+mn-ea"/>
                <a:sym typeface="+mn-lt"/>
              </a:endParaRPr>
            </a:p>
          </p:txBody>
        </p:sp>
        <p:sp>
          <p:nvSpPr>
            <p:cNvPr id="48" name="文本框 47"/>
            <p:cNvSpPr txBox="1"/>
            <p:nvPr/>
          </p:nvSpPr>
          <p:spPr>
            <a:xfrm>
              <a:off x="2205416" y="2615085"/>
              <a:ext cx="966226"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河北省电力</a:t>
              </a:r>
              <a:endParaRPr lang="zh-CN" altLang="en-US" sz="1100" b="1" dirty="0">
                <a:solidFill>
                  <a:schemeClr val="tx1">
                    <a:lumMod val="85000"/>
                    <a:lumOff val="15000"/>
                  </a:schemeClr>
                </a:solidFill>
                <a:cs typeface="+mn-ea"/>
                <a:sym typeface="+mn-lt"/>
              </a:endParaRPr>
            </a:p>
          </p:txBody>
        </p:sp>
        <p:pic>
          <p:nvPicPr>
            <p:cNvPr id="49" name="图片 48"/>
            <p:cNvPicPr>
              <a:picLocks noChangeAspect="1"/>
            </p:cNvPicPr>
            <p:nvPr/>
          </p:nvPicPr>
          <p:blipFill>
            <a:blip r:embed="rId5"/>
            <a:stretch>
              <a:fillRect/>
            </a:stretch>
          </p:blipFill>
          <p:spPr>
            <a:xfrm>
              <a:off x="2498527" y="2209930"/>
              <a:ext cx="380005" cy="380005"/>
            </a:xfrm>
            <a:prstGeom prst="rect">
              <a:avLst/>
            </a:prstGeom>
          </p:spPr>
        </p:pic>
        <p:sp>
          <p:nvSpPr>
            <p:cNvPr id="50" name="文本框 49"/>
            <p:cNvSpPr txBox="1"/>
            <p:nvPr/>
          </p:nvSpPr>
          <p:spPr>
            <a:xfrm>
              <a:off x="6138864" y="2615085"/>
              <a:ext cx="1231485"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广州供电局</a:t>
              </a:r>
              <a:endParaRPr lang="zh-CN" altLang="en-US" sz="1100" b="1" dirty="0">
                <a:solidFill>
                  <a:schemeClr val="tx1">
                    <a:lumMod val="85000"/>
                    <a:lumOff val="15000"/>
                  </a:schemeClr>
                </a:solidFill>
                <a:cs typeface="+mn-ea"/>
                <a:sym typeface="+mn-lt"/>
              </a:endParaRPr>
            </a:p>
          </p:txBody>
        </p:sp>
        <p:pic>
          <p:nvPicPr>
            <p:cNvPr id="51" name="图片 50"/>
            <p:cNvPicPr>
              <a:picLocks noChangeAspect="1"/>
            </p:cNvPicPr>
            <p:nvPr/>
          </p:nvPicPr>
          <p:blipFill>
            <a:blip r:embed="rId6"/>
            <a:stretch>
              <a:fillRect/>
            </a:stretch>
          </p:blipFill>
          <p:spPr>
            <a:xfrm>
              <a:off x="6528686" y="2209930"/>
              <a:ext cx="451841" cy="369474"/>
            </a:xfrm>
            <a:prstGeom prst="rect">
              <a:avLst/>
            </a:prstGeom>
          </p:spPr>
        </p:pic>
        <p:pic>
          <p:nvPicPr>
            <p:cNvPr id="52" name="图片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95542" y="3053239"/>
              <a:ext cx="385974" cy="380005"/>
            </a:xfrm>
            <a:prstGeom prst="rect">
              <a:avLst/>
            </a:prstGeom>
          </p:spPr>
        </p:pic>
        <p:sp>
          <p:nvSpPr>
            <p:cNvPr id="53" name="文本框 52"/>
            <p:cNvSpPr txBox="1"/>
            <p:nvPr/>
          </p:nvSpPr>
          <p:spPr>
            <a:xfrm>
              <a:off x="2250888" y="3496796"/>
              <a:ext cx="875283"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中铁二局</a:t>
              </a:r>
              <a:endParaRPr lang="zh-CN" altLang="en-US" sz="1100" b="1" dirty="0">
                <a:solidFill>
                  <a:schemeClr val="tx1">
                    <a:lumMod val="85000"/>
                    <a:lumOff val="15000"/>
                  </a:schemeClr>
                </a:solidFill>
                <a:cs typeface="+mn-ea"/>
                <a:sym typeface="+mn-lt"/>
              </a:endParaRPr>
            </a:p>
          </p:txBody>
        </p:sp>
        <p:pic>
          <p:nvPicPr>
            <p:cNvPr id="54" name="图片 5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50207" y="3053239"/>
              <a:ext cx="385974" cy="380005"/>
            </a:xfrm>
            <a:prstGeom prst="rect">
              <a:avLst/>
            </a:prstGeom>
          </p:spPr>
        </p:pic>
        <p:sp>
          <p:nvSpPr>
            <p:cNvPr id="55" name="文本框 54"/>
            <p:cNvSpPr txBox="1"/>
            <p:nvPr/>
          </p:nvSpPr>
          <p:spPr>
            <a:xfrm>
              <a:off x="3605553" y="3496796"/>
              <a:ext cx="875283"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中铁十局</a:t>
              </a:r>
              <a:endParaRPr lang="zh-CN" altLang="en-US" sz="1100" b="1" dirty="0">
                <a:solidFill>
                  <a:schemeClr val="tx1">
                    <a:lumMod val="85000"/>
                    <a:lumOff val="15000"/>
                  </a:schemeClr>
                </a:solidFill>
                <a:cs typeface="+mn-ea"/>
                <a:sym typeface="+mn-lt"/>
              </a:endParaRPr>
            </a:p>
          </p:txBody>
        </p:sp>
        <p:pic>
          <p:nvPicPr>
            <p:cNvPr id="56" name="图片 5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241" y="2209930"/>
              <a:ext cx="364598"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文本框 56"/>
            <p:cNvSpPr txBox="1"/>
            <p:nvPr/>
          </p:nvSpPr>
          <p:spPr>
            <a:xfrm>
              <a:off x="880547" y="2615085"/>
              <a:ext cx="889987" cy="261610"/>
            </a:xfrm>
            <a:prstGeom prst="rect">
              <a:avLst/>
            </a:prstGeom>
            <a:noFill/>
          </p:spPr>
          <p:txBody>
            <a:bodyPr wrap="none" rtlCol="0">
              <a:spAutoFit/>
            </a:bodyPr>
            <a:lstStyle/>
            <a:p>
              <a:pPr algn="ctr"/>
              <a:r>
                <a:rPr lang="zh-CN" altLang="en-US" sz="1100" b="1" dirty="0">
                  <a:cs typeface="+mn-ea"/>
                  <a:sym typeface="+mn-lt"/>
                </a:rPr>
                <a:t>国家能源局</a:t>
              </a:r>
              <a:endParaRPr lang="zh-CN" altLang="en-US" sz="1100" b="1" dirty="0">
                <a:cs typeface="+mn-ea"/>
                <a:sym typeface="+mn-lt"/>
              </a:endParaRPr>
            </a:p>
          </p:txBody>
        </p:sp>
        <p:sp>
          <p:nvSpPr>
            <p:cNvPr id="58" name="文本框 57"/>
            <p:cNvSpPr txBox="1"/>
            <p:nvPr/>
          </p:nvSpPr>
          <p:spPr>
            <a:xfrm>
              <a:off x="3560081" y="2615085"/>
              <a:ext cx="966226"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上海电力</a:t>
              </a:r>
              <a:endParaRPr lang="zh-CN" altLang="en-US" sz="1100" b="1" dirty="0">
                <a:solidFill>
                  <a:schemeClr val="tx1">
                    <a:lumMod val="85000"/>
                    <a:lumOff val="15000"/>
                  </a:schemeClr>
                </a:solidFill>
                <a:cs typeface="+mn-ea"/>
                <a:sym typeface="+mn-lt"/>
              </a:endParaRPr>
            </a:p>
          </p:txBody>
        </p:sp>
        <p:pic>
          <p:nvPicPr>
            <p:cNvPr id="59" name="图片 58"/>
            <p:cNvPicPr>
              <a:picLocks noChangeAspect="1"/>
            </p:cNvPicPr>
            <p:nvPr/>
          </p:nvPicPr>
          <p:blipFill>
            <a:blip r:embed="rId5"/>
            <a:stretch>
              <a:fillRect/>
            </a:stretch>
          </p:blipFill>
          <p:spPr>
            <a:xfrm>
              <a:off x="3853192" y="2209930"/>
              <a:ext cx="380005" cy="380005"/>
            </a:xfrm>
            <a:prstGeom prst="rect">
              <a:avLst/>
            </a:prstGeom>
          </p:spPr>
        </p:pic>
        <p:sp>
          <p:nvSpPr>
            <p:cNvPr id="60" name="文本框 59"/>
            <p:cNvSpPr txBox="1"/>
            <p:nvPr/>
          </p:nvSpPr>
          <p:spPr>
            <a:xfrm>
              <a:off x="4796368" y="2630474"/>
              <a:ext cx="1211940" cy="246221"/>
            </a:xfrm>
            <a:prstGeom prst="rect">
              <a:avLst/>
            </a:prstGeom>
            <a:noFill/>
          </p:spPr>
          <p:txBody>
            <a:bodyPr wrap="square" rtlCol="0">
              <a:spAutoFit/>
            </a:bodyPr>
            <a:lstStyle/>
            <a:p>
              <a:pPr algn="ctr"/>
              <a:r>
                <a:rPr lang="zh-CN" altLang="en-US" sz="1000" b="1" dirty="0">
                  <a:solidFill>
                    <a:schemeClr val="tx1">
                      <a:lumMod val="85000"/>
                      <a:lumOff val="15000"/>
                    </a:schemeClr>
                  </a:solidFill>
                  <a:cs typeface="+mn-ea"/>
                  <a:sym typeface="+mn-lt"/>
                </a:rPr>
                <a:t>云南电网西双版纳</a:t>
              </a:r>
              <a:endParaRPr lang="zh-CN" altLang="en-US" sz="1000" b="1" dirty="0">
                <a:solidFill>
                  <a:schemeClr val="tx1">
                    <a:lumMod val="85000"/>
                    <a:lumOff val="15000"/>
                  </a:schemeClr>
                </a:solidFill>
                <a:cs typeface="+mn-ea"/>
                <a:sym typeface="+mn-lt"/>
              </a:endParaRPr>
            </a:p>
          </p:txBody>
        </p:sp>
        <p:pic>
          <p:nvPicPr>
            <p:cNvPr id="61" name="图片 60"/>
            <p:cNvPicPr>
              <a:picLocks noChangeAspect="1"/>
            </p:cNvPicPr>
            <p:nvPr/>
          </p:nvPicPr>
          <p:blipFill>
            <a:blip r:embed="rId6"/>
            <a:stretch>
              <a:fillRect/>
            </a:stretch>
          </p:blipFill>
          <p:spPr>
            <a:xfrm>
              <a:off x="5176418" y="2209930"/>
              <a:ext cx="451841" cy="369474"/>
            </a:xfrm>
            <a:prstGeom prst="rect">
              <a:avLst/>
            </a:prstGeom>
          </p:spPr>
        </p:pic>
        <p:pic>
          <p:nvPicPr>
            <p:cNvPr id="62" name="图片 61"/>
            <p:cNvPicPr>
              <a:picLocks noChangeAspect="1"/>
            </p:cNvPicPr>
            <p:nvPr/>
          </p:nvPicPr>
          <p:blipFill rotWithShape="1">
            <a:blip r:embed="rId8" cstate="print">
              <a:extLst>
                <a:ext uri="{28A0092B-C50C-407E-A947-70E740481C1C}">
                  <a14:useLocalDpi xmlns:a14="http://schemas.microsoft.com/office/drawing/2010/main" val="0"/>
                </a:ext>
              </a:extLst>
            </a:blip>
            <a:srcRect b="35393"/>
            <a:stretch>
              <a:fillRect/>
            </a:stretch>
          </p:blipFill>
          <p:spPr>
            <a:xfrm>
              <a:off x="10626278" y="2234368"/>
              <a:ext cx="422102" cy="366540"/>
            </a:xfrm>
            <a:prstGeom prst="rect">
              <a:avLst/>
            </a:prstGeom>
          </p:spPr>
        </p:pic>
        <p:pic>
          <p:nvPicPr>
            <p:cNvPr id="63" name="图片 5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6230" y="1316447"/>
              <a:ext cx="364598"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文本框 63"/>
            <p:cNvSpPr txBox="1"/>
            <p:nvPr/>
          </p:nvSpPr>
          <p:spPr>
            <a:xfrm>
              <a:off x="2243536" y="1664804"/>
              <a:ext cx="889987" cy="316049"/>
            </a:xfrm>
            <a:prstGeom prst="rect">
              <a:avLst/>
            </a:prstGeom>
            <a:noFill/>
          </p:spPr>
          <p:txBody>
            <a:bodyPr wrap="square" rtlCol="0">
              <a:spAutoFit/>
            </a:bodyPr>
            <a:lstStyle/>
            <a:p>
              <a:pPr algn="ctr">
                <a:lnSpc>
                  <a:spcPct val="150000"/>
                </a:lnSpc>
              </a:pPr>
              <a:r>
                <a:rPr lang="zh-CN" altLang="en-US" sz="1100" b="1" dirty="0">
                  <a:cs typeface="+mn-ea"/>
                  <a:sym typeface="+mn-lt"/>
                </a:rPr>
                <a:t>宁夏卫健委</a:t>
              </a:r>
              <a:endParaRPr lang="zh-CN" altLang="en-US" sz="1100" b="1" dirty="0">
                <a:cs typeface="+mn-ea"/>
                <a:sym typeface="+mn-lt"/>
              </a:endParaRPr>
            </a:p>
          </p:txBody>
        </p:sp>
        <p:sp>
          <p:nvSpPr>
            <p:cNvPr id="65" name="文本框 64"/>
            <p:cNvSpPr txBox="1"/>
            <p:nvPr/>
          </p:nvSpPr>
          <p:spPr>
            <a:xfrm>
              <a:off x="10427037" y="2615085"/>
              <a:ext cx="820584"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中核动力</a:t>
              </a:r>
              <a:endParaRPr lang="zh-CN" altLang="en-US" sz="1100" b="1" dirty="0">
                <a:solidFill>
                  <a:schemeClr val="tx1">
                    <a:lumMod val="85000"/>
                    <a:lumOff val="15000"/>
                  </a:schemeClr>
                </a:solidFill>
                <a:cs typeface="+mn-ea"/>
                <a:sym typeface="+mn-lt"/>
              </a:endParaRPr>
            </a:p>
          </p:txBody>
        </p:sp>
        <p:pic>
          <p:nvPicPr>
            <p:cNvPr id="66" name="图片 5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241" y="3053239"/>
              <a:ext cx="364598"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文本框 66"/>
            <p:cNvSpPr txBox="1"/>
            <p:nvPr/>
          </p:nvSpPr>
          <p:spPr>
            <a:xfrm>
              <a:off x="880547" y="3496796"/>
              <a:ext cx="889987" cy="261610"/>
            </a:xfrm>
            <a:prstGeom prst="rect">
              <a:avLst/>
            </a:prstGeom>
            <a:noFill/>
          </p:spPr>
          <p:txBody>
            <a:bodyPr wrap="none" rtlCol="0">
              <a:spAutoFit/>
            </a:bodyPr>
            <a:lstStyle/>
            <a:p>
              <a:pPr algn="ctr"/>
              <a:r>
                <a:rPr lang="zh-CN" altLang="en-US" sz="1100" b="1" dirty="0">
                  <a:cs typeface="+mn-ea"/>
                  <a:sym typeface="+mn-lt"/>
                </a:rPr>
                <a:t>国家铁路局</a:t>
              </a:r>
              <a:endParaRPr lang="zh-CN" altLang="en-US" sz="1100" b="1" dirty="0">
                <a:cs typeface="+mn-ea"/>
                <a:sym typeface="+mn-lt"/>
              </a:endParaRPr>
            </a:p>
          </p:txBody>
        </p:sp>
        <p:pic>
          <p:nvPicPr>
            <p:cNvPr id="68" name="图片 67"/>
            <p:cNvPicPr>
              <a:picLocks noChangeAspect="1"/>
            </p:cNvPicPr>
            <p:nvPr/>
          </p:nvPicPr>
          <p:blipFill rotWithShape="1">
            <a:blip r:embed="rId9"/>
            <a:srcRect t="10228" b="1404"/>
            <a:stretch>
              <a:fillRect/>
            </a:stretch>
          </p:blipFill>
          <p:spPr>
            <a:xfrm>
              <a:off x="9268071" y="2209930"/>
              <a:ext cx="406421" cy="389843"/>
            </a:xfrm>
            <a:prstGeom prst="rect">
              <a:avLst/>
            </a:prstGeom>
          </p:spPr>
        </p:pic>
        <p:sp>
          <p:nvSpPr>
            <p:cNvPr id="69" name="文本框 68"/>
            <p:cNvSpPr txBox="1"/>
            <p:nvPr/>
          </p:nvSpPr>
          <p:spPr>
            <a:xfrm>
              <a:off x="9096820" y="2615085"/>
              <a:ext cx="748923" cy="261610"/>
            </a:xfrm>
            <a:prstGeom prst="rect">
              <a:avLst/>
            </a:prstGeom>
            <a:noFill/>
          </p:spPr>
          <p:txBody>
            <a:bodyPr wrap="none" rtlCol="0">
              <a:spAutoFit/>
            </a:bodyPr>
            <a:lstStyle/>
            <a:p>
              <a:pPr algn="ctr"/>
              <a:r>
                <a:rPr lang="zh-CN" altLang="en-US" sz="1100" b="1" dirty="0">
                  <a:cs typeface="+mn-ea"/>
                  <a:sym typeface="+mn-lt"/>
                </a:rPr>
                <a:t>京能集团</a:t>
              </a:r>
              <a:endParaRPr lang="zh-CN" altLang="en-US" sz="1100" b="1" dirty="0">
                <a:cs typeface="+mn-ea"/>
                <a:sym typeface="+mn-lt"/>
              </a:endParaRPr>
            </a:p>
          </p:txBody>
        </p:sp>
        <p:sp>
          <p:nvSpPr>
            <p:cNvPr id="70" name="文本框 69"/>
            <p:cNvSpPr txBox="1"/>
            <p:nvPr/>
          </p:nvSpPr>
          <p:spPr>
            <a:xfrm>
              <a:off x="6380145" y="5218117"/>
              <a:ext cx="748923" cy="261610"/>
            </a:xfrm>
            <a:prstGeom prst="rect">
              <a:avLst/>
            </a:prstGeom>
            <a:noFill/>
          </p:spPr>
          <p:txBody>
            <a:bodyPr wrap="none" rtlCol="0">
              <a:spAutoFit/>
            </a:bodyPr>
            <a:lstStyle/>
            <a:p>
              <a:pPr algn="ctr"/>
              <a:r>
                <a:rPr lang="zh-CN" altLang="en-US" sz="1100" b="1" dirty="0">
                  <a:cs typeface="+mn-ea"/>
                  <a:sym typeface="+mn-lt"/>
                </a:rPr>
                <a:t>三峡集团</a:t>
              </a:r>
              <a:endParaRPr lang="zh-CN" altLang="en-US" sz="1100" b="1" dirty="0">
                <a:cs typeface="+mn-ea"/>
                <a:sym typeface="+mn-lt"/>
              </a:endParaRPr>
            </a:p>
          </p:txBody>
        </p:sp>
        <p:pic>
          <p:nvPicPr>
            <p:cNvPr id="71" name="图片 40"/>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255232" y="1316447"/>
              <a:ext cx="294212" cy="37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文本框 71"/>
            <p:cNvSpPr txBox="1"/>
            <p:nvPr/>
          </p:nvSpPr>
          <p:spPr>
            <a:xfrm>
              <a:off x="5027877" y="1664804"/>
              <a:ext cx="748923" cy="316049"/>
            </a:xfrm>
            <a:prstGeom prst="rect">
              <a:avLst/>
            </a:prstGeom>
            <a:noFill/>
          </p:spPr>
          <p:txBody>
            <a:bodyPr wrap="none" rtlCol="0">
              <a:spAutoFit/>
            </a:bodyPr>
            <a:lstStyle/>
            <a:p>
              <a:pPr algn="ctr">
                <a:lnSpc>
                  <a:spcPct val="150000"/>
                </a:lnSpc>
              </a:pPr>
              <a:r>
                <a:rPr lang="zh-CN" altLang="en-US" sz="1100" b="1" dirty="0">
                  <a:cs typeface="+mn-ea"/>
                  <a:sym typeface="+mn-lt"/>
                </a:rPr>
                <a:t>山西武警</a:t>
              </a:r>
              <a:endParaRPr lang="zh-CN" altLang="en-US" sz="1100" b="1" dirty="0">
                <a:cs typeface="+mn-ea"/>
                <a:sym typeface="+mn-lt"/>
              </a:endParaRPr>
            </a:p>
          </p:txBody>
        </p:sp>
        <p:pic>
          <p:nvPicPr>
            <p:cNvPr id="73" name="图片 7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568585" y="4800113"/>
              <a:ext cx="372042" cy="372042"/>
            </a:xfrm>
            <a:prstGeom prst="rect">
              <a:avLst/>
            </a:prstGeom>
          </p:spPr>
        </p:pic>
        <p:sp>
          <p:nvSpPr>
            <p:cNvPr id="74" name="矩形: 圆角 73"/>
            <p:cNvSpPr/>
            <p:nvPr/>
          </p:nvSpPr>
          <p:spPr>
            <a:xfrm>
              <a:off x="10207329"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75" name="矩形: 圆角 74"/>
            <p:cNvSpPr/>
            <p:nvPr/>
          </p:nvSpPr>
          <p:spPr>
            <a:xfrm>
              <a:off x="695540" y="46845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76" name="矩形: 圆角 75"/>
            <p:cNvSpPr/>
            <p:nvPr/>
          </p:nvSpPr>
          <p:spPr>
            <a:xfrm>
              <a:off x="2058529"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77" name="矩形: 圆角 76"/>
            <p:cNvSpPr/>
            <p:nvPr/>
          </p:nvSpPr>
          <p:spPr>
            <a:xfrm>
              <a:off x="3413194"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78" name="矩形: 圆角 77"/>
            <p:cNvSpPr/>
            <p:nvPr/>
          </p:nvSpPr>
          <p:spPr>
            <a:xfrm>
              <a:off x="7481354"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79" name="矩形: 圆角 78"/>
            <p:cNvSpPr/>
            <p:nvPr/>
          </p:nvSpPr>
          <p:spPr>
            <a:xfrm>
              <a:off x="8841281"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0" name="矩形: 圆角 79"/>
            <p:cNvSpPr/>
            <p:nvPr/>
          </p:nvSpPr>
          <p:spPr>
            <a:xfrm>
              <a:off x="10207329"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1" name="矩形: 圆角 80"/>
            <p:cNvSpPr/>
            <p:nvPr/>
          </p:nvSpPr>
          <p:spPr>
            <a:xfrm>
              <a:off x="695540"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2" name="矩形: 圆角 81"/>
            <p:cNvSpPr/>
            <p:nvPr/>
          </p:nvSpPr>
          <p:spPr>
            <a:xfrm>
              <a:off x="2058529"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3" name="矩形: 圆角 82"/>
            <p:cNvSpPr/>
            <p:nvPr/>
          </p:nvSpPr>
          <p:spPr>
            <a:xfrm>
              <a:off x="3413194"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4" name="矩形: 圆角 83"/>
            <p:cNvSpPr/>
            <p:nvPr/>
          </p:nvSpPr>
          <p:spPr>
            <a:xfrm>
              <a:off x="4772338"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5" name="矩形: 圆角 84"/>
            <p:cNvSpPr/>
            <p:nvPr/>
          </p:nvSpPr>
          <p:spPr>
            <a:xfrm>
              <a:off x="6124606"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6" name="矩形: 圆角 85"/>
            <p:cNvSpPr/>
            <p:nvPr/>
          </p:nvSpPr>
          <p:spPr>
            <a:xfrm>
              <a:off x="7481354"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7" name="矩形: 圆角 86"/>
            <p:cNvSpPr/>
            <p:nvPr/>
          </p:nvSpPr>
          <p:spPr>
            <a:xfrm>
              <a:off x="8841281"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pic>
          <p:nvPicPr>
            <p:cNvPr id="88" name="图片 5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241" y="1316447"/>
              <a:ext cx="364598"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文本框 88"/>
            <p:cNvSpPr txBox="1"/>
            <p:nvPr/>
          </p:nvSpPr>
          <p:spPr>
            <a:xfrm>
              <a:off x="810015" y="1664804"/>
              <a:ext cx="1031051" cy="316049"/>
            </a:xfrm>
            <a:prstGeom prst="rect">
              <a:avLst/>
            </a:prstGeom>
            <a:noFill/>
          </p:spPr>
          <p:txBody>
            <a:bodyPr wrap="none" rtlCol="0">
              <a:spAutoFit/>
            </a:bodyPr>
            <a:lstStyle/>
            <a:p>
              <a:pPr algn="ctr">
                <a:lnSpc>
                  <a:spcPct val="150000"/>
                </a:lnSpc>
              </a:pPr>
              <a:r>
                <a:rPr lang="zh-CN" altLang="en-US" sz="1100" b="1" dirty="0">
                  <a:cs typeface="+mn-ea"/>
                  <a:sym typeface="+mn-lt"/>
                </a:rPr>
                <a:t>上海市杨浦区</a:t>
              </a:r>
              <a:endParaRPr lang="zh-CN" altLang="en-US" sz="1100" b="1" dirty="0">
                <a:cs typeface="+mn-ea"/>
                <a:sym typeface="+mn-lt"/>
              </a:endParaRPr>
            </a:p>
          </p:txBody>
        </p:sp>
        <p:pic>
          <p:nvPicPr>
            <p:cNvPr id="90" name="图片 4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45094" y="1316447"/>
              <a:ext cx="332521" cy="38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文本框 90"/>
            <p:cNvSpPr txBox="1"/>
            <p:nvPr/>
          </p:nvSpPr>
          <p:spPr>
            <a:xfrm>
              <a:off x="7595829" y="1664804"/>
              <a:ext cx="1031051" cy="316049"/>
            </a:xfrm>
            <a:prstGeom prst="rect">
              <a:avLst/>
            </a:prstGeom>
            <a:noFill/>
          </p:spPr>
          <p:txBody>
            <a:bodyPr wrap="none" rtlCol="0">
              <a:spAutoFit/>
            </a:bodyPr>
            <a:lstStyle/>
            <a:p>
              <a:pPr algn="ctr">
                <a:lnSpc>
                  <a:spcPct val="150000"/>
                </a:lnSpc>
              </a:pPr>
              <a:r>
                <a:rPr lang="zh-CN" altLang="en-US" sz="1100" b="1" dirty="0">
                  <a:cs typeface="+mn-ea"/>
                  <a:sym typeface="+mn-lt"/>
                </a:rPr>
                <a:t>上海市公安局</a:t>
              </a:r>
              <a:endParaRPr lang="zh-CN" altLang="en-US" sz="1100" b="1" dirty="0">
                <a:cs typeface="+mn-ea"/>
                <a:sym typeface="+mn-lt"/>
              </a:endParaRPr>
            </a:p>
          </p:txBody>
        </p:sp>
        <p:pic>
          <p:nvPicPr>
            <p:cNvPr id="92" name="图形 91"/>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048680" y="3053239"/>
              <a:ext cx="707316" cy="417135"/>
            </a:xfrm>
            <a:prstGeom prst="rect">
              <a:avLst/>
            </a:prstGeom>
          </p:spPr>
        </p:pic>
        <p:sp>
          <p:nvSpPr>
            <p:cNvPr id="93" name="文本框 92"/>
            <p:cNvSpPr txBox="1"/>
            <p:nvPr/>
          </p:nvSpPr>
          <p:spPr>
            <a:xfrm>
              <a:off x="4772021" y="3496796"/>
              <a:ext cx="1260634"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上海铁路局</a:t>
              </a:r>
              <a:endParaRPr lang="zh-CN" altLang="en-US" sz="1100" b="1" dirty="0">
                <a:solidFill>
                  <a:schemeClr val="tx1">
                    <a:lumMod val="85000"/>
                    <a:lumOff val="15000"/>
                  </a:schemeClr>
                </a:solidFill>
                <a:cs typeface="+mn-ea"/>
                <a:sym typeface="+mn-lt"/>
              </a:endParaRPr>
            </a:p>
          </p:txBody>
        </p:sp>
        <p:pic>
          <p:nvPicPr>
            <p:cNvPr id="94" name="图片 93"/>
            <p:cNvPicPr>
              <a:picLocks noChangeAspect="1"/>
            </p:cNvPicPr>
            <p:nvPr/>
          </p:nvPicPr>
          <p:blipFill>
            <a:blip r:embed="rId13"/>
            <a:stretch>
              <a:fillRect/>
            </a:stretch>
          </p:blipFill>
          <p:spPr>
            <a:xfrm>
              <a:off x="6214606" y="3140968"/>
              <a:ext cx="1080000" cy="259747"/>
            </a:xfrm>
            <a:prstGeom prst="rect">
              <a:avLst/>
            </a:prstGeom>
          </p:spPr>
        </p:pic>
        <p:sp>
          <p:nvSpPr>
            <p:cNvPr id="95" name="文本框 94"/>
            <p:cNvSpPr txBox="1"/>
            <p:nvPr/>
          </p:nvSpPr>
          <p:spPr>
            <a:xfrm>
              <a:off x="6209870" y="3496796"/>
              <a:ext cx="1089473" cy="261610"/>
            </a:xfrm>
            <a:prstGeom prst="rect">
              <a:avLst/>
            </a:prstGeom>
            <a:noFill/>
          </p:spPr>
          <p:txBody>
            <a:bodyPr wrap="square" rtlCol="0">
              <a:spAutoFit/>
            </a:bodyPr>
            <a:lstStyle/>
            <a:p>
              <a:pPr algn="ctr"/>
              <a:r>
                <a:rPr lang="zh-CN" altLang="en-US" sz="1100" b="1" dirty="0">
                  <a:cs typeface="+mn-ea"/>
                  <a:sym typeface="+mn-lt"/>
                </a:rPr>
                <a:t>欧洲铁路</a:t>
              </a:r>
              <a:endParaRPr lang="zh-CN" altLang="en-US" sz="1100" b="1" dirty="0">
                <a:cs typeface="+mn-ea"/>
                <a:sym typeface="+mn-lt"/>
              </a:endParaRPr>
            </a:p>
          </p:txBody>
        </p:sp>
        <p:pic>
          <p:nvPicPr>
            <p:cNvPr id="96" name="图形 95"/>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930160" y="3053239"/>
              <a:ext cx="362388" cy="349892"/>
            </a:xfrm>
            <a:prstGeom prst="rect">
              <a:avLst/>
            </a:prstGeom>
          </p:spPr>
        </p:pic>
        <p:sp>
          <p:nvSpPr>
            <p:cNvPr id="97" name="文本框 96"/>
            <p:cNvSpPr txBox="1"/>
            <p:nvPr/>
          </p:nvSpPr>
          <p:spPr>
            <a:xfrm>
              <a:off x="7452223" y="3496796"/>
              <a:ext cx="1318262" cy="261610"/>
            </a:xfrm>
            <a:prstGeom prst="rect">
              <a:avLst/>
            </a:prstGeom>
            <a:noFill/>
          </p:spPr>
          <p:txBody>
            <a:bodyPr wrap="square" rtlCol="0">
              <a:spAutoFit/>
            </a:bodyPr>
            <a:lstStyle/>
            <a:p>
              <a:pPr algn="ctr"/>
              <a:r>
                <a:rPr lang="zh-CN" altLang="en-US" sz="1100" b="1" dirty="0">
                  <a:cs typeface="+mn-ea"/>
                  <a:sym typeface="+mn-lt"/>
                </a:rPr>
                <a:t>新疆高速管理局</a:t>
              </a:r>
              <a:endParaRPr lang="zh-CN" altLang="en-US" sz="1100" b="1" dirty="0">
                <a:cs typeface="+mn-ea"/>
                <a:sym typeface="+mn-lt"/>
              </a:endParaRPr>
            </a:p>
          </p:txBody>
        </p:sp>
        <p:pic>
          <p:nvPicPr>
            <p:cNvPr id="98" name="图形 97"/>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940422" y="3077067"/>
              <a:ext cx="1061719" cy="387937"/>
            </a:xfrm>
            <a:prstGeom prst="rect">
              <a:avLst/>
            </a:prstGeom>
          </p:spPr>
        </p:pic>
        <p:sp>
          <p:nvSpPr>
            <p:cNvPr id="99" name="文本框 98"/>
            <p:cNvSpPr txBox="1"/>
            <p:nvPr/>
          </p:nvSpPr>
          <p:spPr>
            <a:xfrm>
              <a:off x="8976066" y="3496796"/>
              <a:ext cx="990430" cy="261610"/>
            </a:xfrm>
            <a:prstGeom prst="rect">
              <a:avLst/>
            </a:prstGeom>
            <a:noFill/>
          </p:spPr>
          <p:txBody>
            <a:bodyPr wrap="square" rtlCol="0">
              <a:spAutoFit/>
            </a:bodyPr>
            <a:lstStyle/>
            <a:p>
              <a:pPr algn="ctr"/>
              <a:r>
                <a:rPr lang="zh-CN" altLang="en-US" sz="1100" b="1" dirty="0">
                  <a:cs typeface="+mn-ea"/>
                  <a:sym typeface="+mn-lt"/>
                </a:rPr>
                <a:t>恒隆集团</a:t>
              </a:r>
              <a:endParaRPr lang="zh-CN" altLang="en-US" sz="1100" b="1" dirty="0">
                <a:cs typeface="+mn-ea"/>
                <a:sym typeface="+mn-lt"/>
              </a:endParaRPr>
            </a:p>
          </p:txBody>
        </p:sp>
        <p:sp>
          <p:nvSpPr>
            <p:cNvPr id="100" name="文本框 99"/>
            <p:cNvSpPr txBox="1"/>
            <p:nvPr/>
          </p:nvSpPr>
          <p:spPr>
            <a:xfrm>
              <a:off x="10178198" y="3496796"/>
              <a:ext cx="1318262" cy="261610"/>
            </a:xfrm>
            <a:prstGeom prst="rect">
              <a:avLst/>
            </a:prstGeom>
            <a:noFill/>
          </p:spPr>
          <p:txBody>
            <a:bodyPr wrap="square" rtlCol="0">
              <a:spAutoFit/>
            </a:bodyPr>
            <a:lstStyle/>
            <a:p>
              <a:pPr algn="ctr"/>
              <a:r>
                <a:rPr lang="zh-CN" altLang="en-US" sz="1100" b="1" dirty="0">
                  <a:cs typeface="+mn-ea"/>
                  <a:sym typeface="+mn-lt"/>
                </a:rPr>
                <a:t>欧姆龙</a:t>
              </a:r>
              <a:endParaRPr lang="zh-CN" altLang="en-US" sz="1100" b="1" dirty="0">
                <a:cs typeface="+mn-ea"/>
                <a:sym typeface="+mn-lt"/>
              </a:endParaRPr>
            </a:p>
          </p:txBody>
        </p:sp>
        <p:pic>
          <p:nvPicPr>
            <p:cNvPr id="101" name="图形 100"/>
            <p:cNvPicPr>
              <a:picLocks noChangeAspect="1"/>
            </p:cNvPicPr>
            <p:nvPr/>
          </p:nvPicPr>
          <p:blipFill rotWithShape="1">
            <a:blip r:embed="rId18">
              <a:extLst>
                <a:ext uri="{96DAC541-7B7A-43D3-8B79-37D633B846F1}">
                  <asvg:svgBlip xmlns:asvg="http://schemas.microsoft.com/office/drawing/2016/SVG/main" r:embed="rId19"/>
                </a:ext>
              </a:extLst>
            </a:blip>
            <a:srcRect l="9731" r="12101"/>
            <a:stretch>
              <a:fillRect/>
            </a:stretch>
          </p:blipFill>
          <p:spPr>
            <a:xfrm>
              <a:off x="10336977" y="3114567"/>
              <a:ext cx="1000705" cy="314433"/>
            </a:xfrm>
            <a:prstGeom prst="rect">
              <a:avLst/>
            </a:prstGeom>
          </p:spPr>
        </p:pic>
        <p:pic>
          <p:nvPicPr>
            <p:cNvPr id="102" name="图片 10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153747" y="5680297"/>
              <a:ext cx="343586" cy="380005"/>
            </a:xfrm>
            <a:prstGeom prst="rect">
              <a:avLst/>
            </a:prstGeom>
          </p:spPr>
        </p:pic>
        <p:sp>
          <p:nvSpPr>
            <p:cNvPr id="103" name="文本框 102"/>
            <p:cNvSpPr txBox="1"/>
            <p:nvPr/>
          </p:nvSpPr>
          <p:spPr>
            <a:xfrm>
              <a:off x="814306" y="6072245"/>
              <a:ext cx="1022469"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中国烟草</a:t>
              </a:r>
              <a:endParaRPr lang="zh-CN" altLang="en-US" sz="1100" b="1" dirty="0">
                <a:solidFill>
                  <a:schemeClr val="tx1">
                    <a:lumMod val="85000"/>
                    <a:lumOff val="15000"/>
                  </a:schemeClr>
                </a:solidFill>
                <a:cs typeface="+mn-ea"/>
                <a:sym typeface="+mn-lt"/>
              </a:endParaRPr>
            </a:p>
          </p:txBody>
        </p:sp>
        <p:pic>
          <p:nvPicPr>
            <p:cNvPr id="104" name="图片 103"/>
            <p:cNvPicPr>
              <a:picLocks noChangeAspect="1"/>
            </p:cNvPicPr>
            <p:nvPr/>
          </p:nvPicPr>
          <p:blipFill rotWithShape="1">
            <a:blip r:embed="rId21" cstate="print">
              <a:extLst>
                <a:ext uri="{28A0092B-C50C-407E-A947-70E740481C1C}">
                  <a14:useLocalDpi xmlns:a14="http://schemas.microsoft.com/office/drawing/2010/main" val="0"/>
                </a:ext>
              </a:extLst>
            </a:blip>
            <a:srcRect b="2764"/>
            <a:stretch>
              <a:fillRect/>
            </a:stretch>
          </p:blipFill>
          <p:spPr>
            <a:xfrm>
              <a:off x="2491199" y="5680297"/>
              <a:ext cx="394661" cy="380005"/>
            </a:xfrm>
            <a:prstGeom prst="rect">
              <a:avLst/>
            </a:prstGeom>
          </p:spPr>
        </p:pic>
        <p:sp>
          <p:nvSpPr>
            <p:cNvPr id="105" name="文本框 104"/>
            <p:cNvSpPr txBox="1"/>
            <p:nvPr/>
          </p:nvSpPr>
          <p:spPr>
            <a:xfrm>
              <a:off x="2240184" y="6072245"/>
              <a:ext cx="896690"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中华卷烟</a:t>
              </a:r>
              <a:endParaRPr lang="zh-CN" altLang="en-US" sz="1100" b="1" dirty="0">
                <a:solidFill>
                  <a:schemeClr val="tx1">
                    <a:lumMod val="85000"/>
                    <a:lumOff val="15000"/>
                  </a:schemeClr>
                </a:solidFill>
                <a:cs typeface="+mn-ea"/>
                <a:sym typeface="+mn-lt"/>
              </a:endParaRPr>
            </a:p>
          </p:txBody>
        </p:sp>
        <p:sp>
          <p:nvSpPr>
            <p:cNvPr id="106" name="文本框 105"/>
            <p:cNvSpPr txBox="1"/>
            <p:nvPr/>
          </p:nvSpPr>
          <p:spPr>
            <a:xfrm>
              <a:off x="9003596" y="5218117"/>
              <a:ext cx="970357"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中铁十五局</a:t>
              </a:r>
              <a:endParaRPr lang="zh-CN" altLang="en-US" sz="1100" b="1" dirty="0">
                <a:solidFill>
                  <a:schemeClr val="tx1">
                    <a:lumMod val="85000"/>
                    <a:lumOff val="15000"/>
                  </a:schemeClr>
                </a:solidFill>
                <a:cs typeface="+mn-ea"/>
                <a:sym typeface="+mn-lt"/>
              </a:endParaRPr>
            </a:p>
          </p:txBody>
        </p:sp>
        <p:pic>
          <p:nvPicPr>
            <p:cNvPr id="107" name="图片 106"/>
            <p:cNvPicPr>
              <a:picLocks noChangeAspect="1"/>
            </p:cNvPicPr>
            <p:nvPr/>
          </p:nvPicPr>
          <p:blipFill>
            <a:blip r:embed="rId22"/>
            <a:stretch>
              <a:fillRect/>
            </a:stretch>
          </p:blipFill>
          <p:spPr>
            <a:xfrm>
              <a:off x="9247552" y="4800113"/>
              <a:ext cx="482445" cy="380005"/>
            </a:xfrm>
            <a:prstGeom prst="rect">
              <a:avLst/>
            </a:prstGeom>
          </p:spPr>
        </p:pic>
        <p:pic>
          <p:nvPicPr>
            <p:cNvPr id="108" name="图片 107"/>
            <p:cNvPicPr>
              <a:picLocks noChangeAspect="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442645" y="4800113"/>
              <a:ext cx="491769" cy="327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 name="文本框 108"/>
            <p:cNvSpPr txBox="1"/>
            <p:nvPr/>
          </p:nvSpPr>
          <p:spPr>
            <a:xfrm>
              <a:off x="2254033" y="5218117"/>
              <a:ext cx="868992"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上海建工</a:t>
              </a:r>
              <a:endParaRPr lang="zh-CN" altLang="en-US" sz="1100" b="1" dirty="0">
                <a:solidFill>
                  <a:schemeClr val="tx1">
                    <a:lumMod val="85000"/>
                    <a:lumOff val="15000"/>
                  </a:schemeClr>
                </a:solidFill>
                <a:cs typeface="+mn-ea"/>
                <a:sym typeface="+mn-lt"/>
              </a:endParaRPr>
            </a:p>
          </p:txBody>
        </p:sp>
        <p:pic>
          <p:nvPicPr>
            <p:cNvPr id="110" name="图片 7170"/>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7840881" y="4826980"/>
              <a:ext cx="540946" cy="3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 name="文本框 110"/>
            <p:cNvSpPr txBox="1"/>
            <p:nvPr/>
          </p:nvSpPr>
          <p:spPr>
            <a:xfrm>
              <a:off x="3531693" y="5218117"/>
              <a:ext cx="1023002"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中国二十冶</a:t>
              </a:r>
              <a:endParaRPr lang="zh-CN" altLang="en-US" sz="1100" b="1" dirty="0">
                <a:solidFill>
                  <a:schemeClr val="tx1">
                    <a:lumMod val="85000"/>
                    <a:lumOff val="15000"/>
                  </a:schemeClr>
                </a:solidFill>
                <a:cs typeface="+mn-ea"/>
                <a:sym typeface="+mn-lt"/>
              </a:endParaRPr>
            </a:p>
          </p:txBody>
        </p:sp>
        <p:pic>
          <p:nvPicPr>
            <p:cNvPr id="112" name="图片 111"/>
            <p:cNvPicPr>
              <a:picLocks noChangeAspect="1"/>
            </p:cNvPicPr>
            <p:nvPr/>
          </p:nvPicPr>
          <p:blipFill>
            <a:blip r:embed="rId25"/>
            <a:stretch>
              <a:fillRect/>
            </a:stretch>
          </p:blipFill>
          <p:spPr>
            <a:xfrm>
              <a:off x="3763779" y="4800113"/>
              <a:ext cx="558830" cy="380005"/>
            </a:xfrm>
            <a:prstGeom prst="rect">
              <a:avLst/>
            </a:prstGeom>
          </p:spPr>
        </p:pic>
        <p:sp>
          <p:nvSpPr>
            <p:cNvPr id="113" name="文本框 112"/>
            <p:cNvSpPr txBox="1"/>
            <p:nvPr/>
          </p:nvSpPr>
          <p:spPr>
            <a:xfrm>
              <a:off x="7676858" y="5218117"/>
              <a:ext cx="868992"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中国外运</a:t>
              </a:r>
              <a:endParaRPr lang="zh-CN" altLang="en-US" sz="1100" b="1" dirty="0">
                <a:solidFill>
                  <a:schemeClr val="tx1">
                    <a:lumMod val="85000"/>
                    <a:lumOff val="15000"/>
                  </a:schemeClr>
                </a:solidFill>
                <a:cs typeface="+mn-ea"/>
                <a:sym typeface="+mn-lt"/>
              </a:endParaRPr>
            </a:p>
          </p:txBody>
        </p:sp>
        <p:pic>
          <p:nvPicPr>
            <p:cNvPr id="114" name="图片 113"/>
            <p:cNvPicPr>
              <a:picLocks noChangeAspect="1"/>
            </p:cNvPicPr>
            <p:nvPr/>
          </p:nvPicPr>
          <p:blipFill>
            <a:blip r:embed="rId25"/>
            <a:stretch>
              <a:fillRect/>
            </a:stretch>
          </p:blipFill>
          <p:spPr>
            <a:xfrm>
              <a:off x="5122923" y="4800113"/>
              <a:ext cx="558830" cy="380005"/>
            </a:xfrm>
            <a:prstGeom prst="rect">
              <a:avLst/>
            </a:prstGeom>
          </p:spPr>
        </p:pic>
        <p:sp>
          <p:nvSpPr>
            <p:cNvPr id="115" name="文本框 114"/>
            <p:cNvSpPr txBox="1"/>
            <p:nvPr/>
          </p:nvSpPr>
          <p:spPr>
            <a:xfrm>
              <a:off x="4890837" y="5218117"/>
              <a:ext cx="1023002"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上海宝冶</a:t>
              </a:r>
              <a:endParaRPr lang="zh-CN" altLang="en-US" sz="1100" b="1" dirty="0">
                <a:solidFill>
                  <a:schemeClr val="tx1">
                    <a:lumMod val="85000"/>
                    <a:lumOff val="15000"/>
                  </a:schemeClr>
                </a:solidFill>
                <a:cs typeface="+mn-ea"/>
                <a:sym typeface="+mn-lt"/>
              </a:endParaRPr>
            </a:p>
          </p:txBody>
        </p:sp>
        <p:pic>
          <p:nvPicPr>
            <p:cNvPr id="116" name="图片 32"/>
            <p:cNvPicPr>
              <a:picLocks noChangeAspect="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9281279" y="3932641"/>
              <a:ext cx="380005"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 name="图片 116"/>
            <p:cNvPicPr>
              <a:picLocks noChangeAspect="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2498527" y="3932641"/>
              <a:ext cx="380005" cy="36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 name="图片 1"/>
            <p:cNvPicPr>
              <a:picLocks noChangeAspect="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870465" y="3932641"/>
              <a:ext cx="345459" cy="38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 name="图片 2"/>
            <p:cNvPicPr>
              <a:picLocks noChangeAspect="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5245311" y="3932641"/>
              <a:ext cx="314054" cy="39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图片 4"/>
            <p:cNvPicPr>
              <a:picLocks noChangeAspect="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7921352" y="3932641"/>
              <a:ext cx="380005" cy="384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 name="文本框 120"/>
            <p:cNvSpPr txBox="1"/>
            <p:nvPr/>
          </p:nvSpPr>
          <p:spPr>
            <a:xfrm>
              <a:off x="2314068" y="4361667"/>
              <a:ext cx="748923" cy="237827"/>
            </a:xfrm>
            <a:prstGeom prst="rect">
              <a:avLst/>
            </a:prstGeom>
            <a:noFill/>
          </p:spPr>
          <p:txBody>
            <a:bodyPr wrap="none" rtlCol="0">
              <a:spAutoFit/>
            </a:bodyPr>
            <a:lstStyle/>
            <a:p>
              <a:pPr algn="ctr"/>
              <a:r>
                <a:rPr lang="zh-CN" altLang="en-US" sz="1100" b="1" dirty="0">
                  <a:cs typeface="+mn-ea"/>
                  <a:sym typeface="+mn-lt"/>
                </a:rPr>
                <a:t>同济大学</a:t>
              </a:r>
              <a:endParaRPr lang="zh-CN" altLang="en-US" sz="1100" b="1" dirty="0">
                <a:cs typeface="+mn-ea"/>
                <a:sym typeface="+mn-lt"/>
              </a:endParaRPr>
            </a:p>
          </p:txBody>
        </p:sp>
        <p:sp>
          <p:nvSpPr>
            <p:cNvPr id="122" name="文本框 121"/>
            <p:cNvSpPr txBox="1"/>
            <p:nvPr/>
          </p:nvSpPr>
          <p:spPr>
            <a:xfrm>
              <a:off x="9096820" y="4361667"/>
              <a:ext cx="748923" cy="237827"/>
            </a:xfrm>
            <a:prstGeom prst="rect">
              <a:avLst/>
            </a:prstGeom>
            <a:noFill/>
          </p:spPr>
          <p:txBody>
            <a:bodyPr wrap="none" rtlCol="0">
              <a:spAutoFit/>
            </a:bodyPr>
            <a:lstStyle/>
            <a:p>
              <a:pPr algn="ctr"/>
              <a:r>
                <a:rPr lang="zh-CN" altLang="en-US" sz="1100" b="1" dirty="0">
                  <a:cs typeface="+mn-ea"/>
                  <a:sym typeface="+mn-lt"/>
                </a:rPr>
                <a:t>兰州大学</a:t>
              </a:r>
              <a:endParaRPr lang="zh-CN" altLang="en-US" sz="1100" b="1" dirty="0">
                <a:cs typeface="+mn-ea"/>
                <a:sym typeface="+mn-lt"/>
              </a:endParaRPr>
            </a:p>
          </p:txBody>
        </p:sp>
        <p:sp>
          <p:nvSpPr>
            <p:cNvPr id="123" name="文本框 122"/>
            <p:cNvSpPr txBox="1"/>
            <p:nvPr/>
          </p:nvSpPr>
          <p:spPr>
            <a:xfrm>
              <a:off x="3527669" y="4361667"/>
              <a:ext cx="1031051" cy="237827"/>
            </a:xfrm>
            <a:prstGeom prst="rect">
              <a:avLst/>
            </a:prstGeom>
            <a:noFill/>
          </p:spPr>
          <p:txBody>
            <a:bodyPr wrap="none" rtlCol="0">
              <a:spAutoFit/>
            </a:bodyPr>
            <a:lstStyle/>
            <a:p>
              <a:pPr algn="ctr"/>
              <a:r>
                <a:rPr lang="zh-CN" altLang="en-US" sz="1100" b="1" dirty="0">
                  <a:cs typeface="+mn-ea"/>
                  <a:sym typeface="+mn-lt"/>
                </a:rPr>
                <a:t>华南师范大学</a:t>
              </a:r>
              <a:endParaRPr lang="zh-CN" altLang="en-US" sz="1100" b="1" dirty="0">
                <a:cs typeface="+mn-ea"/>
                <a:sym typeface="+mn-lt"/>
              </a:endParaRPr>
            </a:p>
          </p:txBody>
        </p:sp>
        <p:sp>
          <p:nvSpPr>
            <p:cNvPr id="124" name="文本框 123"/>
            <p:cNvSpPr txBox="1"/>
            <p:nvPr/>
          </p:nvSpPr>
          <p:spPr>
            <a:xfrm>
              <a:off x="5027877" y="4361667"/>
              <a:ext cx="748923" cy="237827"/>
            </a:xfrm>
            <a:prstGeom prst="rect">
              <a:avLst/>
            </a:prstGeom>
            <a:noFill/>
          </p:spPr>
          <p:txBody>
            <a:bodyPr wrap="none" rtlCol="0">
              <a:spAutoFit/>
            </a:bodyPr>
            <a:lstStyle/>
            <a:p>
              <a:pPr algn="ctr"/>
              <a:r>
                <a:rPr lang="zh-CN" altLang="en-US" sz="1100" b="1" dirty="0">
                  <a:cs typeface="+mn-ea"/>
                  <a:sym typeface="+mn-lt"/>
                </a:rPr>
                <a:t>上海大学</a:t>
              </a:r>
              <a:endParaRPr lang="zh-CN" altLang="en-US" sz="1100" b="1" dirty="0">
                <a:cs typeface="+mn-ea"/>
                <a:sym typeface="+mn-lt"/>
              </a:endParaRPr>
            </a:p>
          </p:txBody>
        </p:sp>
        <p:sp>
          <p:nvSpPr>
            <p:cNvPr id="125" name="文本框 124"/>
            <p:cNvSpPr txBox="1"/>
            <p:nvPr/>
          </p:nvSpPr>
          <p:spPr>
            <a:xfrm>
              <a:off x="6380145" y="4361667"/>
              <a:ext cx="748923" cy="237827"/>
            </a:xfrm>
            <a:prstGeom prst="rect">
              <a:avLst/>
            </a:prstGeom>
            <a:noFill/>
          </p:spPr>
          <p:txBody>
            <a:bodyPr wrap="none" rtlCol="0">
              <a:spAutoFit/>
            </a:bodyPr>
            <a:lstStyle/>
            <a:p>
              <a:pPr algn="ctr"/>
              <a:r>
                <a:rPr lang="zh-CN" altLang="en-US" sz="1100" b="1" dirty="0">
                  <a:cs typeface="+mn-ea"/>
                  <a:sym typeface="+mn-lt"/>
                </a:rPr>
                <a:t>南京大学</a:t>
              </a:r>
              <a:endParaRPr lang="zh-CN" altLang="en-US" sz="1100" b="1" dirty="0">
                <a:cs typeface="+mn-ea"/>
                <a:sym typeface="+mn-lt"/>
              </a:endParaRPr>
            </a:p>
          </p:txBody>
        </p:sp>
        <p:sp>
          <p:nvSpPr>
            <p:cNvPr id="126" name="文本框 125"/>
            <p:cNvSpPr txBox="1"/>
            <p:nvPr/>
          </p:nvSpPr>
          <p:spPr>
            <a:xfrm>
              <a:off x="7452223" y="4361667"/>
              <a:ext cx="1318262" cy="237827"/>
            </a:xfrm>
            <a:prstGeom prst="rect">
              <a:avLst/>
            </a:prstGeom>
            <a:noFill/>
          </p:spPr>
          <p:txBody>
            <a:bodyPr wrap="square" rtlCol="0">
              <a:spAutoFit/>
            </a:bodyPr>
            <a:lstStyle/>
            <a:p>
              <a:pPr algn="ctr"/>
              <a:r>
                <a:rPr lang="zh-CN" altLang="en-US" sz="1100" b="1" dirty="0">
                  <a:cs typeface="+mn-ea"/>
                  <a:sym typeface="+mn-lt"/>
                </a:rPr>
                <a:t>上海第二工业大学</a:t>
              </a:r>
              <a:endParaRPr lang="zh-CN" altLang="en-US" sz="1100" b="1" dirty="0">
                <a:cs typeface="+mn-ea"/>
                <a:sym typeface="+mn-lt"/>
              </a:endParaRPr>
            </a:p>
          </p:txBody>
        </p:sp>
        <p:sp>
          <p:nvSpPr>
            <p:cNvPr id="127" name="文本框 126"/>
            <p:cNvSpPr txBox="1"/>
            <p:nvPr/>
          </p:nvSpPr>
          <p:spPr>
            <a:xfrm>
              <a:off x="951079" y="4361667"/>
              <a:ext cx="748923" cy="237827"/>
            </a:xfrm>
            <a:prstGeom prst="rect">
              <a:avLst/>
            </a:prstGeom>
            <a:noFill/>
          </p:spPr>
          <p:txBody>
            <a:bodyPr wrap="none" rtlCol="0">
              <a:spAutoFit/>
            </a:bodyPr>
            <a:lstStyle/>
            <a:p>
              <a:pPr algn="ctr"/>
              <a:r>
                <a:rPr lang="zh-CN" altLang="en-US" sz="1100" b="1" dirty="0">
                  <a:cs typeface="+mn-ea"/>
                  <a:sym typeface="+mn-lt"/>
                </a:rPr>
                <a:t>复旦大学</a:t>
              </a:r>
              <a:endParaRPr lang="zh-CN" altLang="en-US" sz="1100" b="1" dirty="0">
                <a:cs typeface="+mn-ea"/>
                <a:sym typeface="+mn-lt"/>
              </a:endParaRPr>
            </a:p>
          </p:txBody>
        </p:sp>
        <p:pic>
          <p:nvPicPr>
            <p:cNvPr id="128" name="图片 127"/>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10647327" y="3932641"/>
              <a:ext cx="380005" cy="380005"/>
            </a:xfrm>
            <a:prstGeom prst="rect">
              <a:avLst/>
            </a:prstGeom>
          </p:spPr>
        </p:pic>
        <p:sp>
          <p:nvSpPr>
            <p:cNvPr id="129" name="文本框 128"/>
            <p:cNvSpPr txBox="1"/>
            <p:nvPr/>
          </p:nvSpPr>
          <p:spPr>
            <a:xfrm>
              <a:off x="10321804" y="4361667"/>
              <a:ext cx="1031051" cy="237827"/>
            </a:xfrm>
            <a:prstGeom prst="rect">
              <a:avLst/>
            </a:prstGeom>
            <a:noFill/>
          </p:spPr>
          <p:txBody>
            <a:bodyPr wrap="none" rtlCol="0">
              <a:spAutoFit/>
            </a:bodyPr>
            <a:lstStyle/>
            <a:p>
              <a:pPr algn="ctr"/>
              <a:r>
                <a:rPr lang="zh-CN" altLang="en-US" sz="1100" b="1" dirty="0">
                  <a:cs typeface="+mn-ea"/>
                  <a:sym typeface="+mn-lt"/>
                </a:rPr>
                <a:t>昆明理工大学</a:t>
              </a:r>
              <a:endParaRPr lang="zh-CN" altLang="en-US" sz="1100" b="1" dirty="0">
                <a:cs typeface="+mn-ea"/>
                <a:sym typeface="+mn-lt"/>
              </a:endParaRPr>
            </a:p>
          </p:txBody>
        </p:sp>
        <p:pic>
          <p:nvPicPr>
            <p:cNvPr id="130" name="图片 129"/>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597789" y="3932641"/>
              <a:ext cx="313634" cy="393022"/>
            </a:xfrm>
            <a:prstGeom prst="rect">
              <a:avLst/>
            </a:prstGeom>
          </p:spPr>
        </p:pic>
        <p:pic>
          <p:nvPicPr>
            <p:cNvPr id="131" name="图形 130"/>
            <p:cNvPicPr>
              <a:picLocks noChangeAspect="1"/>
            </p:cNvPicPr>
            <p:nvPr/>
          </p:nvPicPr>
          <p:blipFill>
            <a:blip r:embed="rId33">
              <a:extLst>
                <a:ext uri="{96DAC541-7B7A-43D3-8B79-37D633B846F1}">
                  <asvg:svgBlip xmlns:asvg="http://schemas.microsoft.com/office/drawing/2016/SVG/main" r:embed="rId34"/>
                </a:ext>
              </a:extLst>
            </a:blip>
            <a:stretch>
              <a:fillRect/>
            </a:stretch>
          </p:blipFill>
          <p:spPr>
            <a:xfrm>
              <a:off x="1130302" y="3932641"/>
              <a:ext cx="390476" cy="390476"/>
            </a:xfrm>
            <a:prstGeom prst="rect">
              <a:avLst/>
            </a:prstGeom>
          </p:spPr>
        </p:pic>
        <p:pic>
          <p:nvPicPr>
            <p:cNvPr id="132" name="图片 5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241" y="4748904"/>
              <a:ext cx="364598" cy="3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 name="文本框 132"/>
            <p:cNvSpPr txBox="1"/>
            <p:nvPr/>
          </p:nvSpPr>
          <p:spPr>
            <a:xfrm>
              <a:off x="886959" y="5108944"/>
              <a:ext cx="877163" cy="369332"/>
            </a:xfrm>
            <a:prstGeom prst="rect">
              <a:avLst/>
            </a:prstGeom>
            <a:noFill/>
          </p:spPr>
          <p:txBody>
            <a:bodyPr wrap="none" rtlCol="0">
              <a:spAutoFit/>
            </a:bodyPr>
            <a:lstStyle/>
            <a:p>
              <a:pPr algn="ctr"/>
              <a:r>
                <a:rPr lang="zh-CN" altLang="en-US" sz="900" b="1" dirty="0">
                  <a:cs typeface="+mn-ea"/>
                  <a:sym typeface="+mn-lt"/>
                </a:rPr>
                <a:t>国务院国资委</a:t>
              </a:r>
              <a:endParaRPr lang="zh-CN" altLang="en-US" sz="900" b="1" dirty="0">
                <a:cs typeface="+mn-ea"/>
                <a:sym typeface="+mn-lt"/>
              </a:endParaRPr>
            </a:p>
            <a:p>
              <a:pPr algn="ctr"/>
              <a:r>
                <a:rPr lang="zh-CN" altLang="en-US" sz="900" b="1" dirty="0">
                  <a:cs typeface="+mn-ea"/>
                  <a:sym typeface="+mn-lt"/>
                </a:rPr>
                <a:t>商用信用平台</a:t>
              </a:r>
              <a:endParaRPr lang="zh-CN" altLang="en-US" sz="900" b="1" dirty="0">
                <a:cs typeface="+mn-ea"/>
                <a:sym typeface="+mn-lt"/>
              </a:endParaRPr>
            </a:p>
          </p:txBody>
        </p:sp>
        <p:pic>
          <p:nvPicPr>
            <p:cNvPr id="134" name="图形 133"/>
            <p:cNvPicPr>
              <a:picLocks noChangeAspect="1"/>
            </p:cNvPicPr>
            <p:nvPr/>
          </p:nvPicPr>
          <p:blipFill>
            <a:blip r:embed="rId35">
              <a:extLst>
                <a:ext uri="{96DAC541-7B7A-43D3-8B79-37D633B846F1}">
                  <asvg:svgBlip xmlns:asvg="http://schemas.microsoft.com/office/drawing/2016/SVG/main" r:embed="rId36"/>
                </a:ext>
              </a:extLst>
            </a:blip>
            <a:stretch>
              <a:fillRect/>
            </a:stretch>
          </p:blipFill>
          <p:spPr>
            <a:xfrm>
              <a:off x="3843772" y="5655537"/>
              <a:ext cx="398844" cy="429524"/>
            </a:xfrm>
            <a:prstGeom prst="rect">
              <a:avLst/>
            </a:prstGeom>
          </p:spPr>
        </p:pic>
        <p:sp>
          <p:nvSpPr>
            <p:cNvPr id="135" name="文本框 134"/>
            <p:cNvSpPr txBox="1"/>
            <p:nvPr/>
          </p:nvSpPr>
          <p:spPr>
            <a:xfrm>
              <a:off x="3594849" y="6072245"/>
              <a:ext cx="896690" cy="261610"/>
            </a:xfrm>
            <a:prstGeom prst="rect">
              <a:avLst/>
            </a:prstGeom>
            <a:noFill/>
          </p:spPr>
          <p:txBody>
            <a:bodyPr wrap="square" rtlCol="0">
              <a:spAutoFit/>
            </a:bodyPr>
            <a:lstStyle/>
            <a:p>
              <a:pPr algn="ctr"/>
              <a:r>
                <a:rPr lang="en-US" altLang="zh-CN" sz="1100" b="1" dirty="0">
                  <a:solidFill>
                    <a:schemeClr val="tx1">
                      <a:lumMod val="85000"/>
                      <a:lumOff val="15000"/>
                    </a:schemeClr>
                  </a:solidFill>
                  <a:cs typeface="+mn-ea"/>
                  <a:sym typeface="+mn-lt"/>
                </a:rPr>
                <a:t> </a:t>
              </a:r>
              <a:r>
                <a:rPr lang="zh-CN" altLang="en-US" sz="1100" b="1" dirty="0">
                  <a:solidFill>
                    <a:schemeClr val="tx1">
                      <a:lumMod val="85000"/>
                      <a:lumOff val="15000"/>
                    </a:schemeClr>
                  </a:solidFill>
                  <a:cs typeface="+mn-ea"/>
                  <a:sym typeface="+mn-lt"/>
                </a:rPr>
                <a:t>红塔集团</a:t>
              </a:r>
              <a:endParaRPr lang="zh-CN" altLang="en-US" sz="1100" b="1" dirty="0">
                <a:solidFill>
                  <a:schemeClr val="tx1">
                    <a:lumMod val="85000"/>
                    <a:lumOff val="15000"/>
                  </a:schemeClr>
                </a:solidFill>
                <a:cs typeface="+mn-ea"/>
                <a:sym typeface="+mn-lt"/>
              </a:endParaRPr>
            </a:p>
          </p:txBody>
        </p:sp>
        <p:pic>
          <p:nvPicPr>
            <p:cNvPr id="136" name="图片 135"/>
            <p:cNvPicPr>
              <a:picLocks noChangeAspect="1"/>
            </p:cNvPicPr>
            <p:nvPr/>
          </p:nvPicPr>
          <p:blipFill rotWithShape="1">
            <a:blip r:embed="rId37"/>
            <a:srcRect l="-1" r="9614"/>
            <a:stretch>
              <a:fillRect/>
            </a:stretch>
          </p:blipFill>
          <p:spPr>
            <a:xfrm>
              <a:off x="5131865" y="5718735"/>
              <a:ext cx="540946" cy="303129"/>
            </a:xfrm>
            <a:prstGeom prst="rect">
              <a:avLst/>
            </a:prstGeom>
          </p:spPr>
        </p:pic>
        <p:pic>
          <p:nvPicPr>
            <p:cNvPr id="137" name="图片 136"/>
            <p:cNvPicPr>
              <a:picLocks noChangeAspect="1"/>
            </p:cNvPicPr>
            <p:nvPr/>
          </p:nvPicPr>
          <p:blipFill>
            <a:blip r:embed="rId38"/>
            <a:stretch>
              <a:fillRect/>
            </a:stretch>
          </p:blipFill>
          <p:spPr>
            <a:xfrm>
              <a:off x="6308325" y="5795039"/>
              <a:ext cx="892562" cy="150521"/>
            </a:xfrm>
            <a:prstGeom prst="rect">
              <a:avLst/>
            </a:prstGeom>
          </p:spPr>
        </p:pic>
        <p:sp>
          <p:nvSpPr>
            <p:cNvPr id="138" name="文本框 137"/>
            <p:cNvSpPr txBox="1"/>
            <p:nvPr/>
          </p:nvSpPr>
          <p:spPr>
            <a:xfrm>
              <a:off x="4957345" y="6072245"/>
              <a:ext cx="889987" cy="261610"/>
            </a:xfrm>
            <a:prstGeom prst="rect">
              <a:avLst/>
            </a:prstGeom>
            <a:noFill/>
          </p:spPr>
          <p:txBody>
            <a:bodyPr wrap="none" rtlCol="0">
              <a:spAutoFit/>
            </a:bodyPr>
            <a:lstStyle/>
            <a:p>
              <a:pPr algn="ctr"/>
              <a:r>
                <a:rPr lang="zh-CN" altLang="en-US" sz="1100" b="1" dirty="0">
                  <a:cs typeface="+mn-ea"/>
                  <a:sym typeface="+mn-lt"/>
                </a:rPr>
                <a:t>太太乐食品</a:t>
              </a:r>
              <a:endParaRPr lang="zh-CN" altLang="en-US" sz="1100" b="1" dirty="0">
                <a:cs typeface="+mn-ea"/>
                <a:sym typeface="+mn-lt"/>
              </a:endParaRPr>
            </a:p>
          </p:txBody>
        </p:sp>
        <p:sp>
          <p:nvSpPr>
            <p:cNvPr id="139" name="文本框 138"/>
            <p:cNvSpPr txBox="1"/>
            <p:nvPr/>
          </p:nvSpPr>
          <p:spPr>
            <a:xfrm>
              <a:off x="6380145" y="6072245"/>
              <a:ext cx="748923" cy="261610"/>
            </a:xfrm>
            <a:prstGeom prst="rect">
              <a:avLst/>
            </a:prstGeom>
            <a:noFill/>
          </p:spPr>
          <p:txBody>
            <a:bodyPr wrap="none" rtlCol="0">
              <a:spAutoFit/>
            </a:bodyPr>
            <a:lstStyle/>
            <a:p>
              <a:pPr algn="ctr"/>
              <a:r>
                <a:rPr lang="zh-CN" altLang="en-US" sz="1100" b="1" dirty="0">
                  <a:cs typeface="+mn-ea"/>
                  <a:sym typeface="+mn-lt"/>
                </a:rPr>
                <a:t>欧尚集团</a:t>
              </a:r>
              <a:endParaRPr lang="zh-CN" altLang="en-US" sz="1100" b="1" dirty="0">
                <a:cs typeface="+mn-ea"/>
                <a:sym typeface="+mn-lt"/>
              </a:endParaRPr>
            </a:p>
          </p:txBody>
        </p:sp>
        <p:pic>
          <p:nvPicPr>
            <p:cNvPr id="140" name="图片 71"/>
            <p:cNvPicPr>
              <a:picLocks noChangeAspect="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7872349" y="5723529"/>
              <a:ext cx="478011" cy="293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 name="文本框 140"/>
            <p:cNvSpPr txBox="1"/>
            <p:nvPr/>
          </p:nvSpPr>
          <p:spPr>
            <a:xfrm>
              <a:off x="7663009" y="6072245"/>
              <a:ext cx="896690" cy="261610"/>
            </a:xfrm>
            <a:prstGeom prst="rect">
              <a:avLst/>
            </a:prstGeom>
            <a:noFill/>
          </p:spPr>
          <p:txBody>
            <a:bodyPr wrap="square" rtlCol="0">
              <a:spAutoFit/>
            </a:bodyPr>
            <a:lstStyle/>
            <a:p>
              <a:pPr algn="ctr"/>
              <a:r>
                <a:rPr lang="en-US" altLang="zh-CN" sz="1100" b="1" dirty="0">
                  <a:solidFill>
                    <a:schemeClr val="tx1">
                      <a:lumMod val="85000"/>
                      <a:lumOff val="15000"/>
                    </a:schemeClr>
                  </a:solidFill>
                  <a:cs typeface="+mn-ea"/>
                  <a:sym typeface="+mn-lt"/>
                </a:rPr>
                <a:t>TCL</a:t>
              </a:r>
              <a:r>
                <a:rPr lang="zh-CN" altLang="en-US" sz="1100" b="1" dirty="0">
                  <a:solidFill>
                    <a:schemeClr val="tx1">
                      <a:lumMod val="85000"/>
                      <a:lumOff val="15000"/>
                    </a:schemeClr>
                  </a:solidFill>
                  <a:cs typeface="+mn-ea"/>
                  <a:sym typeface="+mn-lt"/>
                </a:rPr>
                <a:t>集团</a:t>
              </a:r>
              <a:endParaRPr lang="zh-CN" altLang="en-US" sz="1100" b="1" dirty="0">
                <a:solidFill>
                  <a:schemeClr val="tx1">
                    <a:lumMod val="85000"/>
                    <a:lumOff val="15000"/>
                  </a:schemeClr>
                </a:solidFill>
                <a:cs typeface="+mn-ea"/>
                <a:sym typeface="+mn-lt"/>
              </a:endParaRPr>
            </a:p>
          </p:txBody>
        </p:sp>
        <p:sp>
          <p:nvSpPr>
            <p:cNvPr id="142" name="文本框 141"/>
            <p:cNvSpPr txBox="1"/>
            <p:nvPr/>
          </p:nvSpPr>
          <p:spPr>
            <a:xfrm>
              <a:off x="8867312" y="6108829"/>
              <a:ext cx="1207938" cy="215444"/>
            </a:xfrm>
            <a:prstGeom prst="rect">
              <a:avLst/>
            </a:prstGeom>
            <a:noFill/>
          </p:spPr>
          <p:txBody>
            <a:bodyPr wrap="square" rtlCol="0">
              <a:spAutoFit/>
            </a:bodyPr>
            <a:lstStyle/>
            <a:p>
              <a:pPr algn="ctr"/>
              <a:r>
                <a:rPr lang="zh-CN" altLang="en-US" sz="800" b="1" dirty="0">
                  <a:cs typeface="+mn-ea"/>
                  <a:sym typeface="+mn-lt"/>
                </a:rPr>
                <a:t>国家技术转移东部中心</a:t>
              </a:r>
              <a:endParaRPr lang="zh-CN" altLang="en-US" sz="800" b="1" dirty="0">
                <a:cs typeface="+mn-ea"/>
                <a:sym typeface="+mn-lt"/>
              </a:endParaRPr>
            </a:p>
          </p:txBody>
        </p:sp>
        <p:sp>
          <p:nvSpPr>
            <p:cNvPr id="143" name="文本框 142"/>
            <p:cNvSpPr txBox="1"/>
            <p:nvPr/>
          </p:nvSpPr>
          <p:spPr>
            <a:xfrm>
              <a:off x="10251104" y="6108829"/>
              <a:ext cx="1172450" cy="215444"/>
            </a:xfrm>
            <a:prstGeom prst="rect">
              <a:avLst/>
            </a:prstGeom>
            <a:noFill/>
          </p:spPr>
          <p:txBody>
            <a:bodyPr wrap="square" rtlCol="0">
              <a:spAutoFit/>
            </a:bodyPr>
            <a:lstStyle/>
            <a:p>
              <a:pPr algn="ctr"/>
              <a:r>
                <a:rPr lang="zh-CN" altLang="en-US" sz="800" b="1" dirty="0">
                  <a:cs typeface="+mn-ea"/>
                  <a:sym typeface="+mn-lt"/>
                </a:rPr>
                <a:t>中国兵器</a:t>
              </a:r>
              <a:r>
                <a:rPr lang="en-US" altLang="zh-CN" sz="800" b="1" dirty="0">
                  <a:cs typeface="+mn-ea"/>
                  <a:sym typeface="+mn-lt"/>
                </a:rPr>
                <a:t>218</a:t>
              </a:r>
              <a:r>
                <a:rPr lang="zh-CN" altLang="en-US" sz="800" b="1" dirty="0">
                  <a:cs typeface="+mn-ea"/>
                  <a:sym typeface="+mn-lt"/>
                </a:rPr>
                <a:t>号研究所</a:t>
              </a:r>
              <a:endParaRPr lang="zh-CN" altLang="en-US" sz="800" b="1" dirty="0">
                <a:cs typeface="+mn-ea"/>
                <a:sym typeface="+mn-lt"/>
              </a:endParaRPr>
            </a:p>
          </p:txBody>
        </p:sp>
        <p:pic>
          <p:nvPicPr>
            <p:cNvPr id="144" name="图形 143"/>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9080108" y="5640197"/>
              <a:ext cx="782346" cy="460204"/>
            </a:xfrm>
            <a:prstGeom prst="rect">
              <a:avLst/>
            </a:prstGeom>
          </p:spPr>
        </p:pic>
        <p:pic>
          <p:nvPicPr>
            <p:cNvPr id="145" name="图形 144"/>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10568187" y="5675403"/>
              <a:ext cx="538285" cy="389793"/>
            </a:xfrm>
            <a:prstGeom prst="rect">
              <a:avLst/>
            </a:prstGeom>
          </p:spPr>
        </p:pic>
        <p:pic>
          <p:nvPicPr>
            <p:cNvPr id="146" name="图形 145"/>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10614200" y="4800113"/>
              <a:ext cx="446258" cy="390476"/>
            </a:xfrm>
            <a:prstGeom prst="rect">
              <a:avLst/>
            </a:prstGeom>
          </p:spPr>
        </p:pic>
        <p:sp>
          <p:nvSpPr>
            <p:cNvPr id="147" name="文本框 146"/>
            <p:cNvSpPr txBox="1"/>
            <p:nvPr/>
          </p:nvSpPr>
          <p:spPr>
            <a:xfrm>
              <a:off x="10352151" y="5218117"/>
              <a:ext cx="970357"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南京钢铁</a:t>
              </a:r>
              <a:endParaRPr lang="zh-CN" altLang="en-US" sz="1100" b="1" dirty="0">
                <a:solidFill>
                  <a:schemeClr val="tx1">
                    <a:lumMod val="85000"/>
                    <a:lumOff val="15000"/>
                  </a:schemeClr>
                </a:solidFill>
                <a:cs typeface="+mn-ea"/>
                <a:sym typeface="+mn-lt"/>
              </a:endParaRPr>
            </a:p>
          </p:txBody>
        </p:sp>
      </p:grpSp>
      <p:grpSp>
        <p:nvGrpSpPr>
          <p:cNvPr id="148" name="组合 147"/>
          <p:cNvGrpSpPr/>
          <p:nvPr/>
        </p:nvGrpSpPr>
        <p:grpSpPr>
          <a:xfrm>
            <a:off x="1" y="6786000"/>
            <a:ext cx="4661647" cy="72000"/>
            <a:chOff x="0" y="6786000"/>
            <a:chExt cx="5112776" cy="72000"/>
          </a:xfrm>
        </p:grpSpPr>
        <p:sp>
          <p:nvSpPr>
            <p:cNvPr id="149" name="矩形 14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0" name="矩形 149"/>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1" name="矩形 150"/>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2" name="矩形 151"/>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3" name="矩形 152"/>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4" name="矩形 153"/>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5" name="矩形 154"/>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6" name="矩形 155"/>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7" name="矩形 156"/>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8" name="矩形 157"/>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9" name="矩形 158"/>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0" name="矩形 159"/>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1" name="矩形 160"/>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5540" y="1209772"/>
            <a:ext cx="10771789" cy="5125825"/>
            <a:chOff x="695540" y="1209772"/>
            <a:chExt cx="10771789" cy="5125825"/>
          </a:xfrm>
        </p:grpSpPr>
        <p:sp>
          <p:nvSpPr>
            <p:cNvPr id="3" name="矩形: 圆角 2"/>
            <p:cNvSpPr/>
            <p:nvPr/>
          </p:nvSpPr>
          <p:spPr>
            <a:xfrm>
              <a:off x="10207329"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 name="矩形: 圆角 3"/>
            <p:cNvSpPr/>
            <p:nvPr/>
          </p:nvSpPr>
          <p:spPr>
            <a:xfrm>
              <a:off x="695540"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5" name="矩形: 圆角 4"/>
            <p:cNvSpPr/>
            <p:nvPr/>
          </p:nvSpPr>
          <p:spPr>
            <a:xfrm>
              <a:off x="2054367"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6" name="矩形: 圆角 5"/>
            <p:cNvSpPr/>
            <p:nvPr/>
          </p:nvSpPr>
          <p:spPr>
            <a:xfrm>
              <a:off x="3413194"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7" name="矩形: 圆角 6"/>
            <p:cNvSpPr/>
            <p:nvPr/>
          </p:nvSpPr>
          <p:spPr>
            <a:xfrm>
              <a:off x="4772021"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8" name="矩形: 圆角 7"/>
            <p:cNvSpPr/>
            <p:nvPr/>
          </p:nvSpPr>
          <p:spPr>
            <a:xfrm>
              <a:off x="6130848"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9" name="矩形: 圆角 8"/>
            <p:cNvSpPr/>
            <p:nvPr/>
          </p:nvSpPr>
          <p:spPr>
            <a:xfrm>
              <a:off x="7489675"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0" name="矩形: 圆角 9"/>
            <p:cNvSpPr/>
            <p:nvPr/>
          </p:nvSpPr>
          <p:spPr>
            <a:xfrm>
              <a:off x="8844021" y="120977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1" name="矩形: 圆角 10"/>
            <p:cNvSpPr/>
            <p:nvPr/>
          </p:nvSpPr>
          <p:spPr>
            <a:xfrm>
              <a:off x="10207329"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2" name="矩形: 圆角 11"/>
            <p:cNvSpPr/>
            <p:nvPr/>
          </p:nvSpPr>
          <p:spPr>
            <a:xfrm>
              <a:off x="695540"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3" name="矩形: 圆角 12"/>
            <p:cNvSpPr/>
            <p:nvPr/>
          </p:nvSpPr>
          <p:spPr>
            <a:xfrm>
              <a:off x="2054367"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4" name="矩形: 圆角 13"/>
            <p:cNvSpPr/>
            <p:nvPr/>
          </p:nvSpPr>
          <p:spPr>
            <a:xfrm>
              <a:off x="3413194"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5" name="矩形: 圆角 14"/>
            <p:cNvSpPr/>
            <p:nvPr/>
          </p:nvSpPr>
          <p:spPr>
            <a:xfrm>
              <a:off x="4772021"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6" name="矩形: 圆角 15"/>
            <p:cNvSpPr/>
            <p:nvPr/>
          </p:nvSpPr>
          <p:spPr>
            <a:xfrm>
              <a:off x="6130848"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7" name="矩形: 圆角 16"/>
            <p:cNvSpPr/>
            <p:nvPr/>
          </p:nvSpPr>
          <p:spPr>
            <a:xfrm>
              <a:off x="7489675"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8" name="矩形: 圆角 17"/>
            <p:cNvSpPr/>
            <p:nvPr/>
          </p:nvSpPr>
          <p:spPr>
            <a:xfrm>
              <a:off x="8844021" y="2087702"/>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19" name="矩形: 圆角 18"/>
            <p:cNvSpPr/>
            <p:nvPr/>
          </p:nvSpPr>
          <p:spPr>
            <a:xfrm>
              <a:off x="10207329"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0" name="矩形: 圆角 19"/>
            <p:cNvSpPr/>
            <p:nvPr/>
          </p:nvSpPr>
          <p:spPr>
            <a:xfrm>
              <a:off x="695540"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1" name="矩形: 圆角 20"/>
            <p:cNvSpPr/>
            <p:nvPr/>
          </p:nvSpPr>
          <p:spPr>
            <a:xfrm>
              <a:off x="2054367"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2" name="矩形: 圆角 21"/>
            <p:cNvSpPr/>
            <p:nvPr/>
          </p:nvSpPr>
          <p:spPr>
            <a:xfrm>
              <a:off x="3413194"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3" name="矩形: 圆角 22"/>
            <p:cNvSpPr/>
            <p:nvPr/>
          </p:nvSpPr>
          <p:spPr>
            <a:xfrm>
              <a:off x="4772021"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4" name="矩形: 圆角 23"/>
            <p:cNvSpPr/>
            <p:nvPr/>
          </p:nvSpPr>
          <p:spPr>
            <a:xfrm>
              <a:off x="6130848"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5" name="矩形: 圆角 24"/>
            <p:cNvSpPr/>
            <p:nvPr/>
          </p:nvSpPr>
          <p:spPr>
            <a:xfrm>
              <a:off x="7489675"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6" name="矩形: 圆角 25"/>
            <p:cNvSpPr/>
            <p:nvPr/>
          </p:nvSpPr>
          <p:spPr>
            <a:xfrm>
              <a:off x="8844021" y="2960948"/>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7" name="矩形: 圆角 26"/>
            <p:cNvSpPr/>
            <p:nvPr/>
          </p:nvSpPr>
          <p:spPr>
            <a:xfrm>
              <a:off x="10207329"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8" name="矩形: 圆角 27"/>
            <p:cNvSpPr/>
            <p:nvPr/>
          </p:nvSpPr>
          <p:spPr>
            <a:xfrm>
              <a:off x="695540"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9" name="矩形: 圆角 28"/>
            <p:cNvSpPr/>
            <p:nvPr/>
          </p:nvSpPr>
          <p:spPr>
            <a:xfrm>
              <a:off x="2054367"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0" name="矩形: 圆角 29"/>
            <p:cNvSpPr/>
            <p:nvPr/>
          </p:nvSpPr>
          <p:spPr>
            <a:xfrm>
              <a:off x="3413194"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1" name="矩形: 圆角 30"/>
            <p:cNvSpPr/>
            <p:nvPr/>
          </p:nvSpPr>
          <p:spPr>
            <a:xfrm>
              <a:off x="4772021"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2" name="矩形: 圆角 31"/>
            <p:cNvSpPr/>
            <p:nvPr/>
          </p:nvSpPr>
          <p:spPr>
            <a:xfrm>
              <a:off x="6130848"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3" name="矩形: 圆角 32"/>
            <p:cNvSpPr/>
            <p:nvPr/>
          </p:nvSpPr>
          <p:spPr>
            <a:xfrm>
              <a:off x="7489675"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4" name="矩形: 圆角 33"/>
            <p:cNvSpPr/>
            <p:nvPr/>
          </p:nvSpPr>
          <p:spPr>
            <a:xfrm>
              <a:off x="8844021" y="3825044"/>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5" name="矩形: 圆角 34"/>
            <p:cNvSpPr/>
            <p:nvPr/>
          </p:nvSpPr>
          <p:spPr>
            <a:xfrm>
              <a:off x="10207329"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6" name="矩形: 圆角 35"/>
            <p:cNvSpPr/>
            <p:nvPr/>
          </p:nvSpPr>
          <p:spPr>
            <a:xfrm>
              <a:off x="695540"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7" name="矩形: 圆角 36"/>
            <p:cNvSpPr/>
            <p:nvPr/>
          </p:nvSpPr>
          <p:spPr>
            <a:xfrm>
              <a:off x="2054367"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8" name="矩形: 圆角 37"/>
            <p:cNvSpPr/>
            <p:nvPr/>
          </p:nvSpPr>
          <p:spPr>
            <a:xfrm>
              <a:off x="3413194"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9" name="矩形: 圆角 38"/>
            <p:cNvSpPr/>
            <p:nvPr/>
          </p:nvSpPr>
          <p:spPr>
            <a:xfrm>
              <a:off x="4772021"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0" name="矩形: 圆角 39"/>
            <p:cNvSpPr/>
            <p:nvPr/>
          </p:nvSpPr>
          <p:spPr>
            <a:xfrm>
              <a:off x="6130848"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1" name="矩形: 圆角 40"/>
            <p:cNvSpPr/>
            <p:nvPr/>
          </p:nvSpPr>
          <p:spPr>
            <a:xfrm>
              <a:off x="7489675"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2" name="矩形: 圆角 41"/>
            <p:cNvSpPr/>
            <p:nvPr/>
          </p:nvSpPr>
          <p:spPr>
            <a:xfrm>
              <a:off x="8844021" y="4689140"/>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3" name="矩形: 圆角 42"/>
            <p:cNvSpPr/>
            <p:nvPr/>
          </p:nvSpPr>
          <p:spPr>
            <a:xfrm>
              <a:off x="10207329"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4" name="矩形: 圆角 43"/>
            <p:cNvSpPr/>
            <p:nvPr/>
          </p:nvSpPr>
          <p:spPr>
            <a:xfrm>
              <a:off x="695540"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5" name="矩形: 圆角 44"/>
            <p:cNvSpPr/>
            <p:nvPr/>
          </p:nvSpPr>
          <p:spPr>
            <a:xfrm>
              <a:off x="2054367"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6" name="矩形: 圆角 45"/>
            <p:cNvSpPr/>
            <p:nvPr/>
          </p:nvSpPr>
          <p:spPr>
            <a:xfrm>
              <a:off x="3413194"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7" name="矩形: 圆角 46"/>
            <p:cNvSpPr/>
            <p:nvPr/>
          </p:nvSpPr>
          <p:spPr>
            <a:xfrm>
              <a:off x="4772021"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8" name="矩形: 圆角 47"/>
            <p:cNvSpPr/>
            <p:nvPr/>
          </p:nvSpPr>
          <p:spPr>
            <a:xfrm>
              <a:off x="6130848"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9" name="矩形: 圆角 48"/>
            <p:cNvSpPr/>
            <p:nvPr/>
          </p:nvSpPr>
          <p:spPr>
            <a:xfrm>
              <a:off x="7489675"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50" name="矩形: 圆角 49"/>
            <p:cNvSpPr/>
            <p:nvPr/>
          </p:nvSpPr>
          <p:spPr>
            <a:xfrm>
              <a:off x="8844021" y="5553236"/>
              <a:ext cx="1260000" cy="782361"/>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pic>
          <p:nvPicPr>
            <p:cNvPr id="51" name="图片 50"/>
            <p:cNvPicPr>
              <a:picLocks noChangeAspect="1"/>
            </p:cNvPicPr>
            <p:nvPr/>
          </p:nvPicPr>
          <p:blipFill>
            <a:blip r:embed="rId1"/>
            <a:stretch>
              <a:fillRect/>
            </a:stretch>
          </p:blipFill>
          <p:spPr>
            <a:xfrm>
              <a:off x="10588913" y="1278154"/>
              <a:ext cx="496832" cy="494662"/>
            </a:xfrm>
            <a:prstGeom prst="rect">
              <a:avLst/>
            </a:prstGeom>
          </p:spPr>
        </p:pic>
        <p:sp>
          <p:nvSpPr>
            <p:cNvPr id="52" name="文本框 51"/>
            <p:cNvSpPr txBox="1"/>
            <p:nvPr/>
          </p:nvSpPr>
          <p:spPr>
            <a:xfrm>
              <a:off x="10321804" y="1754306"/>
              <a:ext cx="1031051" cy="237827"/>
            </a:xfrm>
            <a:prstGeom prst="rect">
              <a:avLst/>
            </a:prstGeom>
            <a:noFill/>
          </p:spPr>
          <p:txBody>
            <a:bodyPr wrap="none" rtlCol="0">
              <a:spAutoFit/>
            </a:bodyPr>
            <a:lstStyle/>
            <a:p>
              <a:pPr algn="ctr"/>
              <a:r>
                <a:rPr lang="zh-CN" altLang="en-US" sz="1100" b="1" dirty="0">
                  <a:cs typeface="+mn-ea"/>
                  <a:sym typeface="+mn-lt"/>
                </a:rPr>
                <a:t>吉致汽车金融</a:t>
              </a:r>
              <a:endParaRPr lang="zh-CN" altLang="en-US" sz="1100" b="1" dirty="0">
                <a:cs typeface="+mn-ea"/>
                <a:sym typeface="+mn-lt"/>
              </a:endParaRPr>
            </a:p>
          </p:txBody>
        </p:sp>
        <p:pic>
          <p:nvPicPr>
            <p:cNvPr id="53" name="图片 38"/>
            <p:cNvPicPr>
              <a:picLocks noChangeAspect="1"/>
            </p:cNvPicPr>
            <p:nvPr/>
          </p:nvPicPr>
          <p:blipFill rotWithShape="1">
            <a:blip r:embed="rId2" cstate="print">
              <a:extLst>
                <a:ext uri="{28A0092B-C50C-407E-A947-70E740481C1C}">
                  <a14:useLocalDpi xmlns:a14="http://schemas.microsoft.com/office/drawing/2010/main" val="0"/>
                </a:ext>
              </a:extLst>
            </a:blip>
            <a:srcRect l="34033" t="3667" r="32611" b="43426"/>
            <a:stretch>
              <a:fillRect/>
            </a:stretch>
          </p:blipFill>
          <p:spPr bwMode="auto">
            <a:xfrm>
              <a:off x="5203999" y="1297017"/>
              <a:ext cx="396044" cy="41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图片 53"/>
            <p:cNvPicPr>
              <a:picLocks noChangeAspect="1"/>
            </p:cNvPicPr>
            <p:nvPr/>
          </p:nvPicPr>
          <p:blipFill rotWithShape="1">
            <a:blip r:embed="rId3" cstate="print">
              <a:extLst>
                <a:ext uri="{28A0092B-C50C-407E-A947-70E740481C1C}">
                  <a14:useLocalDpi xmlns:a14="http://schemas.microsoft.com/office/drawing/2010/main" val="0"/>
                </a:ext>
              </a:extLst>
            </a:blip>
            <a:srcRect b="33093"/>
            <a:stretch>
              <a:fillRect/>
            </a:stretch>
          </p:blipFill>
          <p:spPr>
            <a:xfrm>
              <a:off x="7821545" y="1278401"/>
              <a:ext cx="596261" cy="456261"/>
            </a:xfrm>
            <a:prstGeom prst="rect">
              <a:avLst/>
            </a:prstGeom>
          </p:spPr>
        </p:pic>
        <p:pic>
          <p:nvPicPr>
            <p:cNvPr id="55" name="图形 54"/>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8375" y="1379975"/>
              <a:ext cx="894330" cy="253112"/>
            </a:xfrm>
            <a:prstGeom prst="rect">
              <a:avLst/>
            </a:prstGeom>
          </p:spPr>
        </p:pic>
        <p:pic>
          <p:nvPicPr>
            <p:cNvPr id="56" name="图形 55"/>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500286" y="1291769"/>
              <a:ext cx="368163" cy="429524"/>
            </a:xfrm>
            <a:prstGeom prst="rect">
              <a:avLst/>
            </a:prstGeom>
          </p:spPr>
        </p:pic>
        <p:pic>
          <p:nvPicPr>
            <p:cNvPr id="57" name="图形 56"/>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820762" y="1291769"/>
              <a:ext cx="444864" cy="429524"/>
            </a:xfrm>
            <a:prstGeom prst="rect">
              <a:avLst/>
            </a:prstGeom>
          </p:spPr>
        </p:pic>
        <p:pic>
          <p:nvPicPr>
            <p:cNvPr id="58" name="图形 57"/>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523077" y="1268760"/>
              <a:ext cx="475543" cy="475543"/>
            </a:xfrm>
            <a:prstGeom prst="rect">
              <a:avLst/>
            </a:prstGeom>
          </p:spPr>
        </p:pic>
        <p:pic>
          <p:nvPicPr>
            <p:cNvPr id="59" name="图形 58"/>
            <p:cNvPicPr>
              <a:picLocks noChangeAspect="1"/>
            </p:cNvPicPr>
            <p:nvPr/>
          </p:nvPicPr>
          <p:blipFill rotWithShape="1">
            <a:blip r:embed="rId12">
              <a:extLst>
                <a:ext uri="{96DAC541-7B7A-43D3-8B79-37D633B846F1}">
                  <asvg:svgBlip xmlns:asvg="http://schemas.microsoft.com/office/drawing/2016/SVG/main" r:embed="rId13"/>
                </a:ext>
              </a:extLst>
            </a:blip>
            <a:srcRect b="46871"/>
            <a:stretch>
              <a:fillRect/>
            </a:stretch>
          </p:blipFill>
          <p:spPr>
            <a:xfrm>
              <a:off x="8964337" y="1306044"/>
              <a:ext cx="1019369" cy="471701"/>
            </a:xfrm>
            <a:prstGeom prst="rect">
              <a:avLst/>
            </a:prstGeom>
          </p:spPr>
        </p:pic>
        <p:sp>
          <p:nvSpPr>
            <p:cNvPr id="60" name="文本框 59"/>
            <p:cNvSpPr txBox="1"/>
            <p:nvPr/>
          </p:nvSpPr>
          <p:spPr>
            <a:xfrm>
              <a:off x="9099560" y="1754306"/>
              <a:ext cx="748923" cy="261610"/>
            </a:xfrm>
            <a:prstGeom prst="rect">
              <a:avLst/>
            </a:prstGeom>
            <a:noFill/>
          </p:spPr>
          <p:txBody>
            <a:bodyPr wrap="none" rtlCol="0">
              <a:spAutoFit/>
            </a:bodyPr>
            <a:lstStyle/>
            <a:p>
              <a:pPr algn="ctr"/>
              <a:r>
                <a:rPr lang="zh-CN" altLang="en-US" sz="1100" b="1" dirty="0">
                  <a:cs typeface="+mn-ea"/>
                  <a:sym typeface="+mn-lt"/>
                </a:rPr>
                <a:t>华鑫证券</a:t>
              </a:r>
              <a:endParaRPr lang="zh-CN" altLang="en-US" sz="1100" b="1" dirty="0">
                <a:cs typeface="+mn-ea"/>
                <a:sym typeface="+mn-lt"/>
              </a:endParaRPr>
            </a:p>
          </p:txBody>
        </p:sp>
        <p:sp>
          <p:nvSpPr>
            <p:cNvPr id="61" name="文本框 60"/>
            <p:cNvSpPr txBox="1"/>
            <p:nvPr/>
          </p:nvSpPr>
          <p:spPr>
            <a:xfrm>
              <a:off x="7745214" y="1754306"/>
              <a:ext cx="748923" cy="261610"/>
            </a:xfrm>
            <a:prstGeom prst="rect">
              <a:avLst/>
            </a:prstGeom>
            <a:noFill/>
          </p:spPr>
          <p:txBody>
            <a:bodyPr wrap="none" rtlCol="0">
              <a:spAutoFit/>
            </a:bodyPr>
            <a:lstStyle/>
            <a:p>
              <a:pPr algn="ctr"/>
              <a:r>
                <a:rPr lang="zh-CN" altLang="en-US" sz="1100" b="1" dirty="0">
                  <a:cs typeface="+mn-ea"/>
                  <a:sym typeface="+mn-lt"/>
                </a:rPr>
                <a:t>华澳信托</a:t>
              </a:r>
              <a:endParaRPr lang="zh-CN" altLang="en-US" sz="1100" b="1" dirty="0">
                <a:cs typeface="+mn-ea"/>
                <a:sym typeface="+mn-lt"/>
              </a:endParaRPr>
            </a:p>
          </p:txBody>
        </p:sp>
        <p:sp>
          <p:nvSpPr>
            <p:cNvPr id="62" name="文本框 61"/>
            <p:cNvSpPr txBox="1"/>
            <p:nvPr/>
          </p:nvSpPr>
          <p:spPr>
            <a:xfrm>
              <a:off x="6386387" y="1754306"/>
              <a:ext cx="748923" cy="261610"/>
            </a:xfrm>
            <a:prstGeom prst="rect">
              <a:avLst/>
            </a:prstGeom>
            <a:noFill/>
          </p:spPr>
          <p:txBody>
            <a:bodyPr wrap="none" rtlCol="0">
              <a:spAutoFit/>
            </a:bodyPr>
            <a:lstStyle/>
            <a:p>
              <a:pPr algn="ctr"/>
              <a:r>
                <a:rPr lang="zh-CN" altLang="en-US" sz="1100" b="1" dirty="0">
                  <a:cs typeface="+mn-ea"/>
                  <a:sym typeface="+mn-lt"/>
                </a:rPr>
                <a:t>益盟股份</a:t>
              </a:r>
              <a:endParaRPr lang="zh-CN" altLang="en-US" sz="1100" b="1" dirty="0">
                <a:cs typeface="+mn-ea"/>
                <a:sym typeface="+mn-lt"/>
              </a:endParaRPr>
            </a:p>
          </p:txBody>
        </p:sp>
        <p:sp>
          <p:nvSpPr>
            <p:cNvPr id="63" name="文本框 62"/>
            <p:cNvSpPr txBox="1"/>
            <p:nvPr/>
          </p:nvSpPr>
          <p:spPr>
            <a:xfrm>
              <a:off x="5027560" y="1754306"/>
              <a:ext cx="748923" cy="261610"/>
            </a:xfrm>
            <a:prstGeom prst="rect">
              <a:avLst/>
            </a:prstGeom>
            <a:noFill/>
          </p:spPr>
          <p:txBody>
            <a:bodyPr wrap="none" rtlCol="0">
              <a:spAutoFit/>
            </a:bodyPr>
            <a:lstStyle/>
            <a:p>
              <a:pPr algn="ctr"/>
              <a:r>
                <a:rPr lang="zh-CN" altLang="en-US" sz="1100" b="1" dirty="0">
                  <a:cs typeface="+mn-ea"/>
                  <a:sym typeface="+mn-lt"/>
                </a:rPr>
                <a:t>交通银行</a:t>
              </a:r>
              <a:endParaRPr lang="zh-CN" altLang="en-US" sz="1100" b="1" dirty="0">
                <a:cs typeface="+mn-ea"/>
                <a:sym typeface="+mn-lt"/>
              </a:endParaRPr>
            </a:p>
          </p:txBody>
        </p:sp>
        <p:sp>
          <p:nvSpPr>
            <p:cNvPr id="64" name="文本框 63"/>
            <p:cNvSpPr txBox="1"/>
            <p:nvPr/>
          </p:nvSpPr>
          <p:spPr>
            <a:xfrm>
              <a:off x="3527668" y="1754306"/>
              <a:ext cx="1031052" cy="261610"/>
            </a:xfrm>
            <a:prstGeom prst="rect">
              <a:avLst/>
            </a:prstGeom>
            <a:noFill/>
          </p:spPr>
          <p:txBody>
            <a:bodyPr wrap="none" rtlCol="0">
              <a:spAutoFit/>
            </a:bodyPr>
            <a:lstStyle/>
            <a:p>
              <a:pPr algn="ctr"/>
              <a:r>
                <a:rPr lang="zh-CN" altLang="en-US" sz="1100" b="1" dirty="0">
                  <a:cs typeface="+mn-ea"/>
                  <a:sym typeface="+mn-lt"/>
                </a:rPr>
                <a:t>申银万国证券</a:t>
              </a:r>
              <a:endParaRPr lang="zh-CN" altLang="en-US" sz="1100" b="1" dirty="0">
                <a:cs typeface="+mn-ea"/>
                <a:sym typeface="+mn-lt"/>
              </a:endParaRPr>
            </a:p>
          </p:txBody>
        </p:sp>
        <p:sp>
          <p:nvSpPr>
            <p:cNvPr id="65" name="文本框 64"/>
            <p:cNvSpPr txBox="1"/>
            <p:nvPr/>
          </p:nvSpPr>
          <p:spPr>
            <a:xfrm>
              <a:off x="2239374" y="1754306"/>
              <a:ext cx="889987" cy="261610"/>
            </a:xfrm>
            <a:prstGeom prst="rect">
              <a:avLst/>
            </a:prstGeom>
            <a:noFill/>
          </p:spPr>
          <p:txBody>
            <a:bodyPr wrap="none" rtlCol="0">
              <a:spAutoFit/>
            </a:bodyPr>
            <a:lstStyle/>
            <a:p>
              <a:pPr algn="ctr"/>
              <a:r>
                <a:rPr lang="zh-CN" altLang="en-US" sz="1100" b="1" dirty="0">
                  <a:cs typeface="+mn-ea"/>
                  <a:sym typeface="+mn-lt"/>
                </a:rPr>
                <a:t>上海银监局</a:t>
              </a:r>
              <a:endParaRPr lang="zh-CN" altLang="en-US" sz="1100" b="1" dirty="0">
                <a:cs typeface="+mn-ea"/>
                <a:sym typeface="+mn-lt"/>
              </a:endParaRPr>
            </a:p>
          </p:txBody>
        </p:sp>
        <p:sp>
          <p:nvSpPr>
            <p:cNvPr id="66" name="文本框 65"/>
            <p:cNvSpPr txBox="1"/>
            <p:nvPr/>
          </p:nvSpPr>
          <p:spPr>
            <a:xfrm>
              <a:off x="951077" y="1754306"/>
              <a:ext cx="748924" cy="261610"/>
            </a:xfrm>
            <a:prstGeom prst="rect">
              <a:avLst/>
            </a:prstGeom>
            <a:noFill/>
          </p:spPr>
          <p:txBody>
            <a:bodyPr wrap="none" rtlCol="0">
              <a:spAutoFit/>
            </a:bodyPr>
            <a:lstStyle/>
            <a:p>
              <a:pPr algn="ctr"/>
              <a:r>
                <a:rPr lang="zh-CN" altLang="en-US" sz="1100" b="1" dirty="0">
                  <a:cs typeface="+mn-ea"/>
                  <a:sym typeface="+mn-lt"/>
                </a:rPr>
                <a:t>永诚保险</a:t>
              </a:r>
              <a:endParaRPr lang="zh-CN" altLang="en-US" sz="1100" b="1" dirty="0">
                <a:cs typeface="+mn-ea"/>
                <a:sym typeface="+mn-lt"/>
              </a:endParaRPr>
            </a:p>
          </p:txBody>
        </p:sp>
        <p:pic>
          <p:nvPicPr>
            <p:cNvPr id="67" name="图形 66"/>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95250" y="2179202"/>
              <a:ext cx="860581" cy="371231"/>
            </a:xfrm>
            <a:prstGeom prst="rect">
              <a:avLst/>
            </a:prstGeom>
          </p:spPr>
        </p:pic>
        <p:sp>
          <p:nvSpPr>
            <p:cNvPr id="68" name="文本框 67"/>
            <p:cNvSpPr txBox="1"/>
            <p:nvPr/>
          </p:nvSpPr>
          <p:spPr>
            <a:xfrm>
              <a:off x="2172866" y="2601472"/>
              <a:ext cx="1023002" cy="261610"/>
            </a:xfrm>
            <a:prstGeom prst="rect">
              <a:avLst/>
            </a:prstGeom>
            <a:noFill/>
          </p:spPr>
          <p:txBody>
            <a:bodyPr wrap="square" rtlCol="0">
              <a:spAutoFit/>
            </a:bodyPr>
            <a:lstStyle/>
            <a:p>
              <a:pPr algn="ctr"/>
              <a:r>
                <a:rPr lang="zh-CN" altLang="en-US" sz="1100" b="1" dirty="0">
                  <a:solidFill>
                    <a:schemeClr val="tx1">
                      <a:lumMod val="85000"/>
                      <a:lumOff val="15000"/>
                    </a:schemeClr>
                  </a:solidFill>
                  <a:cs typeface="+mn-ea"/>
                  <a:sym typeface="+mn-lt"/>
                </a:rPr>
                <a:t>中冶医院</a:t>
              </a:r>
              <a:endParaRPr lang="zh-CN" altLang="en-US" sz="1100" b="1" dirty="0">
                <a:solidFill>
                  <a:schemeClr val="tx1">
                    <a:lumMod val="85000"/>
                    <a:lumOff val="15000"/>
                  </a:schemeClr>
                </a:solidFill>
                <a:cs typeface="+mn-ea"/>
                <a:sym typeface="+mn-lt"/>
              </a:endParaRPr>
            </a:p>
          </p:txBody>
        </p:sp>
        <p:pic>
          <p:nvPicPr>
            <p:cNvPr id="69" name="图片 68"/>
            <p:cNvPicPr>
              <a:picLocks noChangeAspect="1"/>
            </p:cNvPicPr>
            <p:nvPr/>
          </p:nvPicPr>
          <p:blipFill>
            <a:blip r:embed="rId16"/>
            <a:stretch>
              <a:fillRect/>
            </a:stretch>
          </p:blipFill>
          <p:spPr>
            <a:xfrm>
              <a:off x="2404952" y="2174815"/>
              <a:ext cx="558830" cy="380005"/>
            </a:xfrm>
            <a:prstGeom prst="rect">
              <a:avLst/>
            </a:prstGeom>
          </p:spPr>
        </p:pic>
        <p:pic>
          <p:nvPicPr>
            <p:cNvPr id="70" name="图形 69"/>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536970" y="2229825"/>
              <a:ext cx="1012448" cy="269985"/>
            </a:xfrm>
            <a:prstGeom prst="rect">
              <a:avLst/>
            </a:prstGeom>
          </p:spPr>
        </p:pic>
        <p:pic>
          <p:nvPicPr>
            <p:cNvPr id="71" name="图形 70"/>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820116" y="2211685"/>
              <a:ext cx="1163810" cy="306265"/>
            </a:xfrm>
            <a:prstGeom prst="rect">
              <a:avLst/>
            </a:prstGeom>
          </p:spPr>
        </p:pic>
        <p:pic>
          <p:nvPicPr>
            <p:cNvPr id="72" name="图形 71"/>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260614" y="2201476"/>
              <a:ext cx="1000468" cy="326682"/>
            </a:xfrm>
            <a:prstGeom prst="rect">
              <a:avLst/>
            </a:prstGeom>
          </p:spPr>
        </p:pic>
        <p:pic>
          <p:nvPicPr>
            <p:cNvPr id="73" name="图形 72"/>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7843553" y="2180736"/>
              <a:ext cx="552244" cy="368163"/>
            </a:xfrm>
            <a:prstGeom prst="rect">
              <a:avLst/>
            </a:prstGeom>
          </p:spPr>
        </p:pic>
        <p:pic>
          <p:nvPicPr>
            <p:cNvPr id="74" name="图形 73"/>
            <p:cNvPicPr>
              <a:picLocks noChangeAspect="1"/>
            </p:cNvPicPr>
            <p:nvPr/>
          </p:nvPicPr>
          <p:blipFill rotWithShape="1">
            <a:blip r:embed="rId25">
              <a:extLst>
                <a:ext uri="{96DAC541-7B7A-43D3-8B79-37D633B846F1}">
                  <asvg:svgBlip xmlns:asvg="http://schemas.microsoft.com/office/drawing/2016/SVG/main" r:embed="rId26"/>
                </a:ext>
              </a:extLst>
            </a:blip>
            <a:srcRect l="7993" t="9035" r="10495"/>
            <a:stretch>
              <a:fillRect/>
            </a:stretch>
          </p:blipFill>
          <p:spPr>
            <a:xfrm>
              <a:off x="8879955" y="2252450"/>
              <a:ext cx="1188132" cy="224734"/>
            </a:xfrm>
            <a:prstGeom prst="rect">
              <a:avLst/>
            </a:prstGeom>
          </p:spPr>
        </p:pic>
        <p:pic>
          <p:nvPicPr>
            <p:cNvPr id="75" name="图形 74"/>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10677025" y="2170765"/>
              <a:ext cx="320609" cy="388105"/>
            </a:xfrm>
            <a:prstGeom prst="rect">
              <a:avLst/>
            </a:prstGeom>
          </p:spPr>
        </p:pic>
        <p:sp>
          <p:nvSpPr>
            <p:cNvPr id="76" name="文本框 75"/>
            <p:cNvSpPr txBox="1"/>
            <p:nvPr/>
          </p:nvSpPr>
          <p:spPr>
            <a:xfrm>
              <a:off x="10462868" y="2625255"/>
              <a:ext cx="748923" cy="261610"/>
            </a:xfrm>
            <a:prstGeom prst="rect">
              <a:avLst/>
            </a:prstGeom>
            <a:noFill/>
          </p:spPr>
          <p:txBody>
            <a:bodyPr wrap="none" rtlCol="0">
              <a:spAutoFit/>
            </a:bodyPr>
            <a:lstStyle/>
            <a:p>
              <a:pPr algn="ctr"/>
              <a:r>
                <a:rPr lang="zh-CN" altLang="en-US" sz="1100" b="1" dirty="0">
                  <a:cs typeface="+mn-ea"/>
                  <a:sym typeface="+mn-lt"/>
                </a:rPr>
                <a:t>华山医院</a:t>
              </a:r>
              <a:endParaRPr lang="zh-CN" altLang="en-US" sz="1100" b="1" dirty="0">
                <a:cs typeface="+mn-ea"/>
                <a:sym typeface="+mn-lt"/>
              </a:endParaRPr>
            </a:p>
          </p:txBody>
        </p:sp>
        <p:sp>
          <p:nvSpPr>
            <p:cNvPr id="77" name="文本框 76"/>
            <p:cNvSpPr txBox="1"/>
            <p:nvPr/>
          </p:nvSpPr>
          <p:spPr>
            <a:xfrm>
              <a:off x="8804607" y="2528900"/>
              <a:ext cx="1338828" cy="369332"/>
            </a:xfrm>
            <a:prstGeom prst="rect">
              <a:avLst/>
            </a:prstGeom>
            <a:noFill/>
          </p:spPr>
          <p:txBody>
            <a:bodyPr wrap="square" rtlCol="0">
              <a:spAutoFit/>
            </a:bodyPr>
            <a:lstStyle/>
            <a:p>
              <a:pPr algn="ctr"/>
              <a:r>
                <a:rPr lang="zh-CN" altLang="en-US" sz="900" b="1" dirty="0">
                  <a:cs typeface="+mn-ea"/>
                  <a:sym typeface="+mn-lt"/>
                </a:rPr>
                <a:t>中国人民解放军总医院</a:t>
              </a:r>
              <a:endParaRPr lang="zh-CN" altLang="en-US" sz="900" b="1" dirty="0">
                <a:cs typeface="+mn-ea"/>
                <a:sym typeface="+mn-lt"/>
              </a:endParaRPr>
            </a:p>
            <a:p>
              <a:pPr algn="ctr"/>
              <a:r>
                <a:rPr lang="zh-CN" altLang="en-US" sz="900" b="1" dirty="0">
                  <a:cs typeface="+mn-ea"/>
                  <a:sym typeface="+mn-lt"/>
                </a:rPr>
                <a:t>第八医学中心</a:t>
              </a:r>
              <a:endParaRPr lang="zh-CN" altLang="en-US" sz="900" b="1" dirty="0">
                <a:cs typeface="+mn-ea"/>
                <a:sym typeface="+mn-lt"/>
              </a:endParaRPr>
            </a:p>
          </p:txBody>
        </p:sp>
        <p:sp>
          <p:nvSpPr>
            <p:cNvPr id="78" name="文本框 77"/>
            <p:cNvSpPr txBox="1"/>
            <p:nvPr/>
          </p:nvSpPr>
          <p:spPr>
            <a:xfrm>
              <a:off x="7745214" y="2601472"/>
              <a:ext cx="748923" cy="261610"/>
            </a:xfrm>
            <a:prstGeom prst="rect">
              <a:avLst/>
            </a:prstGeom>
            <a:noFill/>
          </p:spPr>
          <p:txBody>
            <a:bodyPr wrap="none" rtlCol="0">
              <a:spAutoFit/>
            </a:bodyPr>
            <a:lstStyle/>
            <a:p>
              <a:pPr algn="ctr"/>
              <a:r>
                <a:rPr lang="zh-CN" altLang="en-US" sz="1100" b="1" dirty="0">
                  <a:cs typeface="+mn-ea"/>
                  <a:sym typeface="+mn-lt"/>
                </a:rPr>
                <a:t>景峰医药</a:t>
              </a:r>
              <a:endParaRPr lang="zh-CN" altLang="en-US" sz="1100" b="1" dirty="0">
                <a:cs typeface="+mn-ea"/>
                <a:sym typeface="+mn-lt"/>
              </a:endParaRPr>
            </a:p>
          </p:txBody>
        </p:sp>
        <p:sp>
          <p:nvSpPr>
            <p:cNvPr id="79" name="文本框 78"/>
            <p:cNvSpPr txBox="1"/>
            <p:nvPr/>
          </p:nvSpPr>
          <p:spPr>
            <a:xfrm>
              <a:off x="6315855" y="2601472"/>
              <a:ext cx="889987" cy="261610"/>
            </a:xfrm>
            <a:prstGeom prst="rect">
              <a:avLst/>
            </a:prstGeom>
            <a:noFill/>
          </p:spPr>
          <p:txBody>
            <a:bodyPr wrap="none" rtlCol="0">
              <a:spAutoFit/>
            </a:bodyPr>
            <a:lstStyle/>
            <a:p>
              <a:pPr algn="ctr"/>
              <a:r>
                <a:rPr lang="zh-CN" altLang="en-US" sz="1100" b="1" dirty="0">
                  <a:cs typeface="+mn-ea"/>
                  <a:sym typeface="+mn-lt"/>
                </a:rPr>
                <a:t>北京同仁堂</a:t>
              </a:r>
              <a:endParaRPr lang="zh-CN" altLang="en-US" sz="1100" b="1" dirty="0">
                <a:cs typeface="+mn-ea"/>
                <a:sym typeface="+mn-lt"/>
              </a:endParaRPr>
            </a:p>
          </p:txBody>
        </p:sp>
        <p:sp>
          <p:nvSpPr>
            <p:cNvPr id="80" name="文本框 79"/>
            <p:cNvSpPr txBox="1"/>
            <p:nvPr/>
          </p:nvSpPr>
          <p:spPr>
            <a:xfrm>
              <a:off x="5027560" y="2601472"/>
              <a:ext cx="748923" cy="261610"/>
            </a:xfrm>
            <a:prstGeom prst="rect">
              <a:avLst/>
            </a:prstGeom>
            <a:noFill/>
          </p:spPr>
          <p:txBody>
            <a:bodyPr wrap="none" rtlCol="0">
              <a:spAutoFit/>
            </a:bodyPr>
            <a:lstStyle/>
            <a:p>
              <a:pPr algn="ctr"/>
              <a:r>
                <a:rPr lang="zh-CN" altLang="en-US" sz="1100" b="1" dirty="0">
                  <a:cs typeface="+mn-ea"/>
                  <a:sym typeface="+mn-lt"/>
                </a:rPr>
                <a:t>复星集团</a:t>
              </a:r>
              <a:endParaRPr lang="zh-CN" altLang="en-US" sz="1100" b="1" dirty="0">
                <a:cs typeface="+mn-ea"/>
                <a:sym typeface="+mn-lt"/>
              </a:endParaRPr>
            </a:p>
          </p:txBody>
        </p:sp>
        <p:sp>
          <p:nvSpPr>
            <p:cNvPr id="81" name="文本框 80"/>
            <p:cNvSpPr txBox="1"/>
            <p:nvPr/>
          </p:nvSpPr>
          <p:spPr>
            <a:xfrm>
              <a:off x="3668732" y="2601472"/>
              <a:ext cx="748923" cy="261610"/>
            </a:xfrm>
            <a:prstGeom prst="rect">
              <a:avLst/>
            </a:prstGeom>
            <a:noFill/>
          </p:spPr>
          <p:txBody>
            <a:bodyPr wrap="none" rtlCol="0">
              <a:spAutoFit/>
            </a:bodyPr>
            <a:lstStyle/>
            <a:p>
              <a:pPr algn="ctr"/>
              <a:r>
                <a:rPr lang="zh-CN" altLang="en-US" sz="1100" b="1" dirty="0">
                  <a:cs typeface="+mn-ea"/>
                  <a:sym typeface="+mn-lt"/>
                </a:rPr>
                <a:t>曲阳医院</a:t>
              </a:r>
              <a:endParaRPr lang="zh-CN" altLang="en-US" sz="1100" b="1" dirty="0">
                <a:cs typeface="+mn-ea"/>
                <a:sym typeface="+mn-lt"/>
              </a:endParaRPr>
            </a:p>
          </p:txBody>
        </p:sp>
        <p:sp>
          <p:nvSpPr>
            <p:cNvPr id="82" name="文本框 81"/>
            <p:cNvSpPr txBox="1"/>
            <p:nvPr/>
          </p:nvSpPr>
          <p:spPr>
            <a:xfrm>
              <a:off x="810015" y="2601472"/>
              <a:ext cx="1031051" cy="261610"/>
            </a:xfrm>
            <a:prstGeom prst="rect">
              <a:avLst/>
            </a:prstGeom>
            <a:noFill/>
          </p:spPr>
          <p:txBody>
            <a:bodyPr wrap="none" rtlCol="0">
              <a:spAutoFit/>
            </a:bodyPr>
            <a:lstStyle/>
            <a:p>
              <a:pPr algn="ctr"/>
              <a:r>
                <a:rPr lang="zh-CN" altLang="en-US" sz="1100" b="1" dirty="0">
                  <a:cs typeface="+mn-ea"/>
                  <a:sym typeface="+mn-lt"/>
                </a:rPr>
                <a:t>浦发硅谷银行</a:t>
              </a:r>
              <a:endParaRPr lang="zh-CN" altLang="en-US" sz="1100" b="1" dirty="0">
                <a:cs typeface="+mn-ea"/>
                <a:sym typeface="+mn-lt"/>
              </a:endParaRPr>
            </a:p>
          </p:txBody>
        </p:sp>
        <p:pic>
          <p:nvPicPr>
            <p:cNvPr id="83" name="图片 82"/>
            <p:cNvPicPr>
              <a:picLocks noChangeAspect="1"/>
            </p:cNvPicPr>
            <p:nvPr/>
          </p:nvPicPr>
          <p:blipFill>
            <a:blip r:embed="rId29"/>
            <a:stretch>
              <a:fillRect/>
            </a:stretch>
          </p:blipFill>
          <p:spPr>
            <a:xfrm>
              <a:off x="3862753" y="3053259"/>
              <a:ext cx="360882" cy="369474"/>
            </a:xfrm>
            <a:prstGeom prst="rect">
              <a:avLst/>
            </a:prstGeom>
          </p:spPr>
        </p:pic>
        <p:pic>
          <p:nvPicPr>
            <p:cNvPr id="84" name="图片 83"/>
            <p:cNvPicPr>
              <a:picLocks noChangeAspect="1"/>
            </p:cNvPicPr>
            <p:nvPr/>
          </p:nvPicPr>
          <p:blipFill>
            <a:blip r:embed="rId30"/>
            <a:stretch>
              <a:fillRect/>
            </a:stretch>
          </p:blipFill>
          <p:spPr>
            <a:xfrm>
              <a:off x="2398370" y="3078716"/>
              <a:ext cx="571995" cy="318561"/>
            </a:xfrm>
            <a:prstGeom prst="rect">
              <a:avLst/>
            </a:prstGeom>
          </p:spPr>
        </p:pic>
        <p:pic>
          <p:nvPicPr>
            <p:cNvPr id="85" name="图片 84"/>
            <p:cNvPicPr>
              <a:picLocks noChangeAspect="1"/>
            </p:cNvPicPr>
            <p:nvPr/>
          </p:nvPicPr>
          <p:blipFill rotWithShape="1">
            <a:blip r:embed="rId31" cstate="print">
              <a:extLst>
                <a:ext uri="{28A0092B-C50C-407E-A947-70E740481C1C}">
                  <a14:useLocalDpi xmlns:a14="http://schemas.microsoft.com/office/drawing/2010/main" val="0"/>
                </a:ext>
              </a:extLst>
            </a:blip>
            <a:srcRect l="8418" t="36478" r="5587" b="19006"/>
            <a:stretch>
              <a:fillRect/>
            </a:stretch>
          </p:blipFill>
          <p:spPr>
            <a:xfrm>
              <a:off x="963747" y="3124688"/>
              <a:ext cx="723586" cy="226617"/>
            </a:xfrm>
            <a:prstGeom prst="rect">
              <a:avLst/>
            </a:prstGeom>
          </p:spPr>
        </p:pic>
        <p:sp>
          <p:nvSpPr>
            <p:cNvPr id="86" name="文本框 85"/>
            <p:cNvSpPr txBox="1"/>
            <p:nvPr/>
          </p:nvSpPr>
          <p:spPr>
            <a:xfrm>
              <a:off x="3668732" y="3485159"/>
              <a:ext cx="748924" cy="261610"/>
            </a:xfrm>
            <a:prstGeom prst="rect">
              <a:avLst/>
            </a:prstGeom>
            <a:noFill/>
          </p:spPr>
          <p:txBody>
            <a:bodyPr wrap="none" rtlCol="0">
              <a:spAutoFit/>
            </a:bodyPr>
            <a:lstStyle/>
            <a:p>
              <a:pPr algn="ctr"/>
              <a:r>
                <a:rPr lang="zh-CN" altLang="en-US" sz="1100" b="1" dirty="0">
                  <a:cs typeface="+mn-ea"/>
                  <a:sym typeface="+mn-lt"/>
                </a:rPr>
                <a:t>上海电信</a:t>
              </a:r>
              <a:endParaRPr lang="zh-CN" altLang="en-US" sz="1100" b="1" dirty="0">
                <a:cs typeface="+mn-ea"/>
                <a:sym typeface="+mn-lt"/>
              </a:endParaRPr>
            </a:p>
          </p:txBody>
        </p:sp>
        <p:sp>
          <p:nvSpPr>
            <p:cNvPr id="87" name="文本框 86"/>
            <p:cNvSpPr txBox="1"/>
            <p:nvPr/>
          </p:nvSpPr>
          <p:spPr>
            <a:xfrm>
              <a:off x="951078" y="3485159"/>
              <a:ext cx="748924" cy="261610"/>
            </a:xfrm>
            <a:prstGeom prst="rect">
              <a:avLst/>
            </a:prstGeom>
            <a:noFill/>
          </p:spPr>
          <p:txBody>
            <a:bodyPr wrap="none" rtlCol="0">
              <a:spAutoFit/>
            </a:bodyPr>
            <a:lstStyle/>
            <a:p>
              <a:pPr algn="ctr"/>
              <a:r>
                <a:rPr lang="zh-CN" altLang="en-US" sz="1100" b="1" dirty="0">
                  <a:cs typeface="+mn-ea"/>
                  <a:sym typeface="+mn-lt"/>
                </a:rPr>
                <a:t>上海移动</a:t>
              </a:r>
              <a:endParaRPr lang="zh-CN" altLang="en-US" sz="1100" b="1" dirty="0">
                <a:cs typeface="+mn-ea"/>
                <a:sym typeface="+mn-lt"/>
              </a:endParaRPr>
            </a:p>
          </p:txBody>
        </p:sp>
        <p:sp>
          <p:nvSpPr>
            <p:cNvPr id="88" name="文本框 87"/>
            <p:cNvSpPr txBox="1"/>
            <p:nvPr/>
          </p:nvSpPr>
          <p:spPr>
            <a:xfrm>
              <a:off x="2309905" y="3485159"/>
              <a:ext cx="748924" cy="261610"/>
            </a:xfrm>
            <a:prstGeom prst="rect">
              <a:avLst/>
            </a:prstGeom>
            <a:noFill/>
          </p:spPr>
          <p:txBody>
            <a:bodyPr wrap="none" rtlCol="0">
              <a:spAutoFit/>
            </a:bodyPr>
            <a:lstStyle/>
            <a:p>
              <a:pPr algn="ctr"/>
              <a:r>
                <a:rPr lang="zh-CN" altLang="en-US" sz="1100" b="1" dirty="0">
                  <a:cs typeface="+mn-ea"/>
                  <a:sym typeface="+mn-lt"/>
                </a:rPr>
                <a:t>上海联通</a:t>
              </a:r>
              <a:endParaRPr lang="zh-CN" altLang="en-US" sz="1100" b="1" dirty="0">
                <a:cs typeface="+mn-ea"/>
                <a:sym typeface="+mn-lt"/>
              </a:endParaRPr>
            </a:p>
          </p:txBody>
        </p:sp>
        <p:pic>
          <p:nvPicPr>
            <p:cNvPr id="89" name="图片 88"/>
            <p:cNvPicPr>
              <a:picLocks noChangeAspect="1"/>
            </p:cNvPicPr>
            <p:nvPr/>
          </p:nvPicPr>
          <p:blipFill>
            <a:blip r:embed="rId29"/>
            <a:stretch>
              <a:fillRect/>
            </a:stretch>
          </p:blipFill>
          <p:spPr>
            <a:xfrm>
              <a:off x="5221580" y="3053259"/>
              <a:ext cx="360882" cy="369474"/>
            </a:xfrm>
            <a:prstGeom prst="rect">
              <a:avLst/>
            </a:prstGeom>
          </p:spPr>
        </p:pic>
        <p:sp>
          <p:nvSpPr>
            <p:cNvPr id="90" name="文本框 89"/>
            <p:cNvSpPr txBox="1"/>
            <p:nvPr/>
          </p:nvSpPr>
          <p:spPr>
            <a:xfrm>
              <a:off x="5027559" y="3485159"/>
              <a:ext cx="748924" cy="261610"/>
            </a:xfrm>
            <a:prstGeom prst="rect">
              <a:avLst/>
            </a:prstGeom>
            <a:noFill/>
          </p:spPr>
          <p:txBody>
            <a:bodyPr wrap="none" rtlCol="0">
              <a:spAutoFit/>
            </a:bodyPr>
            <a:lstStyle/>
            <a:p>
              <a:pPr algn="ctr"/>
              <a:r>
                <a:rPr lang="zh-CN" altLang="en-US" sz="1100" b="1" dirty="0">
                  <a:cs typeface="+mn-ea"/>
                  <a:sym typeface="+mn-lt"/>
                </a:rPr>
                <a:t>江苏电信</a:t>
              </a:r>
              <a:endParaRPr lang="zh-CN" altLang="en-US" sz="1100" b="1" dirty="0">
                <a:cs typeface="+mn-ea"/>
                <a:sym typeface="+mn-lt"/>
              </a:endParaRPr>
            </a:p>
          </p:txBody>
        </p:sp>
        <p:pic>
          <p:nvPicPr>
            <p:cNvPr id="91" name="图形 90"/>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6583359" y="3060507"/>
              <a:ext cx="354978" cy="354978"/>
            </a:xfrm>
            <a:prstGeom prst="rect">
              <a:avLst/>
            </a:prstGeom>
          </p:spPr>
        </p:pic>
        <p:pic>
          <p:nvPicPr>
            <p:cNvPr id="92" name="图形 91"/>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7728502" y="3104964"/>
              <a:ext cx="782346" cy="352823"/>
            </a:xfrm>
            <a:prstGeom prst="rect">
              <a:avLst/>
            </a:prstGeom>
          </p:spPr>
        </p:pic>
        <p:pic>
          <p:nvPicPr>
            <p:cNvPr id="93" name="图形 92"/>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9229346" y="3093773"/>
              <a:ext cx="489350" cy="371231"/>
            </a:xfrm>
            <a:prstGeom prst="rect">
              <a:avLst/>
            </a:prstGeom>
          </p:spPr>
        </p:pic>
        <p:pic>
          <p:nvPicPr>
            <p:cNvPr id="94" name="图形 93"/>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10392466" y="3137537"/>
              <a:ext cx="889727" cy="291463"/>
            </a:xfrm>
            <a:prstGeom prst="rect">
              <a:avLst/>
            </a:prstGeom>
          </p:spPr>
        </p:pic>
        <p:sp>
          <p:nvSpPr>
            <p:cNvPr id="95" name="文本框 94"/>
            <p:cNvSpPr txBox="1"/>
            <p:nvPr/>
          </p:nvSpPr>
          <p:spPr>
            <a:xfrm>
              <a:off x="9099559" y="3485159"/>
              <a:ext cx="748924" cy="261610"/>
            </a:xfrm>
            <a:prstGeom prst="rect">
              <a:avLst/>
            </a:prstGeom>
            <a:noFill/>
          </p:spPr>
          <p:txBody>
            <a:bodyPr wrap="none" rtlCol="0">
              <a:spAutoFit/>
            </a:bodyPr>
            <a:lstStyle/>
            <a:p>
              <a:pPr algn="ctr"/>
              <a:r>
                <a:rPr lang="zh-CN" altLang="en-US" sz="1100" b="1" dirty="0">
                  <a:cs typeface="+mn-ea"/>
                  <a:sym typeface="+mn-lt"/>
                </a:rPr>
                <a:t>万豪国际</a:t>
              </a:r>
              <a:endParaRPr lang="zh-CN" altLang="en-US" sz="1100" b="1" dirty="0">
                <a:cs typeface="+mn-ea"/>
                <a:sym typeface="+mn-lt"/>
              </a:endParaRPr>
            </a:p>
          </p:txBody>
        </p:sp>
        <p:sp>
          <p:nvSpPr>
            <p:cNvPr id="96" name="文本框 95"/>
            <p:cNvSpPr txBox="1"/>
            <p:nvPr/>
          </p:nvSpPr>
          <p:spPr>
            <a:xfrm>
              <a:off x="6386386" y="3485159"/>
              <a:ext cx="748924" cy="261610"/>
            </a:xfrm>
            <a:prstGeom prst="rect">
              <a:avLst/>
            </a:prstGeom>
            <a:noFill/>
          </p:spPr>
          <p:txBody>
            <a:bodyPr wrap="none" rtlCol="0">
              <a:spAutoFit/>
            </a:bodyPr>
            <a:lstStyle/>
            <a:p>
              <a:pPr algn="ctr"/>
              <a:r>
                <a:rPr lang="zh-CN" altLang="en-US" sz="1100" b="1" dirty="0">
                  <a:cs typeface="+mn-ea"/>
                  <a:sym typeface="+mn-lt"/>
                </a:rPr>
                <a:t>浙江广电</a:t>
              </a:r>
              <a:endParaRPr lang="zh-CN" altLang="en-US" sz="1100" b="1" dirty="0">
                <a:cs typeface="+mn-ea"/>
                <a:sym typeface="+mn-lt"/>
              </a:endParaRPr>
            </a:p>
          </p:txBody>
        </p:sp>
        <p:sp>
          <p:nvSpPr>
            <p:cNvPr id="97" name="文本框 96"/>
            <p:cNvSpPr txBox="1"/>
            <p:nvPr/>
          </p:nvSpPr>
          <p:spPr>
            <a:xfrm>
              <a:off x="7815745" y="3485159"/>
              <a:ext cx="607860" cy="261610"/>
            </a:xfrm>
            <a:prstGeom prst="rect">
              <a:avLst/>
            </a:prstGeom>
            <a:noFill/>
          </p:spPr>
          <p:txBody>
            <a:bodyPr wrap="none" rtlCol="0">
              <a:spAutoFit/>
            </a:bodyPr>
            <a:lstStyle/>
            <a:p>
              <a:pPr algn="ctr"/>
              <a:r>
                <a:rPr lang="zh-CN" altLang="en-US" sz="1100" b="1" dirty="0">
                  <a:cs typeface="+mn-ea"/>
                  <a:sym typeface="+mn-lt"/>
                </a:rPr>
                <a:t>小南国</a:t>
              </a:r>
              <a:endParaRPr lang="zh-CN" altLang="en-US" sz="1100" b="1" dirty="0">
                <a:cs typeface="+mn-ea"/>
                <a:sym typeface="+mn-lt"/>
              </a:endParaRPr>
            </a:p>
          </p:txBody>
        </p:sp>
        <p:sp>
          <p:nvSpPr>
            <p:cNvPr id="98" name="文本框 97"/>
            <p:cNvSpPr txBox="1"/>
            <p:nvPr/>
          </p:nvSpPr>
          <p:spPr>
            <a:xfrm>
              <a:off x="10462867" y="3485159"/>
              <a:ext cx="748924" cy="261610"/>
            </a:xfrm>
            <a:prstGeom prst="rect">
              <a:avLst/>
            </a:prstGeom>
            <a:noFill/>
          </p:spPr>
          <p:txBody>
            <a:bodyPr wrap="none" rtlCol="0">
              <a:spAutoFit/>
            </a:bodyPr>
            <a:lstStyle/>
            <a:p>
              <a:pPr algn="ctr"/>
              <a:r>
                <a:rPr lang="zh-CN" altLang="en-US" sz="1100" b="1" dirty="0">
                  <a:cs typeface="+mn-ea"/>
                  <a:sym typeface="+mn-lt"/>
                </a:rPr>
                <a:t>苏宁易购</a:t>
              </a:r>
              <a:endParaRPr lang="zh-CN" altLang="en-US" sz="1100" b="1" dirty="0">
                <a:cs typeface="+mn-ea"/>
                <a:sym typeface="+mn-lt"/>
              </a:endParaRPr>
            </a:p>
          </p:txBody>
        </p:sp>
        <p:pic>
          <p:nvPicPr>
            <p:cNvPr id="99" name="图形 98"/>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6580480" y="3937602"/>
              <a:ext cx="354978" cy="354978"/>
            </a:xfrm>
            <a:prstGeom prst="rect">
              <a:avLst/>
            </a:prstGeom>
          </p:spPr>
        </p:pic>
        <p:pic>
          <p:nvPicPr>
            <p:cNvPr id="100" name="图形 99"/>
            <p:cNvPicPr>
              <a:picLocks noChangeAspect="1"/>
            </p:cNvPicPr>
            <p:nvPr/>
          </p:nvPicPr>
          <p:blipFill rotWithShape="1">
            <a:blip r:embed="rId42">
              <a:extLst>
                <a:ext uri="{96DAC541-7B7A-43D3-8B79-37D633B846F1}">
                  <asvg:svgBlip xmlns:asvg="http://schemas.microsoft.com/office/drawing/2016/SVG/main" r:embed="rId43"/>
                </a:ext>
              </a:extLst>
            </a:blip>
            <a:srcRect t="1" b="32866"/>
            <a:stretch>
              <a:fillRect/>
            </a:stretch>
          </p:blipFill>
          <p:spPr>
            <a:xfrm>
              <a:off x="7813594" y="3926619"/>
              <a:ext cx="606405" cy="376944"/>
            </a:xfrm>
            <a:prstGeom prst="rect">
              <a:avLst/>
            </a:prstGeom>
          </p:spPr>
        </p:pic>
        <p:pic>
          <p:nvPicPr>
            <p:cNvPr id="101" name="图片 100"/>
            <p:cNvPicPr>
              <a:picLocks noChangeAspect="1"/>
            </p:cNvPicPr>
            <p:nvPr/>
          </p:nvPicPr>
          <p:blipFill>
            <a:blip r:embed="rId44"/>
            <a:stretch>
              <a:fillRect/>
            </a:stretch>
          </p:blipFill>
          <p:spPr>
            <a:xfrm>
              <a:off x="2141488" y="3954193"/>
              <a:ext cx="1080001" cy="321796"/>
            </a:xfrm>
            <a:prstGeom prst="rect">
              <a:avLst/>
            </a:prstGeom>
          </p:spPr>
        </p:pic>
        <p:pic>
          <p:nvPicPr>
            <p:cNvPr id="102" name="图片 101"/>
            <p:cNvPicPr>
              <a:picLocks noChangeAspect="1"/>
            </p:cNvPicPr>
            <p:nvPr/>
          </p:nvPicPr>
          <p:blipFill>
            <a:blip r:embed="rId45" cstate="print">
              <a:extLst>
                <a:ext uri="{28A0092B-C50C-407E-A947-70E740481C1C}">
                  <a14:useLocalDpi xmlns:a14="http://schemas.microsoft.com/office/drawing/2010/main" val="0"/>
                </a:ext>
              </a:extLst>
            </a:blip>
            <a:stretch>
              <a:fillRect/>
            </a:stretch>
          </p:blipFill>
          <p:spPr>
            <a:xfrm>
              <a:off x="1017845" y="3933421"/>
              <a:ext cx="609632" cy="363341"/>
            </a:xfrm>
            <a:prstGeom prst="rect">
              <a:avLst/>
            </a:prstGeom>
          </p:spPr>
        </p:pic>
        <p:pic>
          <p:nvPicPr>
            <p:cNvPr id="103" name="Picture 2" descr="https://gss0.bdstatic.com/-4o3dSag_xI4khGkpoWK1HF6hhy/baike/c0%3Dbaike80%2C5%2C5%2C80%2C26/sign=401dacc931fa828bc52e95b19c762a51/060828381f30e92444bab4fd4e086e061c95f7e4.jpg"/>
            <p:cNvPicPr>
              <a:picLocks noChangeAspect="1" noChangeArrowheads="1"/>
            </p:cNvPicPr>
            <p:nvPr/>
          </p:nvPicPr>
          <p:blipFill>
            <a:blip r:embed="rId46" cstate="print">
              <a:extLst>
                <a:ext uri="{28A0092B-C50C-407E-A947-70E740481C1C}">
                  <a14:useLocalDpi xmlns:a14="http://schemas.microsoft.com/office/drawing/2010/main" val="0"/>
                </a:ext>
              </a:extLst>
            </a:blip>
            <a:srcRect/>
            <a:stretch>
              <a:fillRect/>
            </a:stretch>
          </p:blipFill>
          <p:spPr bwMode="auto">
            <a:xfrm>
              <a:off x="3839118" y="3942362"/>
              <a:ext cx="402395" cy="345459"/>
            </a:xfrm>
            <a:prstGeom prst="rect">
              <a:avLst/>
            </a:prstGeom>
            <a:noFill/>
            <a:extLst>
              <a:ext uri="{909E8E84-426E-40DD-AFC4-6F175D3DCCD1}">
                <a14:hiddenFill xmlns:a14="http://schemas.microsoft.com/office/drawing/2010/main">
                  <a:solidFill>
                    <a:srgbClr val="FFFFFF"/>
                  </a:solidFill>
                </a14:hiddenFill>
              </a:ext>
            </a:extLst>
          </p:spPr>
        </p:pic>
        <p:pic>
          <p:nvPicPr>
            <p:cNvPr id="104" name="图片 103"/>
            <p:cNvPicPr>
              <a:picLocks noChangeAspect="1"/>
            </p:cNvPicPr>
            <p:nvPr/>
          </p:nvPicPr>
          <p:blipFill rotWithShape="1">
            <a:blip r:embed="rId47"/>
            <a:srcRect t="14446" b="14030"/>
            <a:stretch>
              <a:fillRect/>
            </a:stretch>
          </p:blipFill>
          <p:spPr>
            <a:xfrm>
              <a:off x="4990051" y="3970614"/>
              <a:ext cx="818182" cy="288955"/>
            </a:xfrm>
            <a:prstGeom prst="rect">
              <a:avLst/>
            </a:prstGeom>
          </p:spPr>
        </p:pic>
        <p:sp>
          <p:nvSpPr>
            <p:cNvPr id="105" name="文本框 104"/>
            <p:cNvSpPr txBox="1"/>
            <p:nvPr/>
          </p:nvSpPr>
          <p:spPr>
            <a:xfrm>
              <a:off x="5027559" y="4341714"/>
              <a:ext cx="748924" cy="261610"/>
            </a:xfrm>
            <a:prstGeom prst="rect">
              <a:avLst/>
            </a:prstGeom>
            <a:noFill/>
          </p:spPr>
          <p:txBody>
            <a:bodyPr wrap="none" rtlCol="0">
              <a:spAutoFit/>
            </a:bodyPr>
            <a:lstStyle/>
            <a:p>
              <a:pPr algn="ctr"/>
              <a:r>
                <a:rPr lang="zh-CN" altLang="en-US" sz="1100" b="1" dirty="0">
                  <a:cs typeface="+mn-ea"/>
                  <a:sym typeface="+mn-lt"/>
                </a:rPr>
                <a:t>蔚来汽车</a:t>
              </a:r>
              <a:endParaRPr lang="zh-CN" altLang="en-US" sz="1100" b="1" dirty="0">
                <a:cs typeface="+mn-ea"/>
                <a:sym typeface="+mn-lt"/>
              </a:endParaRPr>
            </a:p>
          </p:txBody>
        </p:sp>
        <p:sp>
          <p:nvSpPr>
            <p:cNvPr id="106" name="文本框 105"/>
            <p:cNvSpPr txBox="1"/>
            <p:nvPr/>
          </p:nvSpPr>
          <p:spPr>
            <a:xfrm>
              <a:off x="6386386" y="4341714"/>
              <a:ext cx="748924" cy="261610"/>
            </a:xfrm>
            <a:prstGeom prst="rect">
              <a:avLst/>
            </a:prstGeom>
            <a:noFill/>
          </p:spPr>
          <p:txBody>
            <a:bodyPr wrap="none" rtlCol="0">
              <a:spAutoFit/>
            </a:bodyPr>
            <a:lstStyle/>
            <a:p>
              <a:pPr algn="ctr"/>
              <a:r>
                <a:rPr lang="zh-CN" altLang="en-US" sz="1100" b="1" dirty="0">
                  <a:cs typeface="+mn-ea"/>
                  <a:sym typeface="+mn-lt"/>
                </a:rPr>
                <a:t>山东航空</a:t>
              </a:r>
              <a:endParaRPr lang="zh-CN" altLang="en-US" sz="1100" b="1" dirty="0">
                <a:cs typeface="+mn-ea"/>
                <a:sym typeface="+mn-lt"/>
              </a:endParaRPr>
            </a:p>
          </p:txBody>
        </p:sp>
        <p:sp>
          <p:nvSpPr>
            <p:cNvPr id="107" name="文本框 106"/>
            <p:cNvSpPr txBox="1"/>
            <p:nvPr/>
          </p:nvSpPr>
          <p:spPr>
            <a:xfrm>
              <a:off x="7745213" y="4341714"/>
              <a:ext cx="748924" cy="261610"/>
            </a:xfrm>
            <a:prstGeom prst="rect">
              <a:avLst/>
            </a:prstGeom>
            <a:noFill/>
          </p:spPr>
          <p:txBody>
            <a:bodyPr wrap="none" rtlCol="0">
              <a:spAutoFit/>
            </a:bodyPr>
            <a:lstStyle/>
            <a:p>
              <a:pPr algn="ctr"/>
              <a:r>
                <a:rPr lang="zh-CN" altLang="en-US" sz="1100" b="1" dirty="0">
                  <a:cs typeface="+mn-ea"/>
                  <a:sym typeface="+mn-lt"/>
                </a:rPr>
                <a:t>春秋航空</a:t>
              </a:r>
              <a:endParaRPr lang="zh-CN" altLang="en-US" sz="1100" b="1" dirty="0">
                <a:cs typeface="+mn-ea"/>
                <a:sym typeface="+mn-lt"/>
              </a:endParaRPr>
            </a:p>
          </p:txBody>
        </p:sp>
        <p:sp>
          <p:nvSpPr>
            <p:cNvPr id="108" name="文本框 107"/>
            <p:cNvSpPr txBox="1"/>
            <p:nvPr/>
          </p:nvSpPr>
          <p:spPr>
            <a:xfrm>
              <a:off x="951078" y="4341714"/>
              <a:ext cx="748924" cy="261610"/>
            </a:xfrm>
            <a:prstGeom prst="rect">
              <a:avLst/>
            </a:prstGeom>
            <a:noFill/>
          </p:spPr>
          <p:txBody>
            <a:bodyPr wrap="none" rtlCol="0">
              <a:spAutoFit/>
            </a:bodyPr>
            <a:lstStyle/>
            <a:p>
              <a:pPr algn="ctr"/>
              <a:r>
                <a:rPr lang="zh-CN" altLang="en-US" sz="1100" b="1" dirty="0">
                  <a:cs typeface="+mn-ea"/>
                  <a:sym typeface="+mn-lt"/>
                </a:rPr>
                <a:t>现代集团</a:t>
              </a:r>
              <a:endParaRPr lang="zh-CN" altLang="en-US" sz="1100" b="1" dirty="0">
                <a:cs typeface="+mn-ea"/>
                <a:sym typeface="+mn-lt"/>
              </a:endParaRPr>
            </a:p>
          </p:txBody>
        </p:sp>
        <p:sp>
          <p:nvSpPr>
            <p:cNvPr id="109" name="文本框 108"/>
            <p:cNvSpPr txBox="1"/>
            <p:nvPr/>
          </p:nvSpPr>
          <p:spPr>
            <a:xfrm>
              <a:off x="9099559" y="4341714"/>
              <a:ext cx="748924" cy="261610"/>
            </a:xfrm>
            <a:prstGeom prst="rect">
              <a:avLst/>
            </a:prstGeom>
            <a:noFill/>
          </p:spPr>
          <p:txBody>
            <a:bodyPr wrap="none" rtlCol="0">
              <a:spAutoFit/>
            </a:bodyPr>
            <a:lstStyle/>
            <a:p>
              <a:pPr algn="ctr"/>
              <a:r>
                <a:rPr lang="zh-CN" altLang="en-US" sz="1100" b="1" dirty="0">
                  <a:cs typeface="+mn-ea"/>
                  <a:sym typeface="+mn-lt"/>
                </a:rPr>
                <a:t>天地华宇</a:t>
              </a:r>
              <a:endParaRPr lang="zh-CN" altLang="en-US" sz="1100" b="1" dirty="0">
                <a:cs typeface="+mn-ea"/>
                <a:sym typeface="+mn-lt"/>
              </a:endParaRPr>
            </a:p>
          </p:txBody>
        </p:sp>
        <p:sp>
          <p:nvSpPr>
            <p:cNvPr id="110" name="文本框 109"/>
            <p:cNvSpPr txBox="1"/>
            <p:nvPr/>
          </p:nvSpPr>
          <p:spPr>
            <a:xfrm>
              <a:off x="2309905" y="4341714"/>
              <a:ext cx="748924" cy="261610"/>
            </a:xfrm>
            <a:prstGeom prst="rect">
              <a:avLst/>
            </a:prstGeom>
            <a:noFill/>
          </p:spPr>
          <p:txBody>
            <a:bodyPr wrap="none" rtlCol="0">
              <a:spAutoFit/>
            </a:bodyPr>
            <a:lstStyle/>
            <a:p>
              <a:pPr algn="ctr"/>
              <a:r>
                <a:rPr lang="zh-CN" altLang="en-US" sz="1100" b="1" dirty="0">
                  <a:cs typeface="+mn-ea"/>
                  <a:sym typeface="+mn-lt"/>
                </a:rPr>
                <a:t>东风本田</a:t>
              </a:r>
              <a:endParaRPr lang="zh-CN" altLang="en-US" sz="1100" b="1" dirty="0">
                <a:cs typeface="+mn-ea"/>
                <a:sym typeface="+mn-lt"/>
              </a:endParaRPr>
            </a:p>
          </p:txBody>
        </p:sp>
        <p:sp>
          <p:nvSpPr>
            <p:cNvPr id="111" name="文本框 110"/>
            <p:cNvSpPr txBox="1"/>
            <p:nvPr/>
          </p:nvSpPr>
          <p:spPr>
            <a:xfrm>
              <a:off x="3437099" y="4341714"/>
              <a:ext cx="1212191" cy="261610"/>
            </a:xfrm>
            <a:prstGeom prst="rect">
              <a:avLst/>
            </a:prstGeom>
            <a:noFill/>
          </p:spPr>
          <p:txBody>
            <a:bodyPr wrap="none" rtlCol="0">
              <a:spAutoFit/>
            </a:bodyPr>
            <a:lstStyle/>
            <a:p>
              <a:pPr algn="ctr"/>
              <a:r>
                <a:rPr lang="en-US" altLang="zh-CN" sz="1100" b="1" dirty="0">
                  <a:cs typeface="+mn-ea"/>
                  <a:sym typeface="+mn-lt"/>
                </a:rPr>
                <a:t>CJ</a:t>
              </a:r>
              <a:r>
                <a:rPr lang="zh-CN" altLang="en-US" sz="1100" b="1" dirty="0">
                  <a:cs typeface="+mn-ea"/>
                  <a:sym typeface="+mn-lt"/>
                </a:rPr>
                <a:t>（希杰）集团</a:t>
              </a:r>
              <a:endParaRPr lang="zh-CN" altLang="en-US" sz="1100" b="1" dirty="0">
                <a:cs typeface="+mn-ea"/>
                <a:sym typeface="+mn-lt"/>
              </a:endParaRPr>
            </a:p>
          </p:txBody>
        </p:sp>
        <p:sp>
          <p:nvSpPr>
            <p:cNvPr id="112" name="文本框 111"/>
            <p:cNvSpPr txBox="1"/>
            <p:nvPr/>
          </p:nvSpPr>
          <p:spPr>
            <a:xfrm>
              <a:off x="10321804" y="4341714"/>
              <a:ext cx="1031051" cy="261610"/>
            </a:xfrm>
            <a:prstGeom prst="rect">
              <a:avLst/>
            </a:prstGeom>
            <a:noFill/>
          </p:spPr>
          <p:txBody>
            <a:bodyPr wrap="none" rtlCol="0">
              <a:spAutoFit/>
            </a:bodyPr>
            <a:lstStyle/>
            <a:p>
              <a:pPr algn="ctr"/>
              <a:r>
                <a:rPr lang="zh-CN" altLang="en-US" sz="1100" b="1" dirty="0">
                  <a:cs typeface="+mn-ea"/>
                  <a:sym typeface="+mn-lt"/>
                </a:rPr>
                <a:t>北京粮食集团</a:t>
              </a:r>
              <a:endParaRPr lang="zh-CN" altLang="en-US" sz="1100" b="1" dirty="0">
                <a:cs typeface="+mn-ea"/>
                <a:sym typeface="+mn-lt"/>
              </a:endParaRPr>
            </a:p>
          </p:txBody>
        </p:sp>
        <p:pic>
          <p:nvPicPr>
            <p:cNvPr id="113" name="图形 112"/>
            <p:cNvPicPr>
              <a:picLocks noChangeAspect="1"/>
            </p:cNvPicPr>
            <p:nvPr/>
          </p:nvPicPr>
          <p:blipFill>
            <a:blip r:embed="rId48">
              <a:extLst>
                <a:ext uri="{96DAC541-7B7A-43D3-8B79-37D633B846F1}">
                  <asvg:svgBlip xmlns:asvg="http://schemas.microsoft.com/office/drawing/2016/SVG/main" r:embed="rId49"/>
                </a:ext>
              </a:extLst>
            </a:blip>
            <a:stretch>
              <a:fillRect/>
            </a:stretch>
          </p:blipFill>
          <p:spPr>
            <a:xfrm>
              <a:off x="8987582" y="3957318"/>
              <a:ext cx="946639" cy="315547"/>
            </a:xfrm>
            <a:prstGeom prst="rect">
              <a:avLst/>
            </a:prstGeom>
          </p:spPr>
        </p:pic>
        <p:pic>
          <p:nvPicPr>
            <p:cNvPr id="114" name="图形 113"/>
            <p:cNvPicPr>
              <a:picLocks noChangeAspect="1"/>
            </p:cNvPicPr>
            <p:nvPr/>
          </p:nvPicPr>
          <p:blipFill>
            <a:blip r:embed="rId50">
              <a:extLst>
                <a:ext uri="{96DAC541-7B7A-43D3-8B79-37D633B846F1}">
                  <asvg:svgBlip xmlns:asvg="http://schemas.microsoft.com/office/drawing/2016/SVG/main" r:embed="rId51"/>
                </a:ext>
              </a:extLst>
            </a:blip>
            <a:stretch>
              <a:fillRect/>
            </a:stretch>
          </p:blipFill>
          <p:spPr>
            <a:xfrm>
              <a:off x="10604348" y="3915669"/>
              <a:ext cx="460204" cy="398844"/>
            </a:xfrm>
            <a:prstGeom prst="rect">
              <a:avLst/>
            </a:prstGeom>
          </p:spPr>
        </p:pic>
        <p:pic>
          <p:nvPicPr>
            <p:cNvPr id="115" name="图形 114"/>
            <p:cNvPicPr>
              <a:picLocks noChangeAspect="1"/>
            </p:cNvPicPr>
            <p:nvPr/>
          </p:nvPicPr>
          <p:blipFill>
            <a:blip r:embed="rId52">
              <a:extLst>
                <a:ext uri="{96DAC541-7B7A-43D3-8B79-37D633B846F1}">
                  <asvg:svgBlip xmlns:asvg="http://schemas.microsoft.com/office/drawing/2016/SVG/main" r:embed="rId53"/>
                </a:ext>
              </a:extLst>
            </a:blip>
            <a:stretch>
              <a:fillRect/>
            </a:stretch>
          </p:blipFill>
          <p:spPr>
            <a:xfrm>
              <a:off x="896017" y="4811966"/>
              <a:ext cx="859046" cy="322143"/>
            </a:xfrm>
            <a:prstGeom prst="rect">
              <a:avLst/>
            </a:prstGeom>
          </p:spPr>
        </p:pic>
        <p:pic>
          <p:nvPicPr>
            <p:cNvPr id="116" name="图形 115"/>
            <p:cNvPicPr>
              <a:picLocks noChangeAspect="1"/>
            </p:cNvPicPr>
            <p:nvPr/>
          </p:nvPicPr>
          <p:blipFill>
            <a:blip r:embed="rId54">
              <a:extLst>
                <a:ext uri="{96DAC541-7B7A-43D3-8B79-37D633B846F1}">
                  <asvg:svgBlip xmlns:asvg="http://schemas.microsoft.com/office/drawing/2016/SVG/main" r:embed="rId55"/>
                </a:ext>
              </a:extLst>
            </a:blip>
            <a:stretch>
              <a:fillRect/>
            </a:stretch>
          </p:blipFill>
          <p:spPr>
            <a:xfrm>
              <a:off x="3736392" y="4811966"/>
              <a:ext cx="613604" cy="276123"/>
            </a:xfrm>
            <a:prstGeom prst="rect">
              <a:avLst/>
            </a:prstGeom>
          </p:spPr>
        </p:pic>
        <p:pic>
          <p:nvPicPr>
            <p:cNvPr id="117" name="图形 116"/>
            <p:cNvPicPr>
              <a:picLocks noChangeAspect="1"/>
            </p:cNvPicPr>
            <p:nvPr/>
          </p:nvPicPr>
          <p:blipFill>
            <a:blip r:embed="rId56">
              <a:extLst>
                <a:ext uri="{96DAC541-7B7A-43D3-8B79-37D633B846F1}">
                  <asvg:svgBlip xmlns:asvg="http://schemas.microsoft.com/office/drawing/2016/SVG/main" r:embed="rId57"/>
                </a:ext>
              </a:extLst>
            </a:blip>
            <a:stretch>
              <a:fillRect/>
            </a:stretch>
          </p:blipFill>
          <p:spPr>
            <a:xfrm>
              <a:off x="5056868" y="4811966"/>
              <a:ext cx="690306" cy="276123"/>
            </a:xfrm>
            <a:prstGeom prst="rect">
              <a:avLst/>
            </a:prstGeom>
          </p:spPr>
        </p:pic>
        <p:pic>
          <p:nvPicPr>
            <p:cNvPr id="118" name="图形 117"/>
            <p:cNvPicPr>
              <a:picLocks noChangeAspect="1"/>
            </p:cNvPicPr>
            <p:nvPr/>
          </p:nvPicPr>
          <p:blipFill>
            <a:blip r:embed="rId58">
              <a:extLst>
                <a:ext uri="{96DAC541-7B7A-43D3-8B79-37D633B846F1}">
                  <asvg:svgBlip xmlns:asvg="http://schemas.microsoft.com/office/drawing/2016/SVG/main" r:embed="rId59"/>
                </a:ext>
              </a:extLst>
            </a:blip>
            <a:stretch>
              <a:fillRect/>
            </a:stretch>
          </p:blipFill>
          <p:spPr>
            <a:xfrm>
              <a:off x="6369675" y="4768114"/>
              <a:ext cx="782346" cy="444864"/>
            </a:xfrm>
            <a:prstGeom prst="rect">
              <a:avLst/>
            </a:prstGeom>
          </p:spPr>
        </p:pic>
        <p:pic>
          <p:nvPicPr>
            <p:cNvPr id="119" name="图形 118"/>
            <p:cNvPicPr>
              <a:picLocks noChangeAspect="1"/>
            </p:cNvPicPr>
            <p:nvPr/>
          </p:nvPicPr>
          <p:blipFill>
            <a:blip r:embed="rId60">
              <a:extLst>
                <a:ext uri="{96DAC541-7B7A-43D3-8B79-37D633B846F1}">
                  <asvg:svgBlip xmlns:asvg="http://schemas.microsoft.com/office/drawing/2016/SVG/main" r:embed="rId61"/>
                </a:ext>
              </a:extLst>
            </a:blip>
            <a:stretch>
              <a:fillRect/>
            </a:stretch>
          </p:blipFill>
          <p:spPr>
            <a:xfrm>
              <a:off x="7835882" y="4768114"/>
              <a:ext cx="567586" cy="460204"/>
            </a:xfrm>
            <a:prstGeom prst="rect">
              <a:avLst/>
            </a:prstGeom>
          </p:spPr>
        </p:pic>
        <p:pic>
          <p:nvPicPr>
            <p:cNvPr id="120" name="图形 119"/>
            <p:cNvPicPr>
              <a:picLocks noChangeAspect="1"/>
            </p:cNvPicPr>
            <p:nvPr/>
          </p:nvPicPr>
          <p:blipFill>
            <a:blip r:embed="rId62">
              <a:extLst>
                <a:ext uri="{96DAC541-7B7A-43D3-8B79-37D633B846F1}">
                  <asvg:svgBlip xmlns:asvg="http://schemas.microsoft.com/office/drawing/2016/SVG/main" r:embed="rId63"/>
                </a:ext>
              </a:extLst>
            </a:blip>
            <a:stretch>
              <a:fillRect/>
            </a:stretch>
          </p:blipFill>
          <p:spPr>
            <a:xfrm>
              <a:off x="9093509" y="4778141"/>
              <a:ext cx="761025" cy="389793"/>
            </a:xfrm>
            <a:prstGeom prst="rect">
              <a:avLst/>
            </a:prstGeom>
          </p:spPr>
        </p:pic>
        <p:pic>
          <p:nvPicPr>
            <p:cNvPr id="121" name="图形 120"/>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10469167" y="4811966"/>
              <a:ext cx="736325" cy="306803"/>
            </a:xfrm>
            <a:prstGeom prst="rect">
              <a:avLst/>
            </a:prstGeom>
          </p:spPr>
        </p:pic>
        <p:sp>
          <p:nvSpPr>
            <p:cNvPr id="122" name="文本框 121"/>
            <p:cNvSpPr txBox="1"/>
            <p:nvPr/>
          </p:nvSpPr>
          <p:spPr>
            <a:xfrm>
              <a:off x="5070841" y="5208996"/>
              <a:ext cx="662361" cy="261610"/>
            </a:xfrm>
            <a:prstGeom prst="rect">
              <a:avLst/>
            </a:prstGeom>
            <a:noFill/>
          </p:spPr>
          <p:txBody>
            <a:bodyPr wrap="none" rtlCol="0">
              <a:spAutoFit/>
            </a:bodyPr>
            <a:lstStyle/>
            <a:p>
              <a:pPr algn="ctr"/>
              <a:r>
                <a:rPr lang="en-US" altLang="zh-CN" sz="1100" b="1" dirty="0">
                  <a:cs typeface="+mn-ea"/>
                  <a:sym typeface="+mn-lt"/>
                </a:rPr>
                <a:t>LG</a:t>
              </a:r>
              <a:r>
                <a:rPr lang="zh-CN" altLang="en-US" sz="1100" b="1" dirty="0">
                  <a:cs typeface="+mn-ea"/>
                  <a:sym typeface="+mn-lt"/>
                </a:rPr>
                <a:t>集团</a:t>
              </a:r>
              <a:endParaRPr lang="zh-CN" altLang="en-US" sz="1100" b="1" dirty="0">
                <a:cs typeface="+mn-ea"/>
                <a:sym typeface="+mn-lt"/>
              </a:endParaRPr>
            </a:p>
          </p:txBody>
        </p:sp>
        <p:sp>
          <p:nvSpPr>
            <p:cNvPr id="123" name="文本框 122"/>
            <p:cNvSpPr txBox="1"/>
            <p:nvPr/>
          </p:nvSpPr>
          <p:spPr>
            <a:xfrm>
              <a:off x="6377570" y="5208996"/>
              <a:ext cx="766557" cy="261610"/>
            </a:xfrm>
            <a:prstGeom prst="rect">
              <a:avLst/>
            </a:prstGeom>
            <a:noFill/>
          </p:spPr>
          <p:txBody>
            <a:bodyPr wrap="none" rtlCol="0">
              <a:spAutoFit/>
            </a:bodyPr>
            <a:lstStyle/>
            <a:p>
              <a:pPr algn="ctr"/>
              <a:r>
                <a:rPr lang="en-US" altLang="zh-CN" sz="1100" b="1" dirty="0">
                  <a:cs typeface="+mn-ea"/>
                  <a:sym typeface="+mn-lt"/>
                </a:rPr>
                <a:t>CDP</a:t>
              </a:r>
              <a:r>
                <a:rPr lang="zh-CN" altLang="en-US" sz="1100" b="1" dirty="0">
                  <a:cs typeface="+mn-ea"/>
                  <a:sym typeface="+mn-lt"/>
                </a:rPr>
                <a:t>集团</a:t>
              </a:r>
              <a:endParaRPr lang="zh-CN" altLang="en-US" sz="1100" b="1" dirty="0">
                <a:cs typeface="+mn-ea"/>
                <a:sym typeface="+mn-lt"/>
              </a:endParaRPr>
            </a:p>
          </p:txBody>
        </p:sp>
        <p:sp>
          <p:nvSpPr>
            <p:cNvPr id="124" name="文本框 123"/>
            <p:cNvSpPr txBox="1"/>
            <p:nvPr/>
          </p:nvSpPr>
          <p:spPr>
            <a:xfrm>
              <a:off x="7815746" y="5208996"/>
              <a:ext cx="607859" cy="261610"/>
            </a:xfrm>
            <a:prstGeom prst="rect">
              <a:avLst/>
            </a:prstGeom>
            <a:noFill/>
          </p:spPr>
          <p:txBody>
            <a:bodyPr wrap="none" rtlCol="0">
              <a:spAutoFit/>
            </a:bodyPr>
            <a:lstStyle/>
            <a:p>
              <a:pPr algn="ctr"/>
              <a:r>
                <a:rPr lang="zh-CN" altLang="en-US" sz="1100" b="1" dirty="0">
                  <a:cs typeface="+mn-ea"/>
                  <a:sym typeface="+mn-lt"/>
                </a:rPr>
                <a:t>喜来登</a:t>
              </a:r>
              <a:endParaRPr lang="zh-CN" altLang="en-US" sz="1100" b="1" dirty="0">
                <a:cs typeface="+mn-ea"/>
                <a:sym typeface="+mn-lt"/>
              </a:endParaRPr>
            </a:p>
          </p:txBody>
        </p:sp>
        <p:sp>
          <p:nvSpPr>
            <p:cNvPr id="125" name="文本框 124"/>
            <p:cNvSpPr txBox="1"/>
            <p:nvPr/>
          </p:nvSpPr>
          <p:spPr>
            <a:xfrm>
              <a:off x="739482" y="5208996"/>
              <a:ext cx="1172116" cy="261610"/>
            </a:xfrm>
            <a:prstGeom prst="rect">
              <a:avLst/>
            </a:prstGeom>
            <a:noFill/>
          </p:spPr>
          <p:txBody>
            <a:bodyPr wrap="none" rtlCol="0">
              <a:spAutoFit/>
            </a:bodyPr>
            <a:lstStyle/>
            <a:p>
              <a:pPr algn="ctr"/>
              <a:r>
                <a:rPr lang="zh-CN" altLang="en-US" sz="1100" b="1" dirty="0">
                  <a:cs typeface="+mn-ea"/>
                  <a:sym typeface="+mn-lt"/>
                </a:rPr>
                <a:t>大都会人寿保险</a:t>
              </a:r>
              <a:endParaRPr lang="zh-CN" altLang="en-US" sz="1100" b="1" dirty="0">
                <a:cs typeface="+mn-ea"/>
                <a:sym typeface="+mn-lt"/>
              </a:endParaRPr>
            </a:p>
          </p:txBody>
        </p:sp>
        <p:sp>
          <p:nvSpPr>
            <p:cNvPr id="126" name="文本框 125"/>
            <p:cNvSpPr txBox="1"/>
            <p:nvPr/>
          </p:nvSpPr>
          <p:spPr>
            <a:xfrm>
              <a:off x="9170092" y="5208996"/>
              <a:ext cx="607859" cy="261610"/>
            </a:xfrm>
            <a:prstGeom prst="rect">
              <a:avLst/>
            </a:prstGeom>
            <a:noFill/>
          </p:spPr>
          <p:txBody>
            <a:bodyPr wrap="none" rtlCol="0">
              <a:spAutoFit/>
            </a:bodyPr>
            <a:lstStyle/>
            <a:p>
              <a:pPr algn="ctr"/>
              <a:r>
                <a:rPr lang="zh-CN" altLang="en-US" sz="1100" b="1" dirty="0">
                  <a:cs typeface="+mn-ea"/>
                  <a:sym typeface="+mn-lt"/>
                </a:rPr>
                <a:t>埃森哲</a:t>
              </a:r>
              <a:endParaRPr lang="zh-CN" altLang="en-US" sz="1100" b="1" dirty="0">
                <a:cs typeface="+mn-ea"/>
                <a:sym typeface="+mn-lt"/>
              </a:endParaRPr>
            </a:p>
          </p:txBody>
        </p:sp>
        <p:sp>
          <p:nvSpPr>
            <p:cNvPr id="127" name="文本框 126"/>
            <p:cNvSpPr txBox="1"/>
            <p:nvPr/>
          </p:nvSpPr>
          <p:spPr>
            <a:xfrm>
              <a:off x="2239374" y="5208996"/>
              <a:ext cx="889988" cy="261610"/>
            </a:xfrm>
            <a:prstGeom prst="rect">
              <a:avLst/>
            </a:prstGeom>
            <a:noFill/>
          </p:spPr>
          <p:txBody>
            <a:bodyPr wrap="none" rtlCol="0">
              <a:spAutoFit/>
            </a:bodyPr>
            <a:lstStyle/>
            <a:p>
              <a:pPr algn="ctr"/>
              <a:r>
                <a:rPr lang="zh-CN" altLang="en-US" sz="1100" b="1" dirty="0">
                  <a:cs typeface="+mn-ea"/>
                  <a:sym typeface="+mn-lt"/>
                </a:rPr>
                <a:t>中国科学院</a:t>
              </a:r>
              <a:endParaRPr lang="zh-CN" altLang="en-US" sz="1100" b="1" dirty="0">
                <a:cs typeface="+mn-ea"/>
                <a:sym typeface="+mn-lt"/>
              </a:endParaRPr>
            </a:p>
          </p:txBody>
        </p:sp>
        <p:sp>
          <p:nvSpPr>
            <p:cNvPr id="128" name="文本框 127"/>
            <p:cNvSpPr txBox="1"/>
            <p:nvPr/>
          </p:nvSpPr>
          <p:spPr>
            <a:xfrm>
              <a:off x="3598201" y="5208996"/>
              <a:ext cx="889987" cy="261610"/>
            </a:xfrm>
            <a:prstGeom prst="rect">
              <a:avLst/>
            </a:prstGeom>
            <a:noFill/>
          </p:spPr>
          <p:txBody>
            <a:bodyPr wrap="none" rtlCol="0">
              <a:spAutoFit/>
            </a:bodyPr>
            <a:lstStyle/>
            <a:p>
              <a:pPr algn="ctr"/>
              <a:r>
                <a:rPr lang="zh-CN" altLang="en-US" sz="1100" b="1" dirty="0">
                  <a:cs typeface="+mn-ea"/>
                  <a:sym typeface="+mn-lt"/>
                </a:rPr>
                <a:t>现代摩比斯</a:t>
              </a:r>
              <a:endParaRPr lang="zh-CN" altLang="en-US" sz="1100" b="1" dirty="0">
                <a:cs typeface="+mn-ea"/>
                <a:sym typeface="+mn-lt"/>
              </a:endParaRPr>
            </a:p>
          </p:txBody>
        </p:sp>
        <p:sp>
          <p:nvSpPr>
            <p:cNvPr id="129" name="文本框 128"/>
            <p:cNvSpPr txBox="1"/>
            <p:nvPr/>
          </p:nvSpPr>
          <p:spPr>
            <a:xfrm>
              <a:off x="10462868" y="5208996"/>
              <a:ext cx="748923" cy="261610"/>
            </a:xfrm>
            <a:prstGeom prst="rect">
              <a:avLst/>
            </a:prstGeom>
            <a:noFill/>
          </p:spPr>
          <p:txBody>
            <a:bodyPr wrap="none" rtlCol="0">
              <a:spAutoFit/>
            </a:bodyPr>
            <a:lstStyle/>
            <a:p>
              <a:pPr algn="ctr"/>
              <a:r>
                <a:rPr lang="zh-CN" altLang="en-US" sz="1100" b="1" dirty="0">
                  <a:cs typeface="+mn-ea"/>
                  <a:sym typeface="+mn-lt"/>
                </a:rPr>
                <a:t>欧西爱司</a:t>
              </a:r>
              <a:endParaRPr lang="zh-CN" altLang="en-US" sz="1100" b="1" dirty="0">
                <a:cs typeface="+mn-ea"/>
                <a:sym typeface="+mn-lt"/>
              </a:endParaRPr>
            </a:p>
          </p:txBody>
        </p:sp>
        <p:pic>
          <p:nvPicPr>
            <p:cNvPr id="130" name="图片 129"/>
            <p:cNvPicPr>
              <a:picLocks noChangeAspect="1"/>
            </p:cNvPicPr>
            <p:nvPr/>
          </p:nvPicPr>
          <p:blipFill>
            <a:blip r:embed="rId66"/>
            <a:stretch>
              <a:fillRect/>
            </a:stretch>
          </p:blipFill>
          <p:spPr>
            <a:xfrm>
              <a:off x="5033194" y="5714837"/>
              <a:ext cx="737655" cy="295062"/>
            </a:xfrm>
            <a:prstGeom prst="rect">
              <a:avLst/>
            </a:prstGeom>
          </p:spPr>
        </p:pic>
        <p:pic>
          <p:nvPicPr>
            <p:cNvPr id="131" name="图片 130"/>
            <p:cNvPicPr>
              <a:picLocks noChangeAspect="1"/>
            </p:cNvPicPr>
            <p:nvPr/>
          </p:nvPicPr>
          <p:blipFill rotWithShape="1">
            <a:blip r:embed="rId67"/>
            <a:srcRect l="14843" t="4157" r="17155" b="16585"/>
            <a:stretch>
              <a:fillRect/>
            </a:stretch>
          </p:blipFill>
          <p:spPr>
            <a:xfrm>
              <a:off x="10529973" y="5714927"/>
              <a:ext cx="614713" cy="294883"/>
            </a:xfrm>
            <a:prstGeom prst="rect">
              <a:avLst/>
            </a:prstGeom>
          </p:spPr>
        </p:pic>
        <p:pic>
          <p:nvPicPr>
            <p:cNvPr id="132" name="图片 131"/>
            <p:cNvPicPr>
              <a:picLocks noChangeAspect="1"/>
            </p:cNvPicPr>
            <p:nvPr/>
          </p:nvPicPr>
          <p:blipFill>
            <a:blip r:embed="rId68"/>
            <a:stretch>
              <a:fillRect/>
            </a:stretch>
          </p:blipFill>
          <p:spPr>
            <a:xfrm>
              <a:off x="3671293" y="5709922"/>
              <a:ext cx="743802" cy="304893"/>
            </a:xfrm>
            <a:prstGeom prst="rect">
              <a:avLst/>
            </a:prstGeom>
          </p:spPr>
        </p:pic>
        <p:pic>
          <p:nvPicPr>
            <p:cNvPr id="133" name="图片 132"/>
            <p:cNvPicPr>
              <a:picLocks noChangeAspect="1"/>
            </p:cNvPicPr>
            <p:nvPr/>
          </p:nvPicPr>
          <p:blipFill>
            <a:blip r:embed="rId69"/>
            <a:stretch>
              <a:fillRect/>
            </a:stretch>
          </p:blipFill>
          <p:spPr>
            <a:xfrm>
              <a:off x="2238086" y="5750798"/>
              <a:ext cx="892563" cy="223141"/>
            </a:xfrm>
            <a:prstGeom prst="rect">
              <a:avLst/>
            </a:prstGeom>
          </p:spPr>
        </p:pic>
        <p:pic>
          <p:nvPicPr>
            <p:cNvPr id="134" name="图片 133"/>
            <p:cNvPicPr>
              <a:picLocks noChangeAspect="1"/>
            </p:cNvPicPr>
            <p:nvPr/>
          </p:nvPicPr>
          <p:blipFill>
            <a:blip r:embed="rId70"/>
            <a:stretch>
              <a:fillRect/>
            </a:stretch>
          </p:blipFill>
          <p:spPr>
            <a:xfrm>
              <a:off x="6579021" y="5673807"/>
              <a:ext cx="363655" cy="377123"/>
            </a:xfrm>
            <a:prstGeom prst="rect">
              <a:avLst/>
            </a:prstGeom>
          </p:spPr>
        </p:pic>
        <p:pic>
          <p:nvPicPr>
            <p:cNvPr id="135" name="图片 134"/>
            <p:cNvPicPr>
              <a:picLocks noChangeAspect="1"/>
            </p:cNvPicPr>
            <p:nvPr/>
          </p:nvPicPr>
          <p:blipFill>
            <a:blip r:embed="rId71" cstate="print">
              <a:extLst>
                <a:ext uri="{28A0092B-C50C-407E-A947-70E740481C1C}">
                  <a14:useLocalDpi xmlns:a14="http://schemas.microsoft.com/office/drawing/2010/main" val="0"/>
                </a:ext>
              </a:extLst>
            </a:blip>
            <a:stretch>
              <a:fillRect/>
            </a:stretch>
          </p:blipFill>
          <p:spPr>
            <a:xfrm>
              <a:off x="7848553" y="5696307"/>
              <a:ext cx="542244" cy="332123"/>
            </a:xfrm>
            <a:prstGeom prst="rect">
              <a:avLst/>
            </a:prstGeom>
          </p:spPr>
        </p:pic>
        <p:sp>
          <p:nvSpPr>
            <p:cNvPr id="136" name="文本框 135"/>
            <p:cNvSpPr txBox="1"/>
            <p:nvPr/>
          </p:nvSpPr>
          <p:spPr>
            <a:xfrm>
              <a:off x="7745213" y="6065623"/>
              <a:ext cx="748924" cy="261610"/>
            </a:xfrm>
            <a:prstGeom prst="rect">
              <a:avLst/>
            </a:prstGeom>
            <a:noFill/>
          </p:spPr>
          <p:txBody>
            <a:bodyPr wrap="none" rtlCol="0">
              <a:spAutoFit/>
            </a:bodyPr>
            <a:lstStyle/>
            <a:p>
              <a:pPr algn="ctr"/>
              <a:r>
                <a:rPr lang="zh-CN" altLang="en-US" sz="1100" b="1" dirty="0">
                  <a:cs typeface="+mn-ea"/>
                  <a:sym typeface="+mn-lt"/>
                </a:rPr>
                <a:t>用友软件</a:t>
              </a:r>
              <a:endParaRPr lang="zh-CN" altLang="en-US" sz="1100" b="1" dirty="0">
                <a:cs typeface="+mn-ea"/>
                <a:sym typeface="+mn-lt"/>
              </a:endParaRPr>
            </a:p>
          </p:txBody>
        </p:sp>
        <p:pic>
          <p:nvPicPr>
            <p:cNvPr id="137" name="图形 136"/>
            <p:cNvPicPr>
              <a:picLocks noChangeAspect="1"/>
            </p:cNvPicPr>
            <p:nvPr/>
          </p:nvPicPr>
          <p:blipFill>
            <a:blip r:embed="rId72">
              <a:extLst>
                <a:ext uri="{96DAC541-7B7A-43D3-8B79-37D633B846F1}">
                  <asvg:svgBlip xmlns:asvg="http://schemas.microsoft.com/office/drawing/2016/SVG/main" r:embed="rId73"/>
                </a:ext>
              </a:extLst>
            </a:blip>
            <a:stretch>
              <a:fillRect/>
            </a:stretch>
          </p:blipFill>
          <p:spPr>
            <a:xfrm>
              <a:off x="9082848" y="5731977"/>
              <a:ext cx="782346" cy="260783"/>
            </a:xfrm>
            <a:prstGeom prst="rect">
              <a:avLst/>
            </a:prstGeom>
          </p:spPr>
        </p:pic>
        <p:pic>
          <p:nvPicPr>
            <p:cNvPr id="138" name="图形 137"/>
            <p:cNvPicPr>
              <a:picLocks noChangeAspect="1"/>
            </p:cNvPicPr>
            <p:nvPr/>
          </p:nvPicPr>
          <p:blipFill>
            <a:blip r:embed="rId74">
              <a:extLst>
                <a:ext uri="{96DAC541-7B7A-43D3-8B79-37D633B846F1}">
                  <asvg:svgBlip xmlns:asvg="http://schemas.microsoft.com/office/drawing/2016/SVG/main" r:embed="rId75"/>
                </a:ext>
              </a:extLst>
            </a:blip>
            <a:stretch>
              <a:fillRect/>
            </a:stretch>
          </p:blipFill>
          <p:spPr>
            <a:xfrm>
              <a:off x="852221" y="5648910"/>
              <a:ext cx="946639" cy="426916"/>
            </a:xfrm>
            <a:prstGeom prst="rect">
              <a:avLst/>
            </a:prstGeom>
          </p:spPr>
        </p:pic>
        <p:sp>
          <p:nvSpPr>
            <p:cNvPr id="139" name="文本框 138"/>
            <p:cNvSpPr txBox="1"/>
            <p:nvPr/>
          </p:nvSpPr>
          <p:spPr>
            <a:xfrm>
              <a:off x="5098091" y="6065623"/>
              <a:ext cx="607860" cy="261610"/>
            </a:xfrm>
            <a:prstGeom prst="rect">
              <a:avLst/>
            </a:prstGeom>
            <a:noFill/>
          </p:spPr>
          <p:txBody>
            <a:bodyPr wrap="none" rtlCol="0">
              <a:spAutoFit/>
            </a:bodyPr>
            <a:lstStyle/>
            <a:p>
              <a:pPr algn="ctr"/>
              <a:r>
                <a:rPr lang="zh-CN" altLang="en-US" sz="1100" b="1" dirty="0">
                  <a:cs typeface="+mn-ea"/>
                  <a:sym typeface="+mn-lt"/>
                </a:rPr>
                <a:t>驴妈妈</a:t>
              </a:r>
              <a:endParaRPr lang="zh-CN" altLang="en-US" sz="1100" b="1" dirty="0">
                <a:cs typeface="+mn-ea"/>
                <a:sym typeface="+mn-lt"/>
              </a:endParaRPr>
            </a:p>
          </p:txBody>
        </p:sp>
        <p:sp>
          <p:nvSpPr>
            <p:cNvPr id="140" name="文本框 139"/>
            <p:cNvSpPr txBox="1"/>
            <p:nvPr/>
          </p:nvSpPr>
          <p:spPr>
            <a:xfrm>
              <a:off x="6377570" y="6065623"/>
              <a:ext cx="766557" cy="261610"/>
            </a:xfrm>
            <a:prstGeom prst="rect">
              <a:avLst/>
            </a:prstGeom>
            <a:noFill/>
          </p:spPr>
          <p:txBody>
            <a:bodyPr wrap="none" rtlCol="0">
              <a:spAutoFit/>
            </a:bodyPr>
            <a:lstStyle/>
            <a:p>
              <a:pPr algn="ctr"/>
              <a:r>
                <a:rPr lang="zh-CN" altLang="en-US" sz="1100" b="1" dirty="0">
                  <a:cs typeface="+mn-ea"/>
                  <a:sym typeface="+mn-lt"/>
                </a:rPr>
                <a:t>每日优鲜</a:t>
              </a:r>
              <a:endParaRPr lang="zh-CN" altLang="en-US" sz="1100" b="1" dirty="0">
                <a:cs typeface="+mn-ea"/>
                <a:sym typeface="+mn-lt"/>
              </a:endParaRPr>
            </a:p>
          </p:txBody>
        </p:sp>
        <p:sp>
          <p:nvSpPr>
            <p:cNvPr id="141" name="文本框 140"/>
            <p:cNvSpPr txBox="1"/>
            <p:nvPr/>
          </p:nvSpPr>
          <p:spPr>
            <a:xfrm>
              <a:off x="951078" y="6065623"/>
              <a:ext cx="748924" cy="261610"/>
            </a:xfrm>
            <a:prstGeom prst="rect">
              <a:avLst/>
            </a:prstGeom>
            <a:noFill/>
          </p:spPr>
          <p:txBody>
            <a:bodyPr wrap="none" rtlCol="0">
              <a:spAutoFit/>
            </a:bodyPr>
            <a:lstStyle/>
            <a:p>
              <a:pPr algn="ctr"/>
              <a:r>
                <a:rPr lang="zh-CN" altLang="en-US" sz="1100" b="1" dirty="0">
                  <a:cs typeface="+mn-ea"/>
                  <a:sym typeface="+mn-lt"/>
                </a:rPr>
                <a:t>北京百度</a:t>
              </a:r>
              <a:endParaRPr lang="zh-CN" altLang="en-US" sz="1100" b="1" dirty="0">
                <a:cs typeface="+mn-ea"/>
                <a:sym typeface="+mn-lt"/>
              </a:endParaRPr>
            </a:p>
          </p:txBody>
        </p:sp>
        <p:sp>
          <p:nvSpPr>
            <p:cNvPr id="142" name="文本框 141"/>
            <p:cNvSpPr txBox="1"/>
            <p:nvPr/>
          </p:nvSpPr>
          <p:spPr>
            <a:xfrm>
              <a:off x="2239374" y="6065623"/>
              <a:ext cx="889987" cy="261610"/>
            </a:xfrm>
            <a:prstGeom prst="rect">
              <a:avLst/>
            </a:prstGeom>
            <a:noFill/>
          </p:spPr>
          <p:txBody>
            <a:bodyPr wrap="none" rtlCol="0">
              <a:spAutoFit/>
            </a:bodyPr>
            <a:lstStyle/>
            <a:p>
              <a:pPr algn="ctr"/>
              <a:r>
                <a:rPr lang="zh-CN" altLang="en-US" sz="1100" b="1" dirty="0">
                  <a:cs typeface="+mn-ea"/>
                  <a:sym typeface="+mn-lt"/>
                </a:rPr>
                <a:t>名片全能王</a:t>
              </a:r>
              <a:endParaRPr lang="zh-CN" altLang="en-US" sz="1100" b="1" dirty="0">
                <a:cs typeface="+mn-ea"/>
                <a:sym typeface="+mn-lt"/>
              </a:endParaRPr>
            </a:p>
          </p:txBody>
        </p:sp>
        <p:sp>
          <p:nvSpPr>
            <p:cNvPr id="143" name="文本框 142"/>
            <p:cNvSpPr txBox="1"/>
            <p:nvPr/>
          </p:nvSpPr>
          <p:spPr>
            <a:xfrm>
              <a:off x="3668733" y="6065623"/>
              <a:ext cx="748924" cy="261610"/>
            </a:xfrm>
            <a:prstGeom prst="rect">
              <a:avLst/>
            </a:prstGeom>
            <a:noFill/>
          </p:spPr>
          <p:txBody>
            <a:bodyPr wrap="none" rtlCol="0">
              <a:spAutoFit/>
            </a:bodyPr>
            <a:lstStyle/>
            <a:p>
              <a:pPr algn="ctr"/>
              <a:r>
                <a:rPr lang="zh-CN" altLang="en-US" sz="1100" b="1" dirty="0">
                  <a:cs typeface="+mn-ea"/>
                  <a:sym typeface="+mn-lt"/>
                </a:rPr>
                <a:t>哔哩哔哩</a:t>
              </a:r>
              <a:endParaRPr lang="zh-CN" altLang="en-US" sz="1100" b="1" dirty="0">
                <a:cs typeface="+mn-ea"/>
                <a:sym typeface="+mn-lt"/>
              </a:endParaRPr>
            </a:p>
          </p:txBody>
        </p:sp>
        <p:sp>
          <p:nvSpPr>
            <p:cNvPr id="144" name="文本框 143"/>
            <p:cNvSpPr txBox="1"/>
            <p:nvPr/>
          </p:nvSpPr>
          <p:spPr>
            <a:xfrm>
              <a:off x="9170092" y="6065623"/>
              <a:ext cx="607859" cy="261610"/>
            </a:xfrm>
            <a:prstGeom prst="rect">
              <a:avLst/>
            </a:prstGeom>
            <a:noFill/>
          </p:spPr>
          <p:txBody>
            <a:bodyPr wrap="none" rtlCol="0">
              <a:spAutoFit/>
            </a:bodyPr>
            <a:lstStyle/>
            <a:p>
              <a:pPr algn="ctr"/>
              <a:r>
                <a:rPr lang="zh-CN" altLang="en-US" sz="1100" b="1" dirty="0">
                  <a:cs typeface="+mn-ea"/>
                  <a:sym typeface="+mn-lt"/>
                </a:rPr>
                <a:t>启信宝</a:t>
              </a:r>
              <a:endParaRPr lang="zh-CN" altLang="en-US" sz="1100" b="1" dirty="0">
                <a:cs typeface="+mn-ea"/>
                <a:sym typeface="+mn-lt"/>
              </a:endParaRPr>
            </a:p>
          </p:txBody>
        </p:sp>
        <p:sp>
          <p:nvSpPr>
            <p:cNvPr id="145" name="文本框 144"/>
            <p:cNvSpPr txBox="1"/>
            <p:nvPr/>
          </p:nvSpPr>
          <p:spPr>
            <a:xfrm>
              <a:off x="10298560" y="6065623"/>
              <a:ext cx="1077539" cy="261610"/>
            </a:xfrm>
            <a:prstGeom prst="rect">
              <a:avLst/>
            </a:prstGeom>
            <a:noFill/>
          </p:spPr>
          <p:txBody>
            <a:bodyPr wrap="none" rtlCol="0">
              <a:spAutoFit/>
            </a:bodyPr>
            <a:lstStyle/>
            <a:p>
              <a:pPr algn="ctr"/>
              <a:r>
                <a:rPr lang="zh-CN" altLang="en-US" sz="1100" b="1" dirty="0">
                  <a:cs typeface="+mn-ea"/>
                  <a:sym typeface="+mn-lt"/>
                </a:rPr>
                <a:t>京东</a:t>
              </a:r>
              <a:r>
                <a:rPr lang="en-US" altLang="zh-CN" sz="1100" b="1" dirty="0">
                  <a:cs typeface="+mn-ea"/>
                  <a:sym typeface="+mn-lt"/>
                </a:rPr>
                <a:t>·</a:t>
              </a:r>
              <a:r>
                <a:rPr lang="zh-CN" altLang="en-US" sz="1100" b="1" dirty="0">
                  <a:cs typeface="+mn-ea"/>
                  <a:sym typeface="+mn-lt"/>
                </a:rPr>
                <a:t>达达到家</a:t>
              </a:r>
              <a:endParaRPr lang="zh-CN" altLang="en-US" sz="1100" b="1" dirty="0">
                <a:cs typeface="+mn-ea"/>
                <a:sym typeface="+mn-lt"/>
              </a:endParaRPr>
            </a:p>
          </p:txBody>
        </p:sp>
        <p:pic>
          <p:nvPicPr>
            <p:cNvPr id="146" name="图片 145"/>
            <p:cNvPicPr>
              <a:picLocks noChangeAspect="1"/>
            </p:cNvPicPr>
            <p:nvPr/>
          </p:nvPicPr>
          <p:blipFill rotWithShape="1">
            <a:blip r:embed="rId76" cstate="print">
              <a:extLst>
                <a:ext uri="{28A0092B-C50C-407E-A947-70E740481C1C}">
                  <a14:useLocalDpi xmlns:a14="http://schemas.microsoft.com/office/drawing/2010/main" val="0"/>
                </a:ext>
              </a:extLst>
            </a:blip>
            <a:srcRect t="4255"/>
            <a:stretch>
              <a:fillRect/>
            </a:stretch>
          </p:blipFill>
          <p:spPr>
            <a:xfrm>
              <a:off x="2439942" y="4800113"/>
              <a:ext cx="488851" cy="468052"/>
            </a:xfrm>
            <a:prstGeom prst="rect">
              <a:avLst/>
            </a:prstGeom>
          </p:spPr>
        </p:pic>
      </p:grpSp>
      <p:sp>
        <p:nvSpPr>
          <p:cNvPr id="147" name="文本框 146"/>
          <p:cNvSpPr txBox="1"/>
          <p:nvPr/>
        </p:nvSpPr>
        <p:spPr>
          <a:xfrm>
            <a:off x="192087" y="189561"/>
            <a:ext cx="2773406" cy="861774"/>
          </a:xfrm>
          <a:prstGeom prst="rect">
            <a:avLst/>
          </a:prstGeom>
          <a:noFill/>
        </p:spPr>
        <p:txBody>
          <a:bodyPr wrap="square" rtlCol="0">
            <a:spAutoFit/>
          </a:bodyPr>
          <a:lstStyle/>
          <a:p>
            <a:r>
              <a:rPr lang="zh-CN" altLang="en-US" sz="3200" b="1" dirty="0">
                <a:solidFill>
                  <a:schemeClr val="accent4"/>
                </a:solidFill>
                <a:cs typeface="+mn-ea"/>
                <a:sym typeface="+mn-lt"/>
              </a:rPr>
              <a:t>部分客户案例</a:t>
            </a:r>
            <a:endParaRPr lang="en-US" altLang="zh-CN" sz="3200" b="1" dirty="0">
              <a:solidFill>
                <a:schemeClr val="accent4"/>
              </a:solidFill>
              <a:cs typeface="+mn-ea"/>
              <a:sym typeface="+mn-lt"/>
            </a:endParaRPr>
          </a:p>
          <a:p>
            <a:r>
              <a:rPr lang="en-US" altLang="zh-CN" dirty="0">
                <a:solidFill>
                  <a:schemeClr val="accent4"/>
                </a:solidFill>
                <a:cs typeface="+mn-ea"/>
                <a:sym typeface="+mn-lt"/>
              </a:rPr>
              <a:t>Customer Cases</a:t>
            </a:r>
            <a:endParaRPr lang="zh-CN" altLang="en-US" dirty="0">
              <a:solidFill>
                <a:schemeClr val="accent4"/>
              </a:solidFill>
              <a:cs typeface="+mn-ea"/>
              <a:sym typeface="+mn-lt"/>
            </a:endParaRPr>
          </a:p>
        </p:txBody>
      </p:sp>
      <p:grpSp>
        <p:nvGrpSpPr>
          <p:cNvPr id="148" name="组合 147"/>
          <p:cNvGrpSpPr/>
          <p:nvPr/>
        </p:nvGrpSpPr>
        <p:grpSpPr>
          <a:xfrm>
            <a:off x="1" y="6786000"/>
            <a:ext cx="5020234" cy="72000"/>
            <a:chOff x="0" y="6786000"/>
            <a:chExt cx="5506065" cy="72000"/>
          </a:xfrm>
        </p:grpSpPr>
        <p:sp>
          <p:nvSpPr>
            <p:cNvPr id="149" name="矩形 14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0" name="矩形 149"/>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1" name="矩形 150"/>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2" name="矩形 151"/>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3" name="矩形 152"/>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4" name="矩形 153"/>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5" name="矩形 154"/>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6" name="矩形 155"/>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7" name="矩形 156"/>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8" name="矩形 157"/>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9" name="矩形 158"/>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0" name="矩形 159"/>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1" name="矩形 160"/>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2" name="矩形 161"/>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51960" y="2798932"/>
            <a:ext cx="11087788" cy="857255"/>
            <a:chOff x="651960" y="2263790"/>
            <a:chExt cx="11087788" cy="857255"/>
          </a:xfrm>
        </p:grpSpPr>
        <p:sp>
          <p:nvSpPr>
            <p:cNvPr id="23" name="矩形: 圆角 22"/>
            <p:cNvSpPr/>
            <p:nvPr/>
          </p:nvSpPr>
          <p:spPr>
            <a:xfrm>
              <a:off x="3455714" y="2263790"/>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4" name="矩形: 圆角 23"/>
            <p:cNvSpPr/>
            <p:nvPr/>
          </p:nvSpPr>
          <p:spPr>
            <a:xfrm>
              <a:off x="6259468" y="2263790"/>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5" name="矩形: 圆角 24"/>
            <p:cNvSpPr/>
            <p:nvPr/>
          </p:nvSpPr>
          <p:spPr>
            <a:xfrm>
              <a:off x="9063223" y="2263790"/>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26" name="矩形: 圆角 25"/>
            <p:cNvSpPr/>
            <p:nvPr/>
          </p:nvSpPr>
          <p:spPr>
            <a:xfrm>
              <a:off x="651960" y="2263790"/>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pic>
          <p:nvPicPr>
            <p:cNvPr id="28" name="图片 27"/>
            <p:cNvPicPr>
              <a:picLocks noChangeAspect="1"/>
            </p:cNvPicPr>
            <p:nvPr/>
          </p:nvPicPr>
          <p:blipFill>
            <a:blip r:embed="rId1"/>
            <a:stretch>
              <a:fillRect/>
            </a:stretch>
          </p:blipFill>
          <p:spPr>
            <a:xfrm>
              <a:off x="946726" y="2335717"/>
              <a:ext cx="2086993" cy="7134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9" name="图片 28"/>
            <p:cNvPicPr>
              <a:picLocks noChangeAspect="1"/>
            </p:cNvPicPr>
            <p:nvPr/>
          </p:nvPicPr>
          <p:blipFill>
            <a:blip r:embed="rId2"/>
            <a:stretch>
              <a:fillRect/>
            </a:stretch>
          </p:blipFill>
          <p:spPr>
            <a:xfrm>
              <a:off x="9157397" y="2509448"/>
              <a:ext cx="2488177" cy="3659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 name="图片 29"/>
            <p:cNvPicPr>
              <a:picLocks noChangeAspect="1"/>
            </p:cNvPicPr>
            <p:nvPr/>
          </p:nvPicPr>
          <p:blipFill rotWithShape="1">
            <a:blip r:embed="rId3">
              <a:extLst>
                <a:ext uri="{28A0092B-C50C-407E-A947-70E740481C1C}">
                  <a14:useLocalDpi xmlns:a14="http://schemas.microsoft.com/office/drawing/2010/main" val="0"/>
                </a:ext>
              </a:extLst>
            </a:blip>
            <a:srcRect l="2383" r="56335"/>
            <a:stretch>
              <a:fillRect/>
            </a:stretch>
          </p:blipFill>
          <p:spPr>
            <a:xfrm>
              <a:off x="3752722" y="2443141"/>
              <a:ext cx="2082509" cy="4985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1" name="图片 30"/>
            <p:cNvPicPr>
              <a:picLocks noChangeAspect="1"/>
            </p:cNvPicPr>
            <p:nvPr/>
          </p:nvPicPr>
          <p:blipFill>
            <a:blip r:embed="rId4"/>
            <a:stretch>
              <a:fillRect/>
            </a:stretch>
          </p:blipFill>
          <p:spPr>
            <a:xfrm>
              <a:off x="6367338" y="2505785"/>
              <a:ext cx="2460785" cy="3732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32" name="组合 31"/>
          <p:cNvGrpSpPr/>
          <p:nvPr/>
        </p:nvGrpSpPr>
        <p:grpSpPr>
          <a:xfrm>
            <a:off x="651960" y="3998258"/>
            <a:ext cx="11087788" cy="857255"/>
            <a:chOff x="651960" y="3470421"/>
            <a:chExt cx="11087788" cy="857255"/>
          </a:xfrm>
        </p:grpSpPr>
        <p:sp>
          <p:nvSpPr>
            <p:cNvPr id="33" name="矩形: 圆角 32"/>
            <p:cNvSpPr/>
            <p:nvPr/>
          </p:nvSpPr>
          <p:spPr>
            <a:xfrm>
              <a:off x="3455714" y="3470421"/>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4" name="矩形: 圆角 33"/>
            <p:cNvSpPr/>
            <p:nvPr/>
          </p:nvSpPr>
          <p:spPr>
            <a:xfrm>
              <a:off x="6259468" y="3470421"/>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5" name="矩形: 圆角 34"/>
            <p:cNvSpPr/>
            <p:nvPr/>
          </p:nvSpPr>
          <p:spPr>
            <a:xfrm>
              <a:off x="9063223" y="3470421"/>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36" name="矩形: 圆角 35"/>
            <p:cNvSpPr/>
            <p:nvPr/>
          </p:nvSpPr>
          <p:spPr>
            <a:xfrm>
              <a:off x="651960" y="3470421"/>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pic>
          <p:nvPicPr>
            <p:cNvPr id="37" name="图片 36"/>
            <p:cNvPicPr>
              <a:picLocks noChangeAspect="1"/>
            </p:cNvPicPr>
            <p:nvPr/>
          </p:nvPicPr>
          <p:blipFill>
            <a:blip r:embed="rId5"/>
            <a:stretch>
              <a:fillRect/>
            </a:stretch>
          </p:blipFill>
          <p:spPr>
            <a:xfrm>
              <a:off x="818005" y="3663816"/>
              <a:ext cx="2344434" cy="4704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8" name="图片 37"/>
            <p:cNvPicPr>
              <a:picLocks noChangeAspect="1"/>
            </p:cNvPicPr>
            <p:nvPr/>
          </p:nvPicPr>
          <p:blipFill>
            <a:blip r:embed="rId6"/>
            <a:stretch>
              <a:fillRect/>
            </a:stretch>
          </p:blipFill>
          <p:spPr>
            <a:xfrm>
              <a:off x="6426187" y="3576208"/>
              <a:ext cx="2343086" cy="6456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9" name="图片 38"/>
            <p:cNvPicPr>
              <a:picLocks noChangeAspect="1"/>
            </p:cNvPicPr>
            <p:nvPr/>
          </p:nvPicPr>
          <p:blipFill>
            <a:blip r:embed="rId7"/>
            <a:stretch>
              <a:fillRect/>
            </a:stretch>
          </p:blipFill>
          <p:spPr>
            <a:xfrm>
              <a:off x="3739277" y="3627753"/>
              <a:ext cx="2109399" cy="5425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 name="图片 5"/>
            <p:cNvPicPr>
              <a:picLocks noChangeAspect="1" noChangeArrowheads="1"/>
            </p:cNvPicPr>
            <p:nvPr/>
          </p:nvPicPr>
          <p:blipFill rotWithShape="1">
            <a:blip r:embed="rId8">
              <a:extLst>
                <a:ext uri="{28A0092B-C50C-407E-A947-70E740481C1C}">
                  <a14:useLocalDpi xmlns:a14="http://schemas.microsoft.com/office/drawing/2010/main" val="0"/>
                </a:ext>
              </a:extLst>
            </a:blip>
            <a:srcRect l="18259" t="8544"/>
            <a:stretch>
              <a:fillRect/>
            </a:stretch>
          </p:blipFill>
          <p:spPr bwMode="auto">
            <a:xfrm>
              <a:off x="9119773" y="3758232"/>
              <a:ext cx="2563425" cy="3411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grpSp>
      <p:grpSp>
        <p:nvGrpSpPr>
          <p:cNvPr id="41" name="组合 40"/>
          <p:cNvGrpSpPr/>
          <p:nvPr/>
        </p:nvGrpSpPr>
        <p:grpSpPr>
          <a:xfrm>
            <a:off x="651960" y="5197584"/>
            <a:ext cx="11087788" cy="857255"/>
            <a:chOff x="651960" y="4677052"/>
            <a:chExt cx="11087788" cy="857255"/>
          </a:xfrm>
        </p:grpSpPr>
        <p:sp>
          <p:nvSpPr>
            <p:cNvPr id="42" name="矩形: 圆角 41"/>
            <p:cNvSpPr/>
            <p:nvPr/>
          </p:nvSpPr>
          <p:spPr>
            <a:xfrm>
              <a:off x="3455714" y="4677052"/>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3" name="矩形: 圆角 42"/>
            <p:cNvSpPr/>
            <p:nvPr/>
          </p:nvSpPr>
          <p:spPr>
            <a:xfrm>
              <a:off x="6259468" y="4677052"/>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4" name="矩形: 圆角 43"/>
            <p:cNvSpPr/>
            <p:nvPr/>
          </p:nvSpPr>
          <p:spPr>
            <a:xfrm>
              <a:off x="9063223" y="4677052"/>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45" name="矩形: 圆角 44"/>
            <p:cNvSpPr/>
            <p:nvPr/>
          </p:nvSpPr>
          <p:spPr>
            <a:xfrm>
              <a:off x="651960" y="4677052"/>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pic>
          <p:nvPicPr>
            <p:cNvPr id="46" name="图片 45"/>
            <p:cNvPicPr>
              <a:picLocks noChangeAspect="1"/>
            </p:cNvPicPr>
            <p:nvPr/>
          </p:nvPicPr>
          <p:blipFill>
            <a:blip r:embed="rId9"/>
            <a:stretch>
              <a:fillRect/>
            </a:stretch>
          </p:blipFill>
          <p:spPr>
            <a:xfrm>
              <a:off x="6366296" y="4933300"/>
              <a:ext cx="2462868" cy="3447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7" name="图片 46"/>
            <p:cNvPicPr>
              <a:picLocks noChangeAspect="1"/>
            </p:cNvPicPr>
            <p:nvPr/>
          </p:nvPicPr>
          <p:blipFill>
            <a:blip r:embed="rId10"/>
            <a:stretch>
              <a:fillRect/>
            </a:stretch>
          </p:blipFill>
          <p:spPr>
            <a:xfrm>
              <a:off x="1262097" y="4740675"/>
              <a:ext cx="1456250" cy="730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8" name="图片 47"/>
            <p:cNvPicPr>
              <a:picLocks noChangeAspect="1"/>
            </p:cNvPicPr>
            <p:nvPr/>
          </p:nvPicPr>
          <p:blipFill>
            <a:blip r:embed="rId11"/>
            <a:stretch>
              <a:fillRect/>
            </a:stretch>
          </p:blipFill>
          <p:spPr>
            <a:xfrm>
              <a:off x="9491978" y="4757668"/>
              <a:ext cx="1819015" cy="6960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9" name="图片 48"/>
            <p:cNvPicPr>
              <a:picLocks noChangeAspect="1"/>
            </p:cNvPicPr>
            <p:nvPr/>
          </p:nvPicPr>
          <p:blipFill>
            <a:blip r:embed="rId12"/>
            <a:stretch>
              <a:fillRect/>
            </a:stretch>
          </p:blipFill>
          <p:spPr>
            <a:xfrm>
              <a:off x="3792098" y="4740709"/>
              <a:ext cx="2003756" cy="7299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50" name="组合 49"/>
          <p:cNvGrpSpPr/>
          <p:nvPr/>
        </p:nvGrpSpPr>
        <p:grpSpPr>
          <a:xfrm>
            <a:off x="651960" y="1599606"/>
            <a:ext cx="11087788" cy="857255"/>
            <a:chOff x="651960" y="1079074"/>
            <a:chExt cx="11087788" cy="857255"/>
          </a:xfrm>
        </p:grpSpPr>
        <p:sp>
          <p:nvSpPr>
            <p:cNvPr id="51" name="矩形: 圆角 50"/>
            <p:cNvSpPr/>
            <p:nvPr/>
          </p:nvSpPr>
          <p:spPr>
            <a:xfrm>
              <a:off x="3455714" y="1079074"/>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52" name="矩形: 圆角 51"/>
            <p:cNvSpPr/>
            <p:nvPr/>
          </p:nvSpPr>
          <p:spPr>
            <a:xfrm>
              <a:off x="6259468" y="1079074"/>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53" name="矩形: 圆角 52"/>
            <p:cNvSpPr/>
            <p:nvPr/>
          </p:nvSpPr>
          <p:spPr>
            <a:xfrm>
              <a:off x="9063223" y="1079074"/>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sp>
          <p:nvSpPr>
            <p:cNvPr id="54" name="矩形: 圆角 53"/>
            <p:cNvSpPr/>
            <p:nvPr/>
          </p:nvSpPr>
          <p:spPr>
            <a:xfrm>
              <a:off x="651960" y="1079074"/>
              <a:ext cx="2676525" cy="857255"/>
            </a:xfrm>
            <a:prstGeom prst="roundRect">
              <a:avLst>
                <a:gd name="adj" fmla="val 7407"/>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cs typeface="+mn-ea"/>
                <a:sym typeface="+mn-lt"/>
              </a:endParaRPr>
            </a:p>
          </p:txBody>
        </p:sp>
        <p:pic>
          <p:nvPicPr>
            <p:cNvPr id="55" name="图片 54"/>
            <p:cNvPicPr>
              <a:picLocks noChangeAspect="1"/>
            </p:cNvPicPr>
            <p:nvPr/>
          </p:nvPicPr>
          <p:blipFill>
            <a:blip r:embed="rId13"/>
            <a:stretch>
              <a:fillRect/>
            </a:stretch>
          </p:blipFill>
          <p:spPr>
            <a:xfrm>
              <a:off x="916969" y="1176392"/>
              <a:ext cx="2146507" cy="6626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6" name="图片 55"/>
            <p:cNvPicPr>
              <a:picLocks noChangeAspect="1"/>
            </p:cNvPicPr>
            <p:nvPr/>
          </p:nvPicPr>
          <p:blipFill>
            <a:blip r:embed="rId14"/>
            <a:stretch>
              <a:fillRect/>
            </a:stretch>
          </p:blipFill>
          <p:spPr>
            <a:xfrm>
              <a:off x="3575088" y="1246246"/>
              <a:ext cx="2437777" cy="5229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7" name="图片 56"/>
            <p:cNvPicPr>
              <a:picLocks noChangeAspect="1"/>
            </p:cNvPicPr>
            <p:nvPr/>
          </p:nvPicPr>
          <p:blipFill>
            <a:blip r:embed="rId15"/>
            <a:stretch>
              <a:fillRect/>
            </a:stretch>
          </p:blipFill>
          <p:spPr>
            <a:xfrm>
              <a:off x="9134715" y="1304855"/>
              <a:ext cx="2533541" cy="4056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8" name="图片 57"/>
            <p:cNvPicPr>
              <a:picLocks noChangeAspect="1"/>
            </p:cNvPicPr>
            <p:nvPr/>
          </p:nvPicPr>
          <p:blipFill>
            <a:blip r:embed="rId16"/>
            <a:stretch>
              <a:fillRect/>
            </a:stretch>
          </p:blipFill>
          <p:spPr>
            <a:xfrm>
              <a:off x="6370295" y="1266512"/>
              <a:ext cx="2454871" cy="4823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 name="文本框 1"/>
          <p:cNvSpPr txBox="1"/>
          <p:nvPr/>
        </p:nvSpPr>
        <p:spPr>
          <a:xfrm>
            <a:off x="192088" y="189561"/>
            <a:ext cx="3671664" cy="861774"/>
          </a:xfrm>
          <a:prstGeom prst="rect">
            <a:avLst/>
          </a:prstGeom>
          <a:noFill/>
        </p:spPr>
        <p:txBody>
          <a:bodyPr wrap="square" rtlCol="0">
            <a:spAutoFit/>
          </a:bodyPr>
          <a:lstStyle/>
          <a:p>
            <a:r>
              <a:rPr lang="zh-CN" altLang="en-US" sz="3200" b="1" dirty="0">
                <a:solidFill>
                  <a:schemeClr val="accent4"/>
                </a:solidFill>
                <a:cs typeface="+mn-ea"/>
                <a:sym typeface="+mn-lt"/>
              </a:rPr>
              <a:t>部分合作伙伴</a:t>
            </a:r>
            <a:endParaRPr lang="en-US" altLang="zh-CN" sz="3200" b="1" dirty="0">
              <a:solidFill>
                <a:schemeClr val="accent4"/>
              </a:solidFill>
              <a:cs typeface="+mn-ea"/>
              <a:sym typeface="+mn-lt"/>
            </a:endParaRPr>
          </a:p>
          <a:p>
            <a:r>
              <a:rPr lang="en-US" altLang="zh-CN" dirty="0">
                <a:solidFill>
                  <a:schemeClr val="accent4"/>
                </a:solidFill>
                <a:cs typeface="+mn-ea"/>
                <a:sym typeface="+mn-lt"/>
              </a:rPr>
              <a:t>Some Partners</a:t>
            </a:r>
            <a:endParaRPr lang="zh-CN" altLang="en-US" dirty="0">
              <a:solidFill>
                <a:schemeClr val="accent4"/>
              </a:solidFill>
              <a:cs typeface="+mn-ea"/>
              <a:sym typeface="+mn-lt"/>
            </a:endParaRPr>
          </a:p>
        </p:txBody>
      </p:sp>
      <p:grpSp>
        <p:nvGrpSpPr>
          <p:cNvPr id="75" name="组合 74"/>
          <p:cNvGrpSpPr/>
          <p:nvPr/>
        </p:nvGrpSpPr>
        <p:grpSpPr>
          <a:xfrm>
            <a:off x="1" y="6786000"/>
            <a:ext cx="5378821" cy="72000"/>
            <a:chOff x="0" y="6786000"/>
            <a:chExt cx="5899354" cy="72000"/>
          </a:xfrm>
        </p:grpSpPr>
        <p:sp>
          <p:nvSpPr>
            <p:cNvPr id="76" name="矩形 75"/>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矩形 79"/>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矩形 80"/>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矩形 81"/>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矩形 82"/>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矩形 84"/>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矩形 85"/>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矩形 86"/>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矩形 87"/>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矩形 88"/>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矩形 89"/>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print">
            <a:extLst>
              <a:ext uri="{BEBA8EAE-BF5A-486C-A8C5-ECC9F3942E4B}">
                <a14:imgProps xmlns:a14="http://schemas.microsoft.com/office/drawing/2010/main">
                  <a14:imgLayer r:embed="rId2">
                    <a14:imgEffect>
                      <a14:saturation sat="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6" name="任意多边形: 形状 25"/>
          <p:cNvSpPr/>
          <p:nvPr/>
        </p:nvSpPr>
        <p:spPr>
          <a:xfrm>
            <a:off x="2715020" y="-9280"/>
            <a:ext cx="7425193" cy="4644563"/>
          </a:xfrm>
          <a:custGeom>
            <a:avLst/>
            <a:gdLst>
              <a:gd name="connsiteX0" fmla="*/ 752188 w 7653410"/>
              <a:gd name="connsiteY0" fmla="*/ 0 h 4610243"/>
              <a:gd name="connsiteX1" fmla="*/ 7653410 w 7653410"/>
              <a:gd name="connsiteY1" fmla="*/ 0 h 4610243"/>
              <a:gd name="connsiteX2" fmla="*/ 7636114 w 7653410"/>
              <a:gd name="connsiteY2" fmla="*/ 31564 h 4610243"/>
              <a:gd name="connsiteX3" fmla="*/ 6501798 w 7653410"/>
              <a:gd name="connsiteY3" fmla="*/ 1662501 h 4610243"/>
              <a:gd name="connsiteX4" fmla="*/ 609271 w 7653410"/>
              <a:gd name="connsiteY4" fmla="*/ 4241215 h 4610243"/>
              <a:gd name="connsiteX5" fmla="*/ 711335 w 7653410"/>
              <a:gd name="connsiteY5" fmla="*/ 79696 h 4610243"/>
              <a:gd name="connsiteX6" fmla="*/ 752188 w 7653410"/>
              <a:gd name="connsiteY6" fmla="*/ 0 h 4610243"/>
              <a:gd name="connsiteX0-1" fmla="*/ 231488 w 7653410"/>
              <a:gd name="connsiteY0-2" fmla="*/ 0 h 4610243"/>
              <a:gd name="connsiteX1-3" fmla="*/ 7653410 w 7653410"/>
              <a:gd name="connsiteY1-4" fmla="*/ 0 h 4610243"/>
              <a:gd name="connsiteX2-5" fmla="*/ 7636114 w 7653410"/>
              <a:gd name="connsiteY2-6" fmla="*/ 31564 h 4610243"/>
              <a:gd name="connsiteX3-7" fmla="*/ 6501798 w 7653410"/>
              <a:gd name="connsiteY3-8" fmla="*/ 1662501 h 4610243"/>
              <a:gd name="connsiteX4-9" fmla="*/ 609271 w 7653410"/>
              <a:gd name="connsiteY4-10" fmla="*/ 4241215 h 4610243"/>
              <a:gd name="connsiteX5-11" fmla="*/ 711335 w 7653410"/>
              <a:gd name="connsiteY5-12" fmla="*/ 79696 h 4610243"/>
              <a:gd name="connsiteX6-13" fmla="*/ 231488 w 7653410"/>
              <a:gd name="connsiteY6-14" fmla="*/ 0 h 4610243"/>
              <a:gd name="connsiteX0-15" fmla="*/ 242059 w 7663981"/>
              <a:gd name="connsiteY0-16" fmla="*/ 0 h 4610243"/>
              <a:gd name="connsiteX1-17" fmla="*/ 7663981 w 7663981"/>
              <a:gd name="connsiteY1-18" fmla="*/ 0 h 4610243"/>
              <a:gd name="connsiteX2-19" fmla="*/ 7646685 w 7663981"/>
              <a:gd name="connsiteY2-20" fmla="*/ 31564 h 4610243"/>
              <a:gd name="connsiteX3-21" fmla="*/ 6512369 w 7663981"/>
              <a:gd name="connsiteY3-22" fmla="*/ 1662501 h 4610243"/>
              <a:gd name="connsiteX4-23" fmla="*/ 619842 w 7663981"/>
              <a:gd name="connsiteY4-24" fmla="*/ 4241215 h 4610243"/>
              <a:gd name="connsiteX5-25" fmla="*/ 699046 w 7663981"/>
              <a:gd name="connsiteY5-26" fmla="*/ 79696 h 4610243"/>
              <a:gd name="connsiteX6-27" fmla="*/ 242059 w 7663981"/>
              <a:gd name="connsiteY6-28" fmla="*/ 0 h 4610243"/>
              <a:gd name="connsiteX0-29" fmla="*/ 479677 w 7901599"/>
              <a:gd name="connsiteY0-30" fmla="*/ 0 h 4610243"/>
              <a:gd name="connsiteX1-31" fmla="*/ 7901599 w 7901599"/>
              <a:gd name="connsiteY1-32" fmla="*/ 0 h 4610243"/>
              <a:gd name="connsiteX2-33" fmla="*/ 7884303 w 7901599"/>
              <a:gd name="connsiteY2-34" fmla="*/ 31564 h 4610243"/>
              <a:gd name="connsiteX3-35" fmla="*/ 6749987 w 7901599"/>
              <a:gd name="connsiteY3-36" fmla="*/ 1662501 h 4610243"/>
              <a:gd name="connsiteX4-37" fmla="*/ 857460 w 7901599"/>
              <a:gd name="connsiteY4-38" fmla="*/ 4241215 h 4610243"/>
              <a:gd name="connsiteX5-39" fmla="*/ 509944 w 7901599"/>
              <a:gd name="connsiteY5-40" fmla="*/ 117796 h 4610243"/>
              <a:gd name="connsiteX6-41" fmla="*/ 479677 w 7901599"/>
              <a:gd name="connsiteY6-42" fmla="*/ 0 h 4610243"/>
              <a:gd name="connsiteX0-43" fmla="*/ 217378 w 7639300"/>
              <a:gd name="connsiteY0-44" fmla="*/ 0 h 4610243"/>
              <a:gd name="connsiteX1-45" fmla="*/ 7639300 w 7639300"/>
              <a:gd name="connsiteY1-46" fmla="*/ 0 h 4610243"/>
              <a:gd name="connsiteX2-47" fmla="*/ 7622004 w 7639300"/>
              <a:gd name="connsiteY2-48" fmla="*/ 31564 h 4610243"/>
              <a:gd name="connsiteX3-49" fmla="*/ 6487688 w 7639300"/>
              <a:gd name="connsiteY3-50" fmla="*/ 1662501 h 4610243"/>
              <a:gd name="connsiteX4-51" fmla="*/ 595161 w 7639300"/>
              <a:gd name="connsiteY4-52" fmla="*/ 4241215 h 4610243"/>
              <a:gd name="connsiteX5-53" fmla="*/ 247645 w 7639300"/>
              <a:gd name="connsiteY5-54" fmla="*/ 117796 h 4610243"/>
              <a:gd name="connsiteX6-55" fmla="*/ 217378 w 7639300"/>
              <a:gd name="connsiteY6-56" fmla="*/ 0 h 4610243"/>
              <a:gd name="connsiteX0-57" fmla="*/ 182754 w 7604676"/>
              <a:gd name="connsiteY0-58" fmla="*/ 0 h 4610243"/>
              <a:gd name="connsiteX1-59" fmla="*/ 7604676 w 7604676"/>
              <a:gd name="connsiteY1-60" fmla="*/ 0 h 4610243"/>
              <a:gd name="connsiteX2-61" fmla="*/ 7587380 w 7604676"/>
              <a:gd name="connsiteY2-62" fmla="*/ 31564 h 4610243"/>
              <a:gd name="connsiteX3-63" fmla="*/ 6453064 w 7604676"/>
              <a:gd name="connsiteY3-64" fmla="*/ 1662501 h 4610243"/>
              <a:gd name="connsiteX4-65" fmla="*/ 560537 w 7604676"/>
              <a:gd name="connsiteY4-66" fmla="*/ 4241215 h 4610243"/>
              <a:gd name="connsiteX5-67" fmla="*/ 213021 w 7604676"/>
              <a:gd name="connsiteY5-68" fmla="*/ 117796 h 4610243"/>
              <a:gd name="connsiteX6-69" fmla="*/ 182754 w 7604676"/>
              <a:gd name="connsiteY6-70" fmla="*/ 0 h 4610243"/>
              <a:gd name="connsiteX0-71" fmla="*/ 202004 w 7623926"/>
              <a:gd name="connsiteY0-72" fmla="*/ 0 h 4610243"/>
              <a:gd name="connsiteX1-73" fmla="*/ 7623926 w 7623926"/>
              <a:gd name="connsiteY1-74" fmla="*/ 0 h 4610243"/>
              <a:gd name="connsiteX2-75" fmla="*/ 7606630 w 7623926"/>
              <a:gd name="connsiteY2-76" fmla="*/ 31564 h 4610243"/>
              <a:gd name="connsiteX3-77" fmla="*/ 6472314 w 7623926"/>
              <a:gd name="connsiteY3-78" fmla="*/ 1662501 h 4610243"/>
              <a:gd name="connsiteX4-79" fmla="*/ 579787 w 7623926"/>
              <a:gd name="connsiteY4-80" fmla="*/ 4241215 h 4610243"/>
              <a:gd name="connsiteX5-81" fmla="*/ 194171 w 7623926"/>
              <a:gd name="connsiteY5-82" fmla="*/ 155896 h 4610243"/>
              <a:gd name="connsiteX6-83" fmla="*/ 202004 w 7623926"/>
              <a:gd name="connsiteY6-84" fmla="*/ 0 h 4610243"/>
              <a:gd name="connsiteX0-85" fmla="*/ 228741 w 7650663"/>
              <a:gd name="connsiteY0-86" fmla="*/ 0 h 4610243"/>
              <a:gd name="connsiteX1-87" fmla="*/ 7650663 w 7650663"/>
              <a:gd name="connsiteY1-88" fmla="*/ 0 h 4610243"/>
              <a:gd name="connsiteX2-89" fmla="*/ 7633367 w 7650663"/>
              <a:gd name="connsiteY2-90" fmla="*/ 31564 h 4610243"/>
              <a:gd name="connsiteX3-91" fmla="*/ 6499051 w 7650663"/>
              <a:gd name="connsiteY3-92" fmla="*/ 1662501 h 4610243"/>
              <a:gd name="connsiteX4-93" fmla="*/ 606524 w 7650663"/>
              <a:gd name="connsiteY4-94" fmla="*/ 4241215 h 4610243"/>
              <a:gd name="connsiteX5-95" fmla="*/ 220908 w 7650663"/>
              <a:gd name="connsiteY5-96" fmla="*/ 155896 h 4610243"/>
              <a:gd name="connsiteX6-97" fmla="*/ 228741 w 7650663"/>
              <a:gd name="connsiteY6-98" fmla="*/ 0 h 4610243"/>
              <a:gd name="connsiteX0-99" fmla="*/ 228741 w 7650663"/>
              <a:gd name="connsiteY0-100" fmla="*/ 0 h 4455573"/>
              <a:gd name="connsiteX1-101" fmla="*/ 7650663 w 7650663"/>
              <a:gd name="connsiteY1-102" fmla="*/ 0 h 4455573"/>
              <a:gd name="connsiteX2-103" fmla="*/ 7404767 w 7650663"/>
              <a:gd name="connsiteY2-104" fmla="*/ 1084 h 4455573"/>
              <a:gd name="connsiteX3-105" fmla="*/ 6499051 w 7650663"/>
              <a:gd name="connsiteY3-106" fmla="*/ 1662501 h 4455573"/>
              <a:gd name="connsiteX4-107" fmla="*/ 606524 w 7650663"/>
              <a:gd name="connsiteY4-108" fmla="*/ 4241215 h 4455573"/>
              <a:gd name="connsiteX5-109" fmla="*/ 220908 w 7650663"/>
              <a:gd name="connsiteY5-110" fmla="*/ 155896 h 4455573"/>
              <a:gd name="connsiteX6-111" fmla="*/ 228741 w 7650663"/>
              <a:gd name="connsiteY6-112" fmla="*/ 0 h 4455573"/>
              <a:gd name="connsiteX0-113" fmla="*/ 228741 w 7650663"/>
              <a:gd name="connsiteY0-114" fmla="*/ 0 h 4473572"/>
              <a:gd name="connsiteX1-115" fmla="*/ 7650663 w 7650663"/>
              <a:gd name="connsiteY1-116" fmla="*/ 0 h 4473572"/>
              <a:gd name="connsiteX2-117" fmla="*/ 7404767 w 7650663"/>
              <a:gd name="connsiteY2-118" fmla="*/ 1084 h 4473572"/>
              <a:gd name="connsiteX3-119" fmla="*/ 6499051 w 7650663"/>
              <a:gd name="connsiteY3-120" fmla="*/ 1662501 h 4473572"/>
              <a:gd name="connsiteX4-121" fmla="*/ 606524 w 7650663"/>
              <a:gd name="connsiteY4-122" fmla="*/ 4241215 h 4473572"/>
              <a:gd name="connsiteX5-123" fmla="*/ 220908 w 7650663"/>
              <a:gd name="connsiteY5-124" fmla="*/ 155896 h 4473572"/>
              <a:gd name="connsiteX6-125" fmla="*/ 228741 w 7650663"/>
              <a:gd name="connsiteY6-126" fmla="*/ 0 h 4473572"/>
              <a:gd name="connsiteX0-127" fmla="*/ 228741 w 7650663"/>
              <a:gd name="connsiteY0-128" fmla="*/ 0 h 4463634"/>
              <a:gd name="connsiteX1-129" fmla="*/ 7650663 w 7650663"/>
              <a:gd name="connsiteY1-130" fmla="*/ 0 h 4463634"/>
              <a:gd name="connsiteX2-131" fmla="*/ 7404767 w 7650663"/>
              <a:gd name="connsiteY2-132" fmla="*/ 1084 h 4463634"/>
              <a:gd name="connsiteX3-133" fmla="*/ 6217111 w 7650663"/>
              <a:gd name="connsiteY3-134" fmla="*/ 1510101 h 4463634"/>
              <a:gd name="connsiteX4-135" fmla="*/ 606524 w 7650663"/>
              <a:gd name="connsiteY4-136" fmla="*/ 4241215 h 4463634"/>
              <a:gd name="connsiteX5-137" fmla="*/ 220908 w 7650663"/>
              <a:gd name="connsiteY5-138" fmla="*/ 155896 h 4463634"/>
              <a:gd name="connsiteX6-139" fmla="*/ 228741 w 7650663"/>
              <a:gd name="connsiteY6-140" fmla="*/ 0 h 4463634"/>
              <a:gd name="connsiteX0-141" fmla="*/ 228741 w 7650663"/>
              <a:gd name="connsiteY0-142" fmla="*/ 0 h 4637578"/>
              <a:gd name="connsiteX1-143" fmla="*/ 7650663 w 7650663"/>
              <a:gd name="connsiteY1-144" fmla="*/ 0 h 4637578"/>
              <a:gd name="connsiteX2-145" fmla="*/ 7404767 w 7650663"/>
              <a:gd name="connsiteY2-146" fmla="*/ 1084 h 4637578"/>
              <a:gd name="connsiteX3-147" fmla="*/ 6217111 w 7650663"/>
              <a:gd name="connsiteY3-148" fmla="*/ 1510101 h 4637578"/>
              <a:gd name="connsiteX4-149" fmla="*/ 606524 w 7650663"/>
              <a:gd name="connsiteY4-150" fmla="*/ 4241215 h 4637578"/>
              <a:gd name="connsiteX5-151" fmla="*/ 220908 w 7650663"/>
              <a:gd name="connsiteY5-152" fmla="*/ 155896 h 4637578"/>
              <a:gd name="connsiteX6-153" fmla="*/ 228741 w 7650663"/>
              <a:gd name="connsiteY6-154" fmla="*/ 0 h 4637578"/>
              <a:gd name="connsiteX0-155" fmla="*/ 228741 w 7428413"/>
              <a:gd name="connsiteY0-156" fmla="*/ 0 h 4637578"/>
              <a:gd name="connsiteX1-157" fmla="*/ 7428413 w 7428413"/>
              <a:gd name="connsiteY1-158" fmla="*/ 6350 h 4637578"/>
              <a:gd name="connsiteX2-159" fmla="*/ 7404767 w 7428413"/>
              <a:gd name="connsiteY2-160" fmla="*/ 1084 h 4637578"/>
              <a:gd name="connsiteX3-161" fmla="*/ 6217111 w 7428413"/>
              <a:gd name="connsiteY3-162" fmla="*/ 1510101 h 4637578"/>
              <a:gd name="connsiteX4-163" fmla="*/ 606524 w 7428413"/>
              <a:gd name="connsiteY4-164" fmla="*/ 4241215 h 4637578"/>
              <a:gd name="connsiteX5-165" fmla="*/ 220908 w 7428413"/>
              <a:gd name="connsiteY5-166" fmla="*/ 155896 h 4637578"/>
              <a:gd name="connsiteX6-167" fmla="*/ 228741 w 7428413"/>
              <a:gd name="connsiteY6-168" fmla="*/ 0 h 4637578"/>
              <a:gd name="connsiteX0-169" fmla="*/ 228741 w 7428413"/>
              <a:gd name="connsiteY0-170" fmla="*/ 0 h 4637578"/>
              <a:gd name="connsiteX1-171" fmla="*/ 7428413 w 7428413"/>
              <a:gd name="connsiteY1-172" fmla="*/ 6350 h 4637578"/>
              <a:gd name="connsiteX2-173" fmla="*/ 7404767 w 7428413"/>
              <a:gd name="connsiteY2-174" fmla="*/ 1084 h 4637578"/>
              <a:gd name="connsiteX3-175" fmla="*/ 6217111 w 7428413"/>
              <a:gd name="connsiteY3-176" fmla="*/ 1510101 h 4637578"/>
              <a:gd name="connsiteX4-177" fmla="*/ 606524 w 7428413"/>
              <a:gd name="connsiteY4-178" fmla="*/ 4241215 h 4637578"/>
              <a:gd name="connsiteX5-179" fmla="*/ 220908 w 7428413"/>
              <a:gd name="connsiteY5-180" fmla="*/ 155896 h 4637578"/>
              <a:gd name="connsiteX6-181" fmla="*/ 228741 w 7428413"/>
              <a:gd name="connsiteY6-182" fmla="*/ 0 h 4637578"/>
              <a:gd name="connsiteX0-183" fmla="*/ 228741 w 7428413"/>
              <a:gd name="connsiteY0-184" fmla="*/ 0 h 4637578"/>
              <a:gd name="connsiteX1-185" fmla="*/ 7428413 w 7428413"/>
              <a:gd name="connsiteY1-186" fmla="*/ 6350 h 4637578"/>
              <a:gd name="connsiteX2-187" fmla="*/ 7404767 w 7428413"/>
              <a:gd name="connsiteY2-188" fmla="*/ 1084 h 4637578"/>
              <a:gd name="connsiteX3-189" fmla="*/ 6217111 w 7428413"/>
              <a:gd name="connsiteY3-190" fmla="*/ 1510101 h 4637578"/>
              <a:gd name="connsiteX4-191" fmla="*/ 606524 w 7428413"/>
              <a:gd name="connsiteY4-192" fmla="*/ 4241215 h 4637578"/>
              <a:gd name="connsiteX5-193" fmla="*/ 220908 w 7428413"/>
              <a:gd name="connsiteY5-194" fmla="*/ 155896 h 4637578"/>
              <a:gd name="connsiteX6-195" fmla="*/ 228741 w 7428413"/>
              <a:gd name="connsiteY6-196" fmla="*/ 0 h 4637578"/>
              <a:gd name="connsiteX0-197" fmla="*/ 228741 w 7550817"/>
              <a:gd name="connsiteY0-198" fmla="*/ 17966 h 4465144"/>
              <a:gd name="connsiteX1-199" fmla="*/ 7428413 w 7550817"/>
              <a:gd name="connsiteY1-200" fmla="*/ 24316 h 4465144"/>
              <a:gd name="connsiteX2-201" fmla="*/ 7550817 w 7550817"/>
              <a:gd name="connsiteY2-202" fmla="*/ 0 h 4465144"/>
              <a:gd name="connsiteX3-203" fmla="*/ 6217111 w 7550817"/>
              <a:gd name="connsiteY3-204" fmla="*/ 1528067 h 4465144"/>
              <a:gd name="connsiteX4-205" fmla="*/ 606524 w 7550817"/>
              <a:gd name="connsiteY4-206" fmla="*/ 4259181 h 4465144"/>
              <a:gd name="connsiteX5-207" fmla="*/ 220908 w 7550817"/>
              <a:gd name="connsiteY5-208" fmla="*/ 173862 h 4465144"/>
              <a:gd name="connsiteX6-209" fmla="*/ 228741 w 7550817"/>
              <a:gd name="connsiteY6-210" fmla="*/ 17966 h 4465144"/>
              <a:gd name="connsiteX0-211" fmla="*/ 228741 w 7428413"/>
              <a:gd name="connsiteY0-212" fmla="*/ 0 h 4446421"/>
              <a:gd name="connsiteX1-213" fmla="*/ 7428413 w 7428413"/>
              <a:gd name="connsiteY1-214" fmla="*/ 6350 h 4446421"/>
              <a:gd name="connsiteX2-215" fmla="*/ 7392067 w 7428413"/>
              <a:gd name="connsiteY2-216" fmla="*/ 70934 h 4446421"/>
              <a:gd name="connsiteX3-217" fmla="*/ 6217111 w 7428413"/>
              <a:gd name="connsiteY3-218" fmla="*/ 1510101 h 4446421"/>
              <a:gd name="connsiteX4-219" fmla="*/ 606524 w 7428413"/>
              <a:gd name="connsiteY4-220" fmla="*/ 4241215 h 4446421"/>
              <a:gd name="connsiteX5-221" fmla="*/ 220908 w 7428413"/>
              <a:gd name="connsiteY5-222" fmla="*/ 155896 h 4446421"/>
              <a:gd name="connsiteX6-223" fmla="*/ 228741 w 7428413"/>
              <a:gd name="connsiteY6-224" fmla="*/ 0 h 4446421"/>
              <a:gd name="connsiteX0-225" fmla="*/ 228741 w 7428413"/>
              <a:gd name="connsiteY0-226" fmla="*/ 0 h 4446637"/>
              <a:gd name="connsiteX1-227" fmla="*/ 7428413 w 7428413"/>
              <a:gd name="connsiteY1-228" fmla="*/ 6350 h 4446637"/>
              <a:gd name="connsiteX2-229" fmla="*/ 7379367 w 7428413"/>
              <a:gd name="connsiteY2-230" fmla="*/ 45534 h 4446637"/>
              <a:gd name="connsiteX3-231" fmla="*/ 6217111 w 7428413"/>
              <a:gd name="connsiteY3-232" fmla="*/ 1510101 h 4446637"/>
              <a:gd name="connsiteX4-233" fmla="*/ 606524 w 7428413"/>
              <a:gd name="connsiteY4-234" fmla="*/ 4241215 h 4446637"/>
              <a:gd name="connsiteX5-235" fmla="*/ 220908 w 7428413"/>
              <a:gd name="connsiteY5-236" fmla="*/ 155896 h 4446637"/>
              <a:gd name="connsiteX6-237" fmla="*/ 228741 w 7428413"/>
              <a:gd name="connsiteY6-238" fmla="*/ 0 h 4446637"/>
              <a:gd name="connsiteX0-239" fmla="*/ 228741 w 7428413"/>
              <a:gd name="connsiteY0-240" fmla="*/ 0 h 4446637"/>
              <a:gd name="connsiteX1-241" fmla="*/ 7428413 w 7428413"/>
              <a:gd name="connsiteY1-242" fmla="*/ 6350 h 4446637"/>
              <a:gd name="connsiteX2-243" fmla="*/ 7379367 w 7428413"/>
              <a:gd name="connsiteY2-244" fmla="*/ 45534 h 4446637"/>
              <a:gd name="connsiteX3-245" fmla="*/ 6217111 w 7428413"/>
              <a:gd name="connsiteY3-246" fmla="*/ 1510101 h 4446637"/>
              <a:gd name="connsiteX4-247" fmla="*/ 606524 w 7428413"/>
              <a:gd name="connsiteY4-248" fmla="*/ 4241215 h 4446637"/>
              <a:gd name="connsiteX5-249" fmla="*/ 220908 w 7428413"/>
              <a:gd name="connsiteY5-250" fmla="*/ 155896 h 4446637"/>
              <a:gd name="connsiteX6-251" fmla="*/ 228741 w 7428413"/>
              <a:gd name="connsiteY6-252" fmla="*/ 0 h 4446637"/>
              <a:gd name="connsiteX0-253" fmla="*/ 228741 w 7428413"/>
              <a:gd name="connsiteY0-254" fmla="*/ 0 h 4459894"/>
              <a:gd name="connsiteX1-255" fmla="*/ 7428413 w 7428413"/>
              <a:gd name="connsiteY1-256" fmla="*/ 6350 h 4459894"/>
              <a:gd name="connsiteX2-257" fmla="*/ 7379367 w 7428413"/>
              <a:gd name="connsiteY2-258" fmla="*/ 45534 h 4459894"/>
              <a:gd name="connsiteX3-259" fmla="*/ 6217111 w 7428413"/>
              <a:gd name="connsiteY3-260" fmla="*/ 1510101 h 4459894"/>
              <a:gd name="connsiteX4-261" fmla="*/ 606524 w 7428413"/>
              <a:gd name="connsiteY4-262" fmla="*/ 4241215 h 4459894"/>
              <a:gd name="connsiteX5-263" fmla="*/ 220908 w 7428413"/>
              <a:gd name="connsiteY5-264" fmla="*/ 155896 h 4459894"/>
              <a:gd name="connsiteX6-265" fmla="*/ 228741 w 7428413"/>
              <a:gd name="connsiteY6-266" fmla="*/ 0 h 4459894"/>
              <a:gd name="connsiteX0-267" fmla="*/ 228741 w 7428413"/>
              <a:gd name="connsiteY0-268" fmla="*/ 0 h 4639361"/>
              <a:gd name="connsiteX1-269" fmla="*/ 7428413 w 7428413"/>
              <a:gd name="connsiteY1-270" fmla="*/ 6350 h 4639361"/>
              <a:gd name="connsiteX2-271" fmla="*/ 7379367 w 7428413"/>
              <a:gd name="connsiteY2-272" fmla="*/ 45534 h 4639361"/>
              <a:gd name="connsiteX3-273" fmla="*/ 6217111 w 7428413"/>
              <a:gd name="connsiteY3-274" fmla="*/ 1510101 h 4639361"/>
              <a:gd name="connsiteX4-275" fmla="*/ 606524 w 7428413"/>
              <a:gd name="connsiteY4-276" fmla="*/ 4241215 h 4639361"/>
              <a:gd name="connsiteX5-277" fmla="*/ 220908 w 7428413"/>
              <a:gd name="connsiteY5-278" fmla="*/ 155896 h 4639361"/>
              <a:gd name="connsiteX6-279" fmla="*/ 228741 w 7428413"/>
              <a:gd name="connsiteY6-280" fmla="*/ 0 h 4639361"/>
              <a:gd name="connsiteX0-281" fmla="*/ 228741 w 7428413"/>
              <a:gd name="connsiteY0-282" fmla="*/ 0 h 4645196"/>
              <a:gd name="connsiteX1-283" fmla="*/ 7428413 w 7428413"/>
              <a:gd name="connsiteY1-284" fmla="*/ 6350 h 4645196"/>
              <a:gd name="connsiteX2-285" fmla="*/ 7379367 w 7428413"/>
              <a:gd name="connsiteY2-286" fmla="*/ 45534 h 4645196"/>
              <a:gd name="connsiteX3-287" fmla="*/ 6217111 w 7428413"/>
              <a:gd name="connsiteY3-288" fmla="*/ 1510101 h 4645196"/>
              <a:gd name="connsiteX4-289" fmla="*/ 606524 w 7428413"/>
              <a:gd name="connsiteY4-290" fmla="*/ 4241215 h 4645196"/>
              <a:gd name="connsiteX5-291" fmla="*/ 220908 w 7428413"/>
              <a:gd name="connsiteY5-292" fmla="*/ 155896 h 4645196"/>
              <a:gd name="connsiteX6-293" fmla="*/ 228741 w 7428413"/>
              <a:gd name="connsiteY6-294" fmla="*/ 0 h 4645196"/>
              <a:gd name="connsiteX0-295" fmla="*/ 238300 w 7437972"/>
              <a:gd name="connsiteY0-296" fmla="*/ 0 h 4645196"/>
              <a:gd name="connsiteX1-297" fmla="*/ 7437972 w 7437972"/>
              <a:gd name="connsiteY1-298" fmla="*/ 6350 h 4645196"/>
              <a:gd name="connsiteX2-299" fmla="*/ 7388926 w 7437972"/>
              <a:gd name="connsiteY2-300" fmla="*/ 45534 h 4645196"/>
              <a:gd name="connsiteX3-301" fmla="*/ 6226670 w 7437972"/>
              <a:gd name="connsiteY3-302" fmla="*/ 1510101 h 4645196"/>
              <a:gd name="connsiteX4-303" fmla="*/ 616083 w 7437972"/>
              <a:gd name="connsiteY4-304" fmla="*/ 4241215 h 4645196"/>
              <a:gd name="connsiteX5-305" fmla="*/ 213050 w 7437972"/>
              <a:gd name="connsiteY5-306" fmla="*/ 155896 h 4645196"/>
              <a:gd name="connsiteX6-307" fmla="*/ 238300 w 7437972"/>
              <a:gd name="connsiteY6-308" fmla="*/ 0 h 4645196"/>
              <a:gd name="connsiteX0-309" fmla="*/ 253053 w 7452725"/>
              <a:gd name="connsiteY0-310" fmla="*/ 0 h 4645196"/>
              <a:gd name="connsiteX1-311" fmla="*/ 7452725 w 7452725"/>
              <a:gd name="connsiteY1-312" fmla="*/ 6350 h 4645196"/>
              <a:gd name="connsiteX2-313" fmla="*/ 7403679 w 7452725"/>
              <a:gd name="connsiteY2-314" fmla="*/ 45534 h 4645196"/>
              <a:gd name="connsiteX3-315" fmla="*/ 6241423 w 7452725"/>
              <a:gd name="connsiteY3-316" fmla="*/ 1510101 h 4645196"/>
              <a:gd name="connsiteX4-317" fmla="*/ 630836 w 7452725"/>
              <a:gd name="connsiteY4-318" fmla="*/ 4241215 h 4645196"/>
              <a:gd name="connsiteX5-319" fmla="*/ 201678 w 7452725"/>
              <a:gd name="connsiteY5-320" fmla="*/ 147188 h 4645196"/>
              <a:gd name="connsiteX6-321" fmla="*/ 253053 w 7452725"/>
              <a:gd name="connsiteY6-322" fmla="*/ 0 h 4645196"/>
              <a:gd name="connsiteX0-323" fmla="*/ 248080 w 7447752"/>
              <a:gd name="connsiteY0-324" fmla="*/ 0 h 4645196"/>
              <a:gd name="connsiteX1-325" fmla="*/ 7447752 w 7447752"/>
              <a:gd name="connsiteY1-326" fmla="*/ 6350 h 4645196"/>
              <a:gd name="connsiteX2-327" fmla="*/ 7398706 w 7447752"/>
              <a:gd name="connsiteY2-328" fmla="*/ 45534 h 4645196"/>
              <a:gd name="connsiteX3-329" fmla="*/ 6236450 w 7447752"/>
              <a:gd name="connsiteY3-330" fmla="*/ 1510101 h 4645196"/>
              <a:gd name="connsiteX4-331" fmla="*/ 625863 w 7447752"/>
              <a:gd name="connsiteY4-332" fmla="*/ 4241215 h 4645196"/>
              <a:gd name="connsiteX5-333" fmla="*/ 205414 w 7447752"/>
              <a:gd name="connsiteY5-334" fmla="*/ 190731 h 4645196"/>
              <a:gd name="connsiteX6-335" fmla="*/ 248080 w 7447752"/>
              <a:gd name="connsiteY6-336" fmla="*/ 0 h 4645196"/>
              <a:gd name="connsiteX0-337" fmla="*/ 225220 w 7447752"/>
              <a:gd name="connsiteY0-338" fmla="*/ 0 h 4645196"/>
              <a:gd name="connsiteX1-339" fmla="*/ 7447752 w 7447752"/>
              <a:gd name="connsiteY1-340" fmla="*/ 6350 h 4645196"/>
              <a:gd name="connsiteX2-341" fmla="*/ 7398706 w 7447752"/>
              <a:gd name="connsiteY2-342" fmla="*/ 45534 h 4645196"/>
              <a:gd name="connsiteX3-343" fmla="*/ 6236450 w 7447752"/>
              <a:gd name="connsiteY3-344" fmla="*/ 1510101 h 4645196"/>
              <a:gd name="connsiteX4-345" fmla="*/ 625863 w 7447752"/>
              <a:gd name="connsiteY4-346" fmla="*/ 4241215 h 4645196"/>
              <a:gd name="connsiteX5-347" fmla="*/ 205414 w 7447752"/>
              <a:gd name="connsiteY5-348" fmla="*/ 190731 h 4645196"/>
              <a:gd name="connsiteX6-349" fmla="*/ 225220 w 7447752"/>
              <a:gd name="connsiteY6-350" fmla="*/ 0 h 4645196"/>
              <a:gd name="connsiteX0-351" fmla="*/ 225220 w 7447752"/>
              <a:gd name="connsiteY0-352" fmla="*/ 0 h 4645196"/>
              <a:gd name="connsiteX1-353" fmla="*/ 7447752 w 7447752"/>
              <a:gd name="connsiteY1-354" fmla="*/ 6350 h 4645196"/>
              <a:gd name="connsiteX2-355" fmla="*/ 7436806 w 7447752"/>
              <a:gd name="connsiteY2-356" fmla="*/ 37914 h 4645196"/>
              <a:gd name="connsiteX3-357" fmla="*/ 6236450 w 7447752"/>
              <a:gd name="connsiteY3-358" fmla="*/ 1510101 h 4645196"/>
              <a:gd name="connsiteX4-359" fmla="*/ 625863 w 7447752"/>
              <a:gd name="connsiteY4-360" fmla="*/ 4241215 h 4645196"/>
              <a:gd name="connsiteX5-361" fmla="*/ 205414 w 7447752"/>
              <a:gd name="connsiteY5-362" fmla="*/ 190731 h 4645196"/>
              <a:gd name="connsiteX6-363" fmla="*/ 225220 w 7447752"/>
              <a:gd name="connsiteY6-364" fmla="*/ 0 h 4645196"/>
              <a:gd name="connsiteX0-365" fmla="*/ 225220 w 7447752"/>
              <a:gd name="connsiteY0-366" fmla="*/ 0 h 4645196"/>
              <a:gd name="connsiteX1-367" fmla="*/ 7447752 w 7447752"/>
              <a:gd name="connsiteY1-368" fmla="*/ 6350 h 4645196"/>
              <a:gd name="connsiteX2-369" fmla="*/ 7436806 w 7447752"/>
              <a:gd name="connsiteY2-370" fmla="*/ 37914 h 4645196"/>
              <a:gd name="connsiteX3-371" fmla="*/ 6236450 w 7447752"/>
              <a:gd name="connsiteY3-372" fmla="*/ 1510101 h 4645196"/>
              <a:gd name="connsiteX4-373" fmla="*/ 625863 w 7447752"/>
              <a:gd name="connsiteY4-374" fmla="*/ 4241215 h 4645196"/>
              <a:gd name="connsiteX5-375" fmla="*/ 205414 w 7447752"/>
              <a:gd name="connsiteY5-376" fmla="*/ 190731 h 4645196"/>
              <a:gd name="connsiteX6-377" fmla="*/ 225220 w 7447752"/>
              <a:gd name="connsiteY6-378" fmla="*/ 0 h 4645196"/>
              <a:gd name="connsiteX0-379" fmla="*/ 225220 w 7447752"/>
              <a:gd name="connsiteY0-380" fmla="*/ 0 h 4645196"/>
              <a:gd name="connsiteX1-381" fmla="*/ 7447752 w 7447752"/>
              <a:gd name="connsiteY1-382" fmla="*/ 6350 h 4645196"/>
              <a:gd name="connsiteX2-383" fmla="*/ 7436806 w 7447752"/>
              <a:gd name="connsiteY2-384" fmla="*/ 37914 h 4645196"/>
              <a:gd name="connsiteX3-385" fmla="*/ 6236450 w 7447752"/>
              <a:gd name="connsiteY3-386" fmla="*/ 1510101 h 4645196"/>
              <a:gd name="connsiteX4-387" fmla="*/ 625863 w 7447752"/>
              <a:gd name="connsiteY4-388" fmla="*/ 4241215 h 4645196"/>
              <a:gd name="connsiteX5-389" fmla="*/ 205414 w 7447752"/>
              <a:gd name="connsiteY5-390" fmla="*/ 190731 h 4645196"/>
              <a:gd name="connsiteX6-391" fmla="*/ 225220 w 7447752"/>
              <a:gd name="connsiteY6-392" fmla="*/ 0 h 4645196"/>
              <a:gd name="connsiteX0-393" fmla="*/ 225220 w 7447752"/>
              <a:gd name="connsiteY0-394" fmla="*/ 0 h 4645196"/>
              <a:gd name="connsiteX1-395" fmla="*/ 7447752 w 7447752"/>
              <a:gd name="connsiteY1-396" fmla="*/ 6350 h 4645196"/>
              <a:gd name="connsiteX2-397" fmla="*/ 7436806 w 7447752"/>
              <a:gd name="connsiteY2-398" fmla="*/ 37914 h 4645196"/>
              <a:gd name="connsiteX3-399" fmla="*/ 6236450 w 7447752"/>
              <a:gd name="connsiteY3-400" fmla="*/ 1510101 h 4645196"/>
              <a:gd name="connsiteX4-401" fmla="*/ 625863 w 7447752"/>
              <a:gd name="connsiteY4-402" fmla="*/ 4241215 h 4645196"/>
              <a:gd name="connsiteX5-403" fmla="*/ 205414 w 7447752"/>
              <a:gd name="connsiteY5-404" fmla="*/ 190731 h 4645196"/>
              <a:gd name="connsiteX6-405" fmla="*/ 225220 w 7447752"/>
              <a:gd name="connsiteY6-406" fmla="*/ 0 h 4645196"/>
              <a:gd name="connsiteX0-407" fmla="*/ 225220 w 7447752"/>
              <a:gd name="connsiteY0-408" fmla="*/ 0 h 4657810"/>
              <a:gd name="connsiteX1-409" fmla="*/ 7447752 w 7447752"/>
              <a:gd name="connsiteY1-410" fmla="*/ 6350 h 4657810"/>
              <a:gd name="connsiteX2-411" fmla="*/ 7436806 w 7447752"/>
              <a:gd name="connsiteY2-412" fmla="*/ 37914 h 4657810"/>
              <a:gd name="connsiteX3-413" fmla="*/ 6236450 w 7447752"/>
              <a:gd name="connsiteY3-414" fmla="*/ 1510101 h 4657810"/>
              <a:gd name="connsiteX4-415" fmla="*/ 625863 w 7447752"/>
              <a:gd name="connsiteY4-416" fmla="*/ 4256455 h 4657810"/>
              <a:gd name="connsiteX5-417" fmla="*/ 205414 w 7447752"/>
              <a:gd name="connsiteY5-418" fmla="*/ 190731 h 4657810"/>
              <a:gd name="connsiteX6-419" fmla="*/ 225220 w 7447752"/>
              <a:gd name="connsiteY6-420" fmla="*/ 0 h 4657810"/>
              <a:gd name="connsiteX0-421" fmla="*/ 202661 w 7425193"/>
              <a:gd name="connsiteY0-422" fmla="*/ 0 h 4657810"/>
              <a:gd name="connsiteX1-423" fmla="*/ 7425193 w 7425193"/>
              <a:gd name="connsiteY1-424" fmla="*/ 6350 h 4657810"/>
              <a:gd name="connsiteX2-425" fmla="*/ 7414247 w 7425193"/>
              <a:gd name="connsiteY2-426" fmla="*/ 37914 h 4657810"/>
              <a:gd name="connsiteX3-427" fmla="*/ 6213891 w 7425193"/>
              <a:gd name="connsiteY3-428" fmla="*/ 1510101 h 4657810"/>
              <a:gd name="connsiteX4-429" fmla="*/ 603304 w 7425193"/>
              <a:gd name="connsiteY4-430" fmla="*/ 4256455 h 4657810"/>
              <a:gd name="connsiteX5-431" fmla="*/ 182855 w 7425193"/>
              <a:gd name="connsiteY5-432" fmla="*/ 190731 h 4657810"/>
              <a:gd name="connsiteX6-433" fmla="*/ 202661 w 7425193"/>
              <a:gd name="connsiteY6-434" fmla="*/ 0 h 4657810"/>
              <a:gd name="connsiteX0-435" fmla="*/ 202661 w 7425193"/>
              <a:gd name="connsiteY0-436" fmla="*/ 0 h 4946516"/>
              <a:gd name="connsiteX1-437" fmla="*/ 7425193 w 7425193"/>
              <a:gd name="connsiteY1-438" fmla="*/ 6350 h 4946516"/>
              <a:gd name="connsiteX2-439" fmla="*/ 7414247 w 7425193"/>
              <a:gd name="connsiteY2-440" fmla="*/ 37914 h 4946516"/>
              <a:gd name="connsiteX3-441" fmla="*/ 5131851 w 7425193"/>
              <a:gd name="connsiteY3-442" fmla="*/ 2637861 h 4946516"/>
              <a:gd name="connsiteX4-443" fmla="*/ 603304 w 7425193"/>
              <a:gd name="connsiteY4-444" fmla="*/ 4256455 h 4946516"/>
              <a:gd name="connsiteX5-445" fmla="*/ 182855 w 7425193"/>
              <a:gd name="connsiteY5-446" fmla="*/ 190731 h 4946516"/>
              <a:gd name="connsiteX6-447" fmla="*/ 202661 w 7425193"/>
              <a:gd name="connsiteY6-448" fmla="*/ 0 h 4946516"/>
              <a:gd name="connsiteX0-449" fmla="*/ 202661 w 7425193"/>
              <a:gd name="connsiteY0-450" fmla="*/ 0 h 4641034"/>
              <a:gd name="connsiteX1-451" fmla="*/ 7425193 w 7425193"/>
              <a:gd name="connsiteY1-452" fmla="*/ 6350 h 4641034"/>
              <a:gd name="connsiteX2-453" fmla="*/ 7414247 w 7425193"/>
              <a:gd name="connsiteY2-454" fmla="*/ 37914 h 4641034"/>
              <a:gd name="connsiteX3-455" fmla="*/ 5131851 w 7425193"/>
              <a:gd name="connsiteY3-456" fmla="*/ 2637861 h 4641034"/>
              <a:gd name="connsiteX4-457" fmla="*/ 603304 w 7425193"/>
              <a:gd name="connsiteY4-458" fmla="*/ 4256455 h 4641034"/>
              <a:gd name="connsiteX5-459" fmla="*/ 182855 w 7425193"/>
              <a:gd name="connsiteY5-460" fmla="*/ 190731 h 4641034"/>
              <a:gd name="connsiteX6-461" fmla="*/ 202661 w 7425193"/>
              <a:gd name="connsiteY6-462" fmla="*/ 0 h 4641034"/>
              <a:gd name="connsiteX0-463" fmla="*/ 202661 w 7425193"/>
              <a:gd name="connsiteY0-464" fmla="*/ 0 h 4644563"/>
              <a:gd name="connsiteX1-465" fmla="*/ 7425193 w 7425193"/>
              <a:gd name="connsiteY1-466" fmla="*/ 6350 h 4644563"/>
              <a:gd name="connsiteX2-467" fmla="*/ 7414247 w 7425193"/>
              <a:gd name="connsiteY2-468" fmla="*/ 37914 h 4644563"/>
              <a:gd name="connsiteX3-469" fmla="*/ 5131851 w 7425193"/>
              <a:gd name="connsiteY3-470" fmla="*/ 2637861 h 4644563"/>
              <a:gd name="connsiteX4-471" fmla="*/ 603304 w 7425193"/>
              <a:gd name="connsiteY4-472" fmla="*/ 4256455 h 4644563"/>
              <a:gd name="connsiteX5-473" fmla="*/ 182855 w 7425193"/>
              <a:gd name="connsiteY5-474" fmla="*/ 190731 h 4644563"/>
              <a:gd name="connsiteX6-475" fmla="*/ 202661 w 7425193"/>
              <a:gd name="connsiteY6-476" fmla="*/ 0 h 4644563"/>
              <a:gd name="connsiteX0-477" fmla="*/ 202661 w 7425193"/>
              <a:gd name="connsiteY0-478" fmla="*/ 0 h 4644563"/>
              <a:gd name="connsiteX1-479" fmla="*/ 7425193 w 7425193"/>
              <a:gd name="connsiteY1-480" fmla="*/ 6350 h 4644563"/>
              <a:gd name="connsiteX2-481" fmla="*/ 7414247 w 7425193"/>
              <a:gd name="connsiteY2-482" fmla="*/ 37914 h 4644563"/>
              <a:gd name="connsiteX3-483" fmla="*/ 5131851 w 7425193"/>
              <a:gd name="connsiteY3-484" fmla="*/ 2637861 h 4644563"/>
              <a:gd name="connsiteX4-485" fmla="*/ 603304 w 7425193"/>
              <a:gd name="connsiteY4-486" fmla="*/ 4256455 h 4644563"/>
              <a:gd name="connsiteX5-487" fmla="*/ 182855 w 7425193"/>
              <a:gd name="connsiteY5-488" fmla="*/ 190731 h 4644563"/>
              <a:gd name="connsiteX6-489" fmla="*/ 202661 w 7425193"/>
              <a:gd name="connsiteY6-490" fmla="*/ 0 h 4644563"/>
              <a:gd name="connsiteX0-491" fmla="*/ 202661 w 7425193"/>
              <a:gd name="connsiteY0-492" fmla="*/ 0 h 4644563"/>
              <a:gd name="connsiteX1-493" fmla="*/ 7425193 w 7425193"/>
              <a:gd name="connsiteY1-494" fmla="*/ 6350 h 4644563"/>
              <a:gd name="connsiteX2-495" fmla="*/ 7383767 w 7425193"/>
              <a:gd name="connsiteY2-496" fmla="*/ 30294 h 4644563"/>
              <a:gd name="connsiteX3-497" fmla="*/ 5131851 w 7425193"/>
              <a:gd name="connsiteY3-498" fmla="*/ 2637861 h 4644563"/>
              <a:gd name="connsiteX4-499" fmla="*/ 603304 w 7425193"/>
              <a:gd name="connsiteY4-500" fmla="*/ 4256455 h 4644563"/>
              <a:gd name="connsiteX5-501" fmla="*/ 182855 w 7425193"/>
              <a:gd name="connsiteY5-502" fmla="*/ 190731 h 4644563"/>
              <a:gd name="connsiteX6-503" fmla="*/ 202661 w 7425193"/>
              <a:gd name="connsiteY6-504" fmla="*/ 0 h 4644563"/>
              <a:gd name="connsiteX0-505" fmla="*/ 202661 w 7425193"/>
              <a:gd name="connsiteY0-506" fmla="*/ 0 h 4644563"/>
              <a:gd name="connsiteX1-507" fmla="*/ 7425193 w 7425193"/>
              <a:gd name="connsiteY1-508" fmla="*/ 6350 h 4644563"/>
              <a:gd name="connsiteX2-509" fmla="*/ 7383767 w 7425193"/>
              <a:gd name="connsiteY2-510" fmla="*/ 30294 h 4644563"/>
              <a:gd name="connsiteX3-511" fmla="*/ 5131851 w 7425193"/>
              <a:gd name="connsiteY3-512" fmla="*/ 2637861 h 4644563"/>
              <a:gd name="connsiteX4-513" fmla="*/ 603304 w 7425193"/>
              <a:gd name="connsiteY4-514" fmla="*/ 4256455 h 4644563"/>
              <a:gd name="connsiteX5-515" fmla="*/ 182855 w 7425193"/>
              <a:gd name="connsiteY5-516" fmla="*/ 190731 h 4644563"/>
              <a:gd name="connsiteX6-517" fmla="*/ 202661 w 7425193"/>
              <a:gd name="connsiteY6-518" fmla="*/ 0 h 4644563"/>
              <a:gd name="connsiteX0-519" fmla="*/ 202661 w 7425193"/>
              <a:gd name="connsiteY0-520" fmla="*/ 0 h 4644563"/>
              <a:gd name="connsiteX1-521" fmla="*/ 7425193 w 7425193"/>
              <a:gd name="connsiteY1-522" fmla="*/ 6350 h 4644563"/>
              <a:gd name="connsiteX2-523" fmla="*/ 7383767 w 7425193"/>
              <a:gd name="connsiteY2-524" fmla="*/ 30294 h 4644563"/>
              <a:gd name="connsiteX3-525" fmla="*/ 5131851 w 7425193"/>
              <a:gd name="connsiteY3-526" fmla="*/ 2637861 h 4644563"/>
              <a:gd name="connsiteX4-527" fmla="*/ 603304 w 7425193"/>
              <a:gd name="connsiteY4-528" fmla="*/ 4256455 h 4644563"/>
              <a:gd name="connsiteX5-529" fmla="*/ 182855 w 7425193"/>
              <a:gd name="connsiteY5-530" fmla="*/ 190731 h 4644563"/>
              <a:gd name="connsiteX6-531" fmla="*/ 202661 w 7425193"/>
              <a:gd name="connsiteY6-532" fmla="*/ 0 h 464456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7425193" h="4644563">
                <a:moveTo>
                  <a:pt x="202661" y="0"/>
                </a:moveTo>
                <a:lnTo>
                  <a:pt x="7425193" y="6350"/>
                </a:lnTo>
                <a:lnTo>
                  <a:pt x="7383767" y="30294"/>
                </a:lnTo>
                <a:cubicBezTo>
                  <a:pt x="6502420" y="1295473"/>
                  <a:pt x="5640898" y="2120191"/>
                  <a:pt x="5131851" y="2637861"/>
                </a:cubicBezTo>
                <a:cubicBezTo>
                  <a:pt x="3791143" y="4138916"/>
                  <a:pt x="1820792" y="5272637"/>
                  <a:pt x="603304" y="4256455"/>
                </a:cubicBezTo>
                <a:cubicBezTo>
                  <a:pt x="-203186" y="3487974"/>
                  <a:pt x="-41927" y="2037466"/>
                  <a:pt x="182855" y="190731"/>
                </a:cubicBezTo>
                <a:lnTo>
                  <a:pt x="202661" y="0"/>
                </a:lnTo>
                <a:close/>
              </a:path>
            </a:pathLst>
          </a:cu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0" name="文本框 39"/>
          <p:cNvSpPr txBox="1"/>
          <p:nvPr/>
        </p:nvSpPr>
        <p:spPr>
          <a:xfrm>
            <a:off x="3351128" y="189561"/>
            <a:ext cx="1998596" cy="861774"/>
          </a:xfrm>
          <a:prstGeom prst="rect">
            <a:avLst/>
          </a:prstGeom>
          <a:noFill/>
        </p:spPr>
        <p:txBody>
          <a:bodyPr wrap="square" rtlCol="0">
            <a:spAutoFit/>
          </a:bodyPr>
          <a:lstStyle/>
          <a:p>
            <a:r>
              <a:rPr lang="zh-CN" altLang="en-US" sz="3200" b="1" dirty="0">
                <a:solidFill>
                  <a:schemeClr val="accent4"/>
                </a:solidFill>
                <a:cs typeface="+mn-ea"/>
                <a:sym typeface="+mn-lt"/>
              </a:rPr>
              <a:t>目录</a:t>
            </a:r>
            <a:endParaRPr lang="en-US" altLang="zh-CN" sz="3200" b="1" dirty="0">
              <a:solidFill>
                <a:schemeClr val="accent4"/>
              </a:solidFill>
              <a:cs typeface="+mn-ea"/>
              <a:sym typeface="+mn-lt"/>
            </a:endParaRPr>
          </a:p>
          <a:p>
            <a:r>
              <a:rPr lang="en-US" altLang="zh-CN" b="1" dirty="0">
                <a:solidFill>
                  <a:schemeClr val="accent4"/>
                </a:solidFill>
                <a:cs typeface="+mn-ea"/>
                <a:sym typeface="+mn-lt"/>
              </a:rPr>
              <a:t>Contents</a:t>
            </a:r>
            <a:endParaRPr lang="zh-CN" altLang="en-US" b="1" dirty="0">
              <a:solidFill>
                <a:schemeClr val="accent4"/>
              </a:solidFill>
              <a:cs typeface="+mn-ea"/>
              <a:sym typeface="+mn-lt"/>
            </a:endParaRPr>
          </a:p>
        </p:txBody>
      </p:sp>
      <p:grpSp>
        <p:nvGrpSpPr>
          <p:cNvPr id="43" name="组合 42"/>
          <p:cNvGrpSpPr/>
          <p:nvPr/>
        </p:nvGrpSpPr>
        <p:grpSpPr>
          <a:xfrm>
            <a:off x="3368761" y="1601595"/>
            <a:ext cx="2869118" cy="707886"/>
            <a:chOff x="3527760" y="1601595"/>
            <a:chExt cx="2869118" cy="707886"/>
          </a:xfrm>
        </p:grpSpPr>
        <p:sp>
          <p:nvSpPr>
            <p:cNvPr id="39" name="矩形 38"/>
            <p:cNvSpPr/>
            <p:nvPr/>
          </p:nvSpPr>
          <p:spPr>
            <a:xfrm rot="16200000">
              <a:off x="3860832" y="1919538"/>
              <a:ext cx="540000" cy="7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文本框 40"/>
            <p:cNvSpPr txBox="1"/>
            <p:nvPr/>
          </p:nvSpPr>
          <p:spPr>
            <a:xfrm>
              <a:off x="4205252" y="1601595"/>
              <a:ext cx="2191626" cy="707886"/>
            </a:xfrm>
            <a:prstGeom prst="rect">
              <a:avLst/>
            </a:prstGeom>
            <a:noFill/>
          </p:spPr>
          <p:txBody>
            <a:bodyPr wrap="none" rtlCol="0">
              <a:spAutoFit/>
            </a:bodyPr>
            <a:lstStyle/>
            <a:p>
              <a:r>
                <a:rPr lang="zh-CN" altLang="en-US" sz="2400" dirty="0">
                  <a:solidFill>
                    <a:schemeClr val="bg1"/>
                  </a:solidFill>
                  <a:cs typeface="+mn-ea"/>
                  <a:sym typeface="+mn-lt"/>
                </a:rPr>
                <a:t>公司介绍</a:t>
              </a:r>
              <a:endParaRPr lang="en-US" altLang="zh-CN" sz="2400" dirty="0">
                <a:solidFill>
                  <a:schemeClr val="bg1"/>
                </a:solidFill>
                <a:cs typeface="+mn-ea"/>
                <a:sym typeface="+mn-lt"/>
              </a:endParaRPr>
            </a:p>
            <a:p>
              <a:r>
                <a:rPr lang="en-US" altLang="zh-CN" sz="1600" dirty="0">
                  <a:solidFill>
                    <a:schemeClr val="bg1"/>
                  </a:solidFill>
                  <a:cs typeface="+mn-ea"/>
                  <a:sym typeface="+mn-lt"/>
                </a:rPr>
                <a:t>Company Introduction</a:t>
              </a:r>
              <a:endParaRPr lang="en-US" altLang="zh-CN" sz="1600" dirty="0">
                <a:solidFill>
                  <a:schemeClr val="bg1"/>
                </a:solidFill>
                <a:cs typeface="+mn-ea"/>
                <a:sym typeface="+mn-lt"/>
              </a:endParaRPr>
            </a:p>
          </p:txBody>
        </p:sp>
        <p:sp>
          <p:nvSpPr>
            <p:cNvPr id="42" name="文本框 41"/>
            <p:cNvSpPr txBox="1"/>
            <p:nvPr/>
          </p:nvSpPr>
          <p:spPr>
            <a:xfrm>
              <a:off x="3527760" y="1724706"/>
              <a:ext cx="527709" cy="461665"/>
            </a:xfrm>
            <a:prstGeom prst="rect">
              <a:avLst/>
            </a:prstGeom>
            <a:noFill/>
          </p:spPr>
          <p:txBody>
            <a:bodyPr wrap="none" rtlCol="0">
              <a:spAutoFit/>
            </a:bodyPr>
            <a:lstStyle/>
            <a:p>
              <a:pPr algn="ctr"/>
              <a:r>
                <a:rPr lang="en-US" altLang="zh-CN" sz="2400" dirty="0">
                  <a:solidFill>
                    <a:schemeClr val="bg1"/>
                  </a:solidFill>
                  <a:cs typeface="+mn-ea"/>
                  <a:sym typeface="+mn-lt"/>
                </a:rPr>
                <a:t>01</a:t>
              </a:r>
              <a:endParaRPr lang="en-US" altLang="zh-CN" sz="2400" dirty="0">
                <a:solidFill>
                  <a:schemeClr val="bg1"/>
                </a:solidFill>
                <a:cs typeface="+mn-ea"/>
                <a:sym typeface="+mn-lt"/>
              </a:endParaRPr>
            </a:p>
          </p:txBody>
        </p:sp>
      </p:grpSp>
      <p:grpSp>
        <p:nvGrpSpPr>
          <p:cNvPr id="44" name="组合 43"/>
          <p:cNvGrpSpPr/>
          <p:nvPr/>
        </p:nvGrpSpPr>
        <p:grpSpPr>
          <a:xfrm>
            <a:off x="3368761" y="2776006"/>
            <a:ext cx="3379380" cy="738664"/>
            <a:chOff x="3527761" y="1601594"/>
            <a:chExt cx="3379380" cy="738664"/>
          </a:xfrm>
        </p:grpSpPr>
        <p:sp>
          <p:nvSpPr>
            <p:cNvPr id="45" name="矩形 44"/>
            <p:cNvSpPr/>
            <p:nvPr/>
          </p:nvSpPr>
          <p:spPr>
            <a:xfrm rot="16200000">
              <a:off x="3778662" y="1918655"/>
              <a:ext cx="718740" cy="104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46" name="文本框 45"/>
            <p:cNvSpPr txBox="1"/>
            <p:nvPr/>
          </p:nvSpPr>
          <p:spPr>
            <a:xfrm>
              <a:off x="4202105" y="1601594"/>
              <a:ext cx="2705036" cy="738664"/>
            </a:xfrm>
            <a:prstGeom prst="rect">
              <a:avLst/>
            </a:prstGeom>
            <a:noFill/>
          </p:spPr>
          <p:txBody>
            <a:bodyPr wrap="none" rtlCol="0">
              <a:spAutoFit/>
            </a:bodyPr>
            <a:lstStyle/>
            <a:p>
              <a:r>
                <a:rPr lang="zh-CN" altLang="en-US" sz="2400" b="1" dirty="0">
                  <a:solidFill>
                    <a:schemeClr val="bg1"/>
                  </a:solidFill>
                  <a:cs typeface="+mn-ea"/>
                  <a:sym typeface="+mn-lt"/>
                </a:rPr>
                <a:t>业务介绍</a:t>
              </a:r>
              <a:endParaRPr lang="en-US" altLang="zh-CN" sz="2400" b="1" dirty="0">
                <a:solidFill>
                  <a:schemeClr val="bg1"/>
                </a:solidFill>
                <a:cs typeface="+mn-ea"/>
                <a:sym typeface="+mn-lt"/>
              </a:endParaRPr>
            </a:p>
            <a:p>
              <a:r>
                <a:rPr lang="en-US" altLang="zh-CN" b="1" dirty="0">
                  <a:solidFill>
                    <a:schemeClr val="bg1"/>
                  </a:solidFill>
                  <a:cs typeface="+mn-ea"/>
                  <a:sym typeface="+mn-lt"/>
                </a:rPr>
                <a:t>Business Introduction</a:t>
              </a:r>
              <a:endParaRPr lang="en-US" altLang="zh-CN" b="1" dirty="0">
                <a:solidFill>
                  <a:schemeClr val="bg1"/>
                </a:solidFill>
                <a:cs typeface="+mn-ea"/>
                <a:sym typeface="+mn-lt"/>
              </a:endParaRPr>
            </a:p>
          </p:txBody>
        </p:sp>
        <p:sp>
          <p:nvSpPr>
            <p:cNvPr id="47" name="文本框 46"/>
            <p:cNvSpPr txBox="1"/>
            <p:nvPr/>
          </p:nvSpPr>
          <p:spPr>
            <a:xfrm>
              <a:off x="3527761" y="1740094"/>
              <a:ext cx="527709" cy="461665"/>
            </a:xfrm>
            <a:prstGeom prst="rect">
              <a:avLst/>
            </a:prstGeom>
            <a:noFill/>
          </p:spPr>
          <p:txBody>
            <a:bodyPr wrap="none" rtlCol="0">
              <a:spAutoFit/>
            </a:bodyPr>
            <a:lstStyle/>
            <a:p>
              <a:pPr algn="ctr"/>
              <a:r>
                <a:rPr lang="en-US" altLang="zh-CN" sz="2400" b="1" dirty="0">
                  <a:solidFill>
                    <a:schemeClr val="bg1"/>
                  </a:solidFill>
                  <a:cs typeface="+mn-ea"/>
                  <a:sym typeface="+mn-lt"/>
                </a:rPr>
                <a:t>02</a:t>
              </a:r>
              <a:endParaRPr lang="en-US" altLang="zh-CN" sz="2400" b="1" dirty="0">
                <a:solidFill>
                  <a:schemeClr val="bg1"/>
                </a:solidFill>
                <a:cs typeface="+mn-ea"/>
                <a:sym typeface="+mn-lt"/>
              </a:endParaRPr>
            </a:p>
          </p:txBody>
        </p:sp>
      </p:grpSp>
      <p:grpSp>
        <p:nvGrpSpPr>
          <p:cNvPr id="31" name="组合 30"/>
          <p:cNvGrpSpPr/>
          <p:nvPr/>
        </p:nvGrpSpPr>
        <p:grpSpPr>
          <a:xfrm>
            <a:off x="1" y="6786000"/>
            <a:ext cx="5737411" cy="72000"/>
            <a:chOff x="0" y="6786000"/>
            <a:chExt cx="6292646" cy="72000"/>
          </a:xfrm>
        </p:grpSpPr>
        <p:sp>
          <p:nvSpPr>
            <p:cNvPr id="32" name="矩形 31"/>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矩形 50"/>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672409"/>
            <a:ext cx="12192000" cy="3212975"/>
            <a:chOff x="0" y="3838612"/>
            <a:chExt cx="12192000" cy="3019388"/>
          </a:xfrm>
        </p:grpSpPr>
        <p:pic>
          <p:nvPicPr>
            <p:cNvPr id="6" name="图片 5"/>
            <p:cNvPicPr>
              <a:picLocks noChangeAspect="1"/>
            </p:cNvPicPr>
            <p:nvPr/>
          </p:nvPicPr>
          <p:blipFill>
            <a:blip r:embed="rId1"/>
            <a:stretch>
              <a:fillRect/>
            </a:stretch>
          </p:blipFill>
          <p:spPr>
            <a:xfrm>
              <a:off x="1919536" y="3838612"/>
              <a:ext cx="7181850" cy="3009900"/>
            </a:xfrm>
            <a:prstGeom prst="rect">
              <a:avLst/>
            </a:prstGeom>
          </p:spPr>
        </p:pic>
        <p:pic>
          <p:nvPicPr>
            <p:cNvPr id="7" name="图片 6"/>
            <p:cNvPicPr>
              <a:picLocks noChangeAspect="1"/>
            </p:cNvPicPr>
            <p:nvPr/>
          </p:nvPicPr>
          <p:blipFill rotWithShape="1">
            <a:blip r:embed="rId1"/>
            <a:srcRect r="71768"/>
            <a:stretch>
              <a:fillRect/>
            </a:stretch>
          </p:blipFill>
          <p:spPr>
            <a:xfrm>
              <a:off x="0" y="3848100"/>
              <a:ext cx="2027548" cy="3009900"/>
            </a:xfrm>
            <a:prstGeom prst="rect">
              <a:avLst/>
            </a:prstGeom>
          </p:spPr>
        </p:pic>
        <p:pic>
          <p:nvPicPr>
            <p:cNvPr id="8" name="图片 7"/>
            <p:cNvPicPr>
              <a:picLocks noChangeAspect="1"/>
            </p:cNvPicPr>
            <p:nvPr/>
          </p:nvPicPr>
          <p:blipFill rotWithShape="1">
            <a:blip r:embed="rId1"/>
            <a:srcRect l="35327" r="20399"/>
            <a:stretch>
              <a:fillRect/>
            </a:stretch>
          </p:blipFill>
          <p:spPr>
            <a:xfrm>
              <a:off x="9012324" y="3838612"/>
              <a:ext cx="3179676" cy="3009900"/>
            </a:xfrm>
            <a:prstGeom prst="rect">
              <a:avLst/>
            </a:prstGeom>
          </p:spPr>
        </p:pic>
      </p:grpSp>
      <p:sp>
        <p:nvSpPr>
          <p:cNvPr id="9" name="文本框 8"/>
          <p:cNvSpPr txBox="1"/>
          <p:nvPr/>
        </p:nvSpPr>
        <p:spPr>
          <a:xfrm>
            <a:off x="192088" y="189561"/>
            <a:ext cx="3095600"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endParaRPr lang="en-US" altLang="zh-CN" sz="3200" b="1" dirty="0">
              <a:solidFill>
                <a:schemeClr val="accent4"/>
              </a:solidFill>
              <a:cs typeface="+mn-ea"/>
              <a:sym typeface="+mn-lt"/>
            </a:endParaRPr>
          </a:p>
          <a:p>
            <a:r>
              <a:rPr lang="en-US" altLang="zh-CN" dirty="0">
                <a:solidFill>
                  <a:schemeClr val="accent4"/>
                </a:solidFill>
                <a:cs typeface="+mn-ea"/>
                <a:sym typeface="+mn-lt"/>
              </a:rPr>
              <a:t>Business Introduction</a:t>
            </a:r>
            <a:endParaRPr lang="en-US" altLang="zh-CN" dirty="0">
              <a:solidFill>
                <a:schemeClr val="accent4"/>
              </a:solidFill>
              <a:cs typeface="+mn-ea"/>
              <a:sym typeface="+mn-lt"/>
            </a:endParaRPr>
          </a:p>
        </p:txBody>
      </p:sp>
      <p:grpSp>
        <p:nvGrpSpPr>
          <p:cNvPr id="10" name="组合 9"/>
          <p:cNvGrpSpPr/>
          <p:nvPr/>
        </p:nvGrpSpPr>
        <p:grpSpPr>
          <a:xfrm>
            <a:off x="1" y="6786000"/>
            <a:ext cx="6096001" cy="72000"/>
            <a:chOff x="0" y="6786000"/>
            <a:chExt cx="6685938" cy="72000"/>
          </a:xfrm>
        </p:grpSpPr>
        <p:sp>
          <p:nvSpPr>
            <p:cNvPr id="11" name="矩形 10"/>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p:cNvGrpSpPr/>
          <p:nvPr/>
        </p:nvGrpSpPr>
        <p:grpSpPr>
          <a:xfrm>
            <a:off x="8128051" y="1960724"/>
            <a:ext cx="1763055" cy="2936552"/>
            <a:chOff x="6286611" y="1960724"/>
            <a:chExt cx="1763055" cy="2936552"/>
          </a:xfrm>
        </p:grpSpPr>
        <p:sp>
          <p:nvSpPr>
            <p:cNvPr id="29" name="矩形: 圆角 28"/>
            <p:cNvSpPr/>
            <p:nvPr/>
          </p:nvSpPr>
          <p:spPr>
            <a:xfrm>
              <a:off x="6286611" y="1960724"/>
              <a:ext cx="1763055" cy="2936552"/>
            </a:xfrm>
            <a:prstGeom prst="roundRect">
              <a:avLst>
                <a:gd name="adj" fmla="val 5209"/>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30" name="矩形 29"/>
            <p:cNvSpPr/>
            <p:nvPr/>
          </p:nvSpPr>
          <p:spPr>
            <a:xfrm>
              <a:off x="6286611" y="2007635"/>
              <a:ext cx="1763055" cy="830997"/>
            </a:xfrm>
            <a:prstGeom prst="rect">
              <a:avLst/>
            </a:prstGeom>
          </p:spPr>
          <p:txBody>
            <a:bodyPr wrap="square">
              <a:spAutoFit/>
            </a:bodyPr>
            <a:lstStyle/>
            <a:p>
              <a:pPr lvl="0" algn="ctr">
                <a:spcBef>
                  <a:spcPct val="20000"/>
                </a:spcBef>
              </a:pPr>
              <a:r>
                <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rPr>
                <a:t>5</a:t>
              </a:r>
              <a:endPar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endParaRPr>
            </a:p>
            <a:p>
              <a:pPr algn="ctr">
                <a:spcBef>
                  <a:spcPct val="20000"/>
                </a:spcBef>
              </a:pPr>
              <a:r>
                <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rPr>
                <a:t>软件评测</a:t>
              </a:r>
              <a:endPar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endParaRPr>
            </a:p>
          </p:txBody>
        </p:sp>
        <p:sp>
          <p:nvSpPr>
            <p:cNvPr id="31" name="矩形: 圆角 30"/>
            <p:cNvSpPr/>
            <p:nvPr/>
          </p:nvSpPr>
          <p:spPr>
            <a:xfrm>
              <a:off x="6384435" y="3436466"/>
              <a:ext cx="1567406" cy="1292619"/>
            </a:xfrm>
            <a:prstGeom prst="roundRect">
              <a:avLst>
                <a:gd name="adj" fmla="val 5209"/>
              </a:avLst>
            </a:prstGeom>
            <a:solidFill>
              <a:schemeClr val="bg1"/>
            </a:soli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32" name="文本框 31"/>
            <p:cNvSpPr txBox="1"/>
            <p:nvPr/>
          </p:nvSpPr>
          <p:spPr>
            <a:xfrm>
              <a:off x="6301236" y="2935977"/>
              <a:ext cx="1733804" cy="276999"/>
            </a:xfrm>
            <a:prstGeom prst="rect">
              <a:avLst/>
            </a:prstGeom>
            <a:noFill/>
          </p:spPr>
          <p:txBody>
            <a:bodyPr wrap="square" rtlCol="0">
              <a:spAutoFit/>
            </a:bodyPr>
            <a:lstStyle/>
            <a:p>
              <a:pPr algn="ctr"/>
              <a:r>
                <a:rPr lang="zh-CN" altLang="en-US" sz="1200" dirty="0">
                  <a:cs typeface="+mn-ea"/>
                  <a:sym typeface="+mn-lt"/>
                </a:rPr>
                <a:t>安全评测，软件评测</a:t>
              </a:r>
              <a:endParaRPr lang="zh-CN" altLang="en-US" sz="1200" dirty="0">
                <a:cs typeface="+mn-ea"/>
                <a:sym typeface="+mn-lt"/>
              </a:endParaRPr>
            </a:p>
          </p:txBody>
        </p:sp>
        <p:grpSp>
          <p:nvGrpSpPr>
            <p:cNvPr id="33" name="组合 32"/>
            <p:cNvGrpSpPr/>
            <p:nvPr/>
          </p:nvGrpSpPr>
          <p:grpSpPr>
            <a:xfrm>
              <a:off x="6555285" y="3559858"/>
              <a:ext cx="1225706" cy="1045835"/>
              <a:chOff x="6436293" y="866633"/>
              <a:chExt cx="1225706" cy="1045835"/>
            </a:xfrm>
          </p:grpSpPr>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89185" y="1339654"/>
                <a:ext cx="572814" cy="572814"/>
              </a:xfrm>
              <a:prstGeom prst="rect">
                <a:avLst/>
              </a:prstGeom>
            </p:spPr>
          </p:pic>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2806" y="866633"/>
                <a:ext cx="572814" cy="572814"/>
              </a:xfrm>
              <a:prstGeom prst="rect">
                <a:avLst/>
              </a:prstGeom>
            </p:spPr>
          </p:pic>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6293" y="1339654"/>
                <a:ext cx="572814" cy="572814"/>
              </a:xfrm>
              <a:prstGeom prst="rect">
                <a:avLst/>
              </a:prstGeom>
            </p:spPr>
          </p:pic>
        </p:grpSp>
      </p:grpSp>
      <p:grpSp>
        <p:nvGrpSpPr>
          <p:cNvPr id="37" name="组合 36"/>
          <p:cNvGrpSpPr/>
          <p:nvPr/>
        </p:nvGrpSpPr>
        <p:grpSpPr>
          <a:xfrm>
            <a:off x="6209686" y="1960724"/>
            <a:ext cx="1763055" cy="2936552"/>
            <a:chOff x="8180311" y="1960724"/>
            <a:chExt cx="1763055" cy="2936552"/>
          </a:xfrm>
        </p:grpSpPr>
        <p:sp>
          <p:nvSpPr>
            <p:cNvPr id="38" name="矩形: 圆角 37"/>
            <p:cNvSpPr/>
            <p:nvPr/>
          </p:nvSpPr>
          <p:spPr>
            <a:xfrm>
              <a:off x="8180311" y="1960724"/>
              <a:ext cx="1763055" cy="2936552"/>
            </a:xfrm>
            <a:prstGeom prst="roundRect">
              <a:avLst>
                <a:gd name="adj" fmla="val 5209"/>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39" name="矩形 38"/>
            <p:cNvSpPr/>
            <p:nvPr/>
          </p:nvSpPr>
          <p:spPr>
            <a:xfrm>
              <a:off x="8180311" y="2007635"/>
              <a:ext cx="1763055" cy="830997"/>
            </a:xfrm>
            <a:prstGeom prst="rect">
              <a:avLst/>
            </a:prstGeom>
          </p:spPr>
          <p:txBody>
            <a:bodyPr wrap="square">
              <a:spAutoFit/>
            </a:bodyPr>
            <a:lstStyle/>
            <a:p>
              <a:pPr lvl="0" algn="ctr">
                <a:spcBef>
                  <a:spcPct val="20000"/>
                </a:spcBef>
              </a:pPr>
              <a:r>
                <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rPr>
                <a:t>4</a:t>
              </a:r>
              <a:endPar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endParaRPr>
            </a:p>
            <a:p>
              <a:pPr algn="ctr">
                <a:spcBef>
                  <a:spcPct val="20000"/>
                </a:spcBef>
              </a:pPr>
              <a:r>
                <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rPr>
                <a:t>网络安全教育</a:t>
              </a:r>
              <a:endPar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endParaRPr>
            </a:p>
          </p:txBody>
        </p:sp>
        <p:sp>
          <p:nvSpPr>
            <p:cNvPr id="40" name="矩形: 圆角 39"/>
            <p:cNvSpPr/>
            <p:nvPr/>
          </p:nvSpPr>
          <p:spPr>
            <a:xfrm>
              <a:off x="8278135" y="3436466"/>
              <a:ext cx="1567406" cy="1292619"/>
            </a:xfrm>
            <a:prstGeom prst="roundRect">
              <a:avLst>
                <a:gd name="adj" fmla="val 5209"/>
              </a:avLst>
            </a:prstGeom>
            <a:solidFill>
              <a:schemeClr val="bg1"/>
            </a:soli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41" name="文本框 40"/>
            <p:cNvSpPr txBox="1"/>
            <p:nvPr/>
          </p:nvSpPr>
          <p:spPr>
            <a:xfrm>
              <a:off x="8194936" y="2935977"/>
              <a:ext cx="1733804" cy="276999"/>
            </a:xfrm>
            <a:prstGeom prst="rect">
              <a:avLst/>
            </a:prstGeom>
            <a:noFill/>
          </p:spPr>
          <p:txBody>
            <a:bodyPr wrap="square" rtlCol="0">
              <a:spAutoFit/>
            </a:bodyPr>
            <a:lstStyle/>
            <a:p>
              <a:pPr algn="ctr"/>
              <a:r>
                <a:rPr lang="zh-CN" altLang="en-US" sz="1200" dirty="0">
                  <a:cs typeface="+mn-ea"/>
                  <a:sym typeface="+mn-lt"/>
                </a:rPr>
                <a:t>提供企事业及个人培训</a:t>
              </a:r>
              <a:endParaRPr lang="zh-CN" altLang="en-US" sz="1200" dirty="0">
                <a:cs typeface="+mn-ea"/>
                <a:sym typeface="+mn-lt"/>
              </a:endParaRPr>
            </a:p>
          </p:txBody>
        </p:sp>
        <p:grpSp>
          <p:nvGrpSpPr>
            <p:cNvPr id="42" name="组合 41"/>
            <p:cNvGrpSpPr/>
            <p:nvPr/>
          </p:nvGrpSpPr>
          <p:grpSpPr>
            <a:xfrm>
              <a:off x="8719933" y="3774979"/>
              <a:ext cx="683811" cy="615593"/>
              <a:chOff x="8490259" y="3270872"/>
              <a:chExt cx="683811" cy="615593"/>
            </a:xfrm>
          </p:grpSpPr>
          <p:sp>
            <p:nvSpPr>
              <p:cNvPr id="43" name="teacher_90477"/>
              <p:cNvSpPr>
                <a:spLocks noChangeAspect="1"/>
              </p:cNvSpPr>
              <p:nvPr/>
            </p:nvSpPr>
            <p:spPr bwMode="auto">
              <a:xfrm>
                <a:off x="8490259" y="3270872"/>
                <a:ext cx="683811" cy="615593"/>
              </a:xfrm>
              <a:custGeom>
                <a:avLst/>
                <a:gdLst>
                  <a:gd name="connsiteX0" fmla="*/ 114571 w 605823"/>
                  <a:gd name="connsiteY0" fmla="*/ 128217 h 599924"/>
                  <a:gd name="connsiteX1" fmla="*/ 136110 w 605823"/>
                  <a:gd name="connsiteY1" fmla="*/ 128217 h 599924"/>
                  <a:gd name="connsiteX2" fmla="*/ 186523 w 605823"/>
                  <a:gd name="connsiteY2" fmla="*/ 178646 h 599924"/>
                  <a:gd name="connsiteX3" fmla="*/ 186523 w 605823"/>
                  <a:gd name="connsiteY3" fmla="*/ 569934 h 599924"/>
                  <a:gd name="connsiteX4" fmla="*/ 156442 w 605823"/>
                  <a:gd name="connsiteY4" fmla="*/ 599876 h 599924"/>
                  <a:gd name="connsiteX5" fmla="*/ 138245 w 605823"/>
                  <a:gd name="connsiteY5" fmla="*/ 593665 h 599924"/>
                  <a:gd name="connsiteX6" fmla="*/ 144559 w 605823"/>
                  <a:gd name="connsiteY6" fmla="*/ 569934 h 599924"/>
                  <a:gd name="connsiteX7" fmla="*/ 144559 w 605823"/>
                  <a:gd name="connsiteY7" fmla="*/ 390930 h 599924"/>
                  <a:gd name="connsiteX8" fmla="*/ 124505 w 605823"/>
                  <a:gd name="connsiteY8" fmla="*/ 390930 h 599924"/>
                  <a:gd name="connsiteX9" fmla="*/ 124505 w 605823"/>
                  <a:gd name="connsiteY9" fmla="*/ 569934 h 599924"/>
                  <a:gd name="connsiteX10" fmla="*/ 94424 w 605823"/>
                  <a:gd name="connsiteY10" fmla="*/ 599876 h 599924"/>
                  <a:gd name="connsiteX11" fmla="*/ 64343 w 605823"/>
                  <a:gd name="connsiteY11" fmla="*/ 569934 h 599924"/>
                  <a:gd name="connsiteX12" fmla="*/ 64065 w 605823"/>
                  <a:gd name="connsiteY12" fmla="*/ 330118 h 599924"/>
                  <a:gd name="connsiteX13" fmla="*/ 109000 w 605823"/>
                  <a:gd name="connsiteY13" fmla="*/ 321404 h 599924"/>
                  <a:gd name="connsiteX14" fmla="*/ 112528 w 605823"/>
                  <a:gd name="connsiteY14" fmla="*/ 257812 h 599924"/>
                  <a:gd name="connsiteX15" fmla="*/ 82448 w 605823"/>
                  <a:gd name="connsiteY15" fmla="*/ 224254 h 599924"/>
                  <a:gd name="connsiteX16" fmla="*/ 113178 w 605823"/>
                  <a:gd name="connsiteY16" fmla="*/ 182632 h 599924"/>
                  <a:gd name="connsiteX17" fmla="*/ 60444 w 605823"/>
                  <a:gd name="connsiteY17" fmla="*/ 229724 h 599924"/>
                  <a:gd name="connsiteX18" fmla="*/ 97581 w 605823"/>
                  <a:gd name="connsiteY18" fmla="*/ 271161 h 599924"/>
                  <a:gd name="connsiteX19" fmla="*/ 95631 w 605823"/>
                  <a:gd name="connsiteY19" fmla="*/ 306480 h 599924"/>
                  <a:gd name="connsiteX20" fmla="*/ 60258 w 605823"/>
                  <a:gd name="connsiteY20" fmla="*/ 304533 h 599924"/>
                  <a:gd name="connsiteX21" fmla="*/ 6410 w 605823"/>
                  <a:gd name="connsiteY21" fmla="*/ 244463 h 599924"/>
                  <a:gd name="connsiteX22" fmla="*/ 8360 w 605823"/>
                  <a:gd name="connsiteY22" fmla="*/ 209144 h 599924"/>
                  <a:gd name="connsiteX23" fmla="*/ 74370 w 605823"/>
                  <a:gd name="connsiteY23" fmla="*/ 148426 h 599924"/>
                  <a:gd name="connsiteX24" fmla="*/ 114571 w 605823"/>
                  <a:gd name="connsiteY24" fmla="*/ 128217 h 599924"/>
                  <a:gd name="connsiteX25" fmla="*/ 422807 w 605823"/>
                  <a:gd name="connsiteY25" fmla="*/ 113329 h 599924"/>
                  <a:gd name="connsiteX26" fmla="*/ 432463 w 605823"/>
                  <a:gd name="connsiteY26" fmla="*/ 117592 h 599924"/>
                  <a:gd name="connsiteX27" fmla="*/ 429306 w 605823"/>
                  <a:gd name="connsiteY27" fmla="*/ 126768 h 599924"/>
                  <a:gd name="connsiteX28" fmla="*/ 337764 w 605823"/>
                  <a:gd name="connsiteY28" fmla="*/ 180247 h 599924"/>
                  <a:gd name="connsiteX29" fmla="*/ 302949 w 605823"/>
                  <a:gd name="connsiteY29" fmla="*/ 200545 h 599924"/>
                  <a:gd name="connsiteX30" fmla="*/ 259777 w 605823"/>
                  <a:gd name="connsiteY30" fmla="*/ 250873 h 599924"/>
                  <a:gd name="connsiteX31" fmla="*/ 224497 w 605823"/>
                  <a:gd name="connsiteY31" fmla="*/ 253654 h 599924"/>
                  <a:gd name="connsiteX32" fmla="*/ 206579 w 605823"/>
                  <a:gd name="connsiteY32" fmla="*/ 238361 h 599924"/>
                  <a:gd name="connsiteX33" fmla="*/ 206579 w 605823"/>
                  <a:gd name="connsiteY33" fmla="*/ 178672 h 599924"/>
                  <a:gd name="connsiteX34" fmla="*/ 205929 w 605823"/>
                  <a:gd name="connsiteY34" fmla="*/ 171813 h 599924"/>
                  <a:gd name="connsiteX35" fmla="*/ 238052 w 605823"/>
                  <a:gd name="connsiteY35" fmla="*/ 199340 h 599924"/>
                  <a:gd name="connsiteX36" fmla="*/ 274261 w 605823"/>
                  <a:gd name="connsiteY36" fmla="*/ 157076 h 599924"/>
                  <a:gd name="connsiteX37" fmla="*/ 308612 w 605823"/>
                  <a:gd name="connsiteY37" fmla="*/ 153647 h 599924"/>
                  <a:gd name="connsiteX38" fmla="*/ 264427 w 605823"/>
                  <a:gd name="connsiteY38" fmla="*/ 4516 h 599924"/>
                  <a:gd name="connsiteX39" fmla="*/ 586418 w 605823"/>
                  <a:gd name="connsiteY39" fmla="*/ 4516 h 599924"/>
                  <a:gd name="connsiteX40" fmla="*/ 605823 w 605823"/>
                  <a:gd name="connsiteY40" fmla="*/ 23890 h 599924"/>
                  <a:gd name="connsiteX41" fmla="*/ 605823 w 605823"/>
                  <a:gd name="connsiteY41" fmla="*/ 315420 h 599924"/>
                  <a:gd name="connsiteX42" fmla="*/ 586418 w 605823"/>
                  <a:gd name="connsiteY42" fmla="*/ 334793 h 599924"/>
                  <a:gd name="connsiteX43" fmla="*/ 483080 w 605823"/>
                  <a:gd name="connsiteY43" fmla="*/ 334793 h 599924"/>
                  <a:gd name="connsiteX44" fmla="*/ 536281 w 605823"/>
                  <a:gd name="connsiteY44" fmla="*/ 575619 h 599924"/>
                  <a:gd name="connsiteX45" fmla="*/ 520962 w 605823"/>
                  <a:gd name="connsiteY45" fmla="*/ 599442 h 599924"/>
                  <a:gd name="connsiteX46" fmla="*/ 516598 w 605823"/>
                  <a:gd name="connsiteY46" fmla="*/ 599905 h 599924"/>
                  <a:gd name="connsiteX47" fmla="*/ 497100 w 605823"/>
                  <a:gd name="connsiteY47" fmla="*/ 584240 h 599924"/>
                  <a:gd name="connsiteX48" fmla="*/ 442042 w 605823"/>
                  <a:gd name="connsiteY48" fmla="*/ 334793 h 599924"/>
                  <a:gd name="connsiteX49" fmla="*/ 410010 w 605823"/>
                  <a:gd name="connsiteY49" fmla="*/ 334793 h 599924"/>
                  <a:gd name="connsiteX50" fmla="*/ 355045 w 605823"/>
                  <a:gd name="connsiteY50" fmla="*/ 584240 h 599924"/>
                  <a:gd name="connsiteX51" fmla="*/ 331091 w 605823"/>
                  <a:gd name="connsiteY51" fmla="*/ 599442 h 599924"/>
                  <a:gd name="connsiteX52" fmla="*/ 315864 w 605823"/>
                  <a:gd name="connsiteY52" fmla="*/ 575619 h 599924"/>
                  <a:gd name="connsiteX53" fmla="*/ 368972 w 605823"/>
                  <a:gd name="connsiteY53" fmla="*/ 334793 h 599924"/>
                  <a:gd name="connsiteX54" fmla="*/ 264427 w 605823"/>
                  <a:gd name="connsiteY54" fmla="*/ 334793 h 599924"/>
                  <a:gd name="connsiteX55" fmla="*/ 245022 w 605823"/>
                  <a:gd name="connsiteY55" fmla="*/ 315420 h 599924"/>
                  <a:gd name="connsiteX56" fmla="*/ 245022 w 605823"/>
                  <a:gd name="connsiteY56" fmla="*/ 279454 h 599924"/>
                  <a:gd name="connsiteX57" fmla="*/ 275012 w 605823"/>
                  <a:gd name="connsiteY57" fmla="*/ 263973 h 599924"/>
                  <a:gd name="connsiteX58" fmla="*/ 283739 w 605823"/>
                  <a:gd name="connsiteY58" fmla="*/ 253777 h 599924"/>
                  <a:gd name="connsiteX59" fmla="*/ 283739 w 605823"/>
                  <a:gd name="connsiteY59" fmla="*/ 296046 h 599924"/>
                  <a:gd name="connsiteX60" fmla="*/ 567106 w 605823"/>
                  <a:gd name="connsiteY60" fmla="*/ 296046 h 599924"/>
                  <a:gd name="connsiteX61" fmla="*/ 567106 w 605823"/>
                  <a:gd name="connsiteY61" fmla="*/ 43263 h 599924"/>
                  <a:gd name="connsiteX62" fmla="*/ 283739 w 605823"/>
                  <a:gd name="connsiteY62" fmla="*/ 43263 h 599924"/>
                  <a:gd name="connsiteX63" fmla="*/ 283739 w 605823"/>
                  <a:gd name="connsiteY63" fmla="*/ 129564 h 599924"/>
                  <a:gd name="connsiteX64" fmla="*/ 259042 w 605823"/>
                  <a:gd name="connsiteY64" fmla="*/ 144117 h 599924"/>
                  <a:gd name="connsiteX65" fmla="*/ 245022 w 605823"/>
                  <a:gd name="connsiteY65" fmla="*/ 160431 h 599924"/>
                  <a:gd name="connsiteX66" fmla="*/ 245022 w 605823"/>
                  <a:gd name="connsiteY66" fmla="*/ 23890 h 599924"/>
                  <a:gd name="connsiteX67" fmla="*/ 264427 w 605823"/>
                  <a:gd name="connsiteY67" fmla="*/ 4516 h 599924"/>
                  <a:gd name="connsiteX68" fmla="*/ 125261 w 605823"/>
                  <a:gd name="connsiteY68" fmla="*/ 0 h 599924"/>
                  <a:gd name="connsiteX69" fmla="*/ 183912 w 605823"/>
                  <a:gd name="connsiteY69" fmla="*/ 58499 h 599924"/>
                  <a:gd name="connsiteX70" fmla="*/ 152081 w 605823"/>
                  <a:gd name="connsiteY70" fmla="*/ 110229 h 599924"/>
                  <a:gd name="connsiteX71" fmla="*/ 125261 w 605823"/>
                  <a:gd name="connsiteY71" fmla="*/ 116997 h 599924"/>
                  <a:gd name="connsiteX72" fmla="*/ 98534 w 605823"/>
                  <a:gd name="connsiteY72" fmla="*/ 110229 h 599924"/>
                  <a:gd name="connsiteX73" fmla="*/ 66703 w 605823"/>
                  <a:gd name="connsiteY73" fmla="*/ 58499 h 599924"/>
                  <a:gd name="connsiteX74" fmla="*/ 125261 w 605823"/>
                  <a:gd name="connsiteY74" fmla="*/ 0 h 59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5823" h="599924">
                    <a:moveTo>
                      <a:pt x="114571" y="128217"/>
                    </a:moveTo>
                    <a:lnTo>
                      <a:pt x="136110" y="128217"/>
                    </a:lnTo>
                    <a:cubicBezTo>
                      <a:pt x="163963" y="128217"/>
                      <a:pt x="186523" y="150836"/>
                      <a:pt x="186523" y="178646"/>
                    </a:cubicBezTo>
                    <a:cubicBezTo>
                      <a:pt x="186523" y="497906"/>
                      <a:pt x="186523" y="445994"/>
                      <a:pt x="186523" y="569934"/>
                    </a:cubicBezTo>
                    <a:cubicBezTo>
                      <a:pt x="186523" y="586434"/>
                      <a:pt x="173061" y="599876"/>
                      <a:pt x="156442" y="599876"/>
                    </a:cubicBezTo>
                    <a:cubicBezTo>
                      <a:pt x="149572" y="599876"/>
                      <a:pt x="143352" y="597559"/>
                      <a:pt x="138245" y="593665"/>
                    </a:cubicBezTo>
                    <a:cubicBezTo>
                      <a:pt x="142145" y="586527"/>
                      <a:pt x="144559" y="578555"/>
                      <a:pt x="144559" y="569934"/>
                    </a:cubicBezTo>
                    <a:lnTo>
                      <a:pt x="144559" y="390930"/>
                    </a:lnTo>
                    <a:lnTo>
                      <a:pt x="124505" y="390930"/>
                    </a:lnTo>
                    <a:lnTo>
                      <a:pt x="124505" y="569934"/>
                    </a:lnTo>
                    <a:cubicBezTo>
                      <a:pt x="124505" y="586434"/>
                      <a:pt x="111043" y="599876"/>
                      <a:pt x="94424" y="599876"/>
                    </a:cubicBezTo>
                    <a:cubicBezTo>
                      <a:pt x="77806" y="599876"/>
                      <a:pt x="64343" y="586434"/>
                      <a:pt x="64343" y="569934"/>
                    </a:cubicBezTo>
                    <a:cubicBezTo>
                      <a:pt x="64343" y="445901"/>
                      <a:pt x="64065" y="330118"/>
                      <a:pt x="64065" y="330118"/>
                    </a:cubicBezTo>
                    <a:cubicBezTo>
                      <a:pt x="79105" y="335402"/>
                      <a:pt x="96374" y="332714"/>
                      <a:pt x="109000" y="321404"/>
                    </a:cubicBezTo>
                    <a:cubicBezTo>
                      <a:pt x="127569" y="304811"/>
                      <a:pt x="129147" y="276352"/>
                      <a:pt x="112528" y="257812"/>
                    </a:cubicBezTo>
                    <a:lnTo>
                      <a:pt x="82448" y="224254"/>
                    </a:lnTo>
                    <a:lnTo>
                      <a:pt x="113178" y="182632"/>
                    </a:lnTo>
                    <a:lnTo>
                      <a:pt x="60444" y="229724"/>
                    </a:lnTo>
                    <a:lnTo>
                      <a:pt x="97581" y="271161"/>
                    </a:lnTo>
                    <a:cubicBezTo>
                      <a:pt x="106865" y="281451"/>
                      <a:pt x="105937" y="297210"/>
                      <a:pt x="95631" y="306480"/>
                    </a:cubicBezTo>
                    <a:cubicBezTo>
                      <a:pt x="85326" y="315750"/>
                      <a:pt x="69450" y="314823"/>
                      <a:pt x="60258" y="304533"/>
                    </a:cubicBezTo>
                    <a:lnTo>
                      <a:pt x="6410" y="244463"/>
                    </a:lnTo>
                    <a:cubicBezTo>
                      <a:pt x="-2874" y="234173"/>
                      <a:pt x="-1946" y="218322"/>
                      <a:pt x="8360" y="209144"/>
                    </a:cubicBezTo>
                    <a:lnTo>
                      <a:pt x="74370" y="148426"/>
                    </a:lnTo>
                    <a:cubicBezTo>
                      <a:pt x="83562" y="136282"/>
                      <a:pt x="98138" y="128217"/>
                      <a:pt x="114571" y="128217"/>
                    </a:cubicBezTo>
                    <a:close/>
                    <a:moveTo>
                      <a:pt x="422807" y="113329"/>
                    </a:moveTo>
                    <a:cubicBezTo>
                      <a:pt x="426613" y="111846"/>
                      <a:pt x="430977" y="113700"/>
                      <a:pt x="432463" y="117592"/>
                    </a:cubicBezTo>
                    <a:cubicBezTo>
                      <a:pt x="433855" y="121022"/>
                      <a:pt x="432463" y="124915"/>
                      <a:pt x="429306" y="126768"/>
                    </a:cubicBezTo>
                    <a:lnTo>
                      <a:pt x="337764" y="180247"/>
                    </a:lnTo>
                    <a:lnTo>
                      <a:pt x="302949" y="200545"/>
                    </a:lnTo>
                    <a:lnTo>
                      <a:pt x="259777" y="250873"/>
                    </a:lnTo>
                    <a:cubicBezTo>
                      <a:pt x="250957" y="261254"/>
                      <a:pt x="235081" y="262644"/>
                      <a:pt x="224497" y="253654"/>
                    </a:cubicBezTo>
                    <a:lnTo>
                      <a:pt x="206579" y="238361"/>
                    </a:lnTo>
                    <a:lnTo>
                      <a:pt x="206579" y="178672"/>
                    </a:lnTo>
                    <a:cubicBezTo>
                      <a:pt x="206579" y="176355"/>
                      <a:pt x="206115" y="174130"/>
                      <a:pt x="205929" y="171813"/>
                    </a:cubicBezTo>
                    <a:lnTo>
                      <a:pt x="238052" y="199340"/>
                    </a:lnTo>
                    <a:lnTo>
                      <a:pt x="274261" y="157076"/>
                    </a:lnTo>
                    <a:cubicBezTo>
                      <a:pt x="282988" y="146973"/>
                      <a:pt x="298121" y="145491"/>
                      <a:pt x="308612" y="153647"/>
                    </a:cubicBezTo>
                    <a:close/>
                    <a:moveTo>
                      <a:pt x="264427" y="4516"/>
                    </a:moveTo>
                    <a:lnTo>
                      <a:pt x="586418" y="4516"/>
                    </a:lnTo>
                    <a:cubicBezTo>
                      <a:pt x="597188" y="4516"/>
                      <a:pt x="605823" y="13229"/>
                      <a:pt x="605823" y="23890"/>
                    </a:cubicBezTo>
                    <a:lnTo>
                      <a:pt x="605823" y="315420"/>
                    </a:lnTo>
                    <a:cubicBezTo>
                      <a:pt x="605823" y="326080"/>
                      <a:pt x="597188" y="334793"/>
                      <a:pt x="586418" y="334793"/>
                    </a:cubicBezTo>
                    <a:lnTo>
                      <a:pt x="483080" y="334793"/>
                    </a:lnTo>
                    <a:lnTo>
                      <a:pt x="536281" y="575619"/>
                    </a:lnTo>
                    <a:cubicBezTo>
                      <a:pt x="538602" y="586464"/>
                      <a:pt x="531825" y="597125"/>
                      <a:pt x="520962" y="599442"/>
                    </a:cubicBezTo>
                    <a:cubicBezTo>
                      <a:pt x="519569" y="599813"/>
                      <a:pt x="518083" y="599905"/>
                      <a:pt x="516598" y="599905"/>
                    </a:cubicBezTo>
                    <a:cubicBezTo>
                      <a:pt x="507406" y="599998"/>
                      <a:pt x="499143" y="593602"/>
                      <a:pt x="497100" y="584240"/>
                    </a:cubicBezTo>
                    <a:lnTo>
                      <a:pt x="442042" y="334793"/>
                    </a:lnTo>
                    <a:lnTo>
                      <a:pt x="410010" y="334793"/>
                    </a:lnTo>
                    <a:lnTo>
                      <a:pt x="355045" y="584240"/>
                    </a:lnTo>
                    <a:cubicBezTo>
                      <a:pt x="352631" y="594992"/>
                      <a:pt x="341861" y="601852"/>
                      <a:pt x="331091" y="599442"/>
                    </a:cubicBezTo>
                    <a:cubicBezTo>
                      <a:pt x="320321" y="597125"/>
                      <a:pt x="313450" y="586464"/>
                      <a:pt x="315864" y="575619"/>
                    </a:cubicBezTo>
                    <a:lnTo>
                      <a:pt x="368972" y="334793"/>
                    </a:lnTo>
                    <a:lnTo>
                      <a:pt x="264427" y="334793"/>
                    </a:lnTo>
                    <a:cubicBezTo>
                      <a:pt x="253657" y="334793"/>
                      <a:pt x="245022" y="326080"/>
                      <a:pt x="245022" y="315420"/>
                    </a:cubicBezTo>
                    <a:lnTo>
                      <a:pt x="245022" y="279454"/>
                    </a:lnTo>
                    <a:cubicBezTo>
                      <a:pt x="256628" y="278341"/>
                      <a:pt x="267398" y="272780"/>
                      <a:pt x="275012" y="263973"/>
                    </a:cubicBezTo>
                    <a:lnTo>
                      <a:pt x="283739" y="253777"/>
                    </a:lnTo>
                    <a:lnTo>
                      <a:pt x="283739" y="296046"/>
                    </a:lnTo>
                    <a:lnTo>
                      <a:pt x="567106" y="296046"/>
                    </a:lnTo>
                    <a:lnTo>
                      <a:pt x="567106" y="43263"/>
                    </a:lnTo>
                    <a:lnTo>
                      <a:pt x="283739" y="43263"/>
                    </a:lnTo>
                    <a:lnTo>
                      <a:pt x="283739" y="129564"/>
                    </a:lnTo>
                    <a:cubicBezTo>
                      <a:pt x="274454" y="131510"/>
                      <a:pt x="265727" y="136330"/>
                      <a:pt x="259042" y="144117"/>
                    </a:cubicBezTo>
                    <a:lnTo>
                      <a:pt x="245022" y="160431"/>
                    </a:lnTo>
                    <a:lnTo>
                      <a:pt x="245022" y="23890"/>
                    </a:lnTo>
                    <a:cubicBezTo>
                      <a:pt x="245022" y="13229"/>
                      <a:pt x="253657" y="4516"/>
                      <a:pt x="264427" y="4516"/>
                    </a:cubicBezTo>
                    <a:close/>
                    <a:moveTo>
                      <a:pt x="125261" y="0"/>
                    </a:moveTo>
                    <a:cubicBezTo>
                      <a:pt x="157649" y="0"/>
                      <a:pt x="183912" y="26144"/>
                      <a:pt x="183912" y="58499"/>
                    </a:cubicBezTo>
                    <a:cubicBezTo>
                      <a:pt x="183912" y="81119"/>
                      <a:pt x="170920" y="100495"/>
                      <a:pt x="152081" y="110229"/>
                    </a:cubicBezTo>
                    <a:cubicBezTo>
                      <a:pt x="144007" y="114401"/>
                      <a:pt x="135005" y="116997"/>
                      <a:pt x="125261" y="116997"/>
                    </a:cubicBezTo>
                    <a:cubicBezTo>
                      <a:pt x="115610" y="116997"/>
                      <a:pt x="106608" y="114401"/>
                      <a:pt x="98534" y="110229"/>
                    </a:cubicBezTo>
                    <a:cubicBezTo>
                      <a:pt x="79695" y="100495"/>
                      <a:pt x="66703" y="81119"/>
                      <a:pt x="66703" y="58499"/>
                    </a:cubicBezTo>
                    <a:cubicBezTo>
                      <a:pt x="66703" y="26144"/>
                      <a:pt x="92966" y="0"/>
                      <a:pt x="125261" y="0"/>
                    </a:cubicBezTo>
                    <a:close/>
                  </a:path>
                </a:pathLst>
              </a:custGeom>
              <a:solidFill>
                <a:schemeClr val="tx1">
                  <a:lumMod val="85000"/>
                  <a:lumOff val="15000"/>
                </a:schemeClr>
              </a:solidFill>
              <a:ln>
                <a:noFill/>
              </a:ln>
            </p:spPr>
            <p:txBody>
              <a:bodyPr/>
              <a:lstStyle/>
              <a:p>
                <a:endParaRPr lang="zh-CN" altLang="en-US">
                  <a:cs typeface="+mn-ea"/>
                  <a:sym typeface="+mn-lt"/>
                </a:endParaRPr>
              </a:p>
            </p:txBody>
          </p:sp>
          <p:sp>
            <p:nvSpPr>
              <p:cNvPr id="44" name="protection-shield_65"/>
              <p:cNvSpPr>
                <a:spLocks noChangeAspect="1"/>
              </p:cNvSpPr>
              <p:nvPr/>
            </p:nvSpPr>
            <p:spPr bwMode="auto">
              <a:xfrm>
                <a:off x="8891040" y="3342264"/>
                <a:ext cx="168138" cy="206176"/>
              </a:xfrm>
              <a:custGeom>
                <a:avLst/>
                <a:gdLst>
                  <a:gd name="T0" fmla="*/ 88862 h 440259"/>
                  <a:gd name="T1" fmla="*/ 88862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278945 h 440259"/>
                  <a:gd name="T27" fmla="*/ 278945 h 440259"/>
                  <a:gd name="T28" fmla="*/ 88862 h 440259"/>
                  <a:gd name="T29" fmla="*/ 88862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 name="T44" fmla="*/ 278945 h 440259"/>
                  <a:gd name="T45" fmla="*/ 278945 h 440259"/>
                  <a:gd name="T46" fmla="*/ 278945 h 440259"/>
                  <a:gd name="T47" fmla="*/ 278945 h 440259"/>
                  <a:gd name="T48" fmla="*/ 278945 h 440259"/>
                  <a:gd name="T49" fmla="*/ 278945 h 440259"/>
                  <a:gd name="T50" fmla="*/ 278945 h 440259"/>
                  <a:gd name="T51" fmla="*/ 278945 h 440259"/>
                  <a:gd name="T52" fmla="*/ 278945 h 440259"/>
                  <a:gd name="T53" fmla="*/ 278945 h 440259"/>
                  <a:gd name="T54" fmla="*/ 278945 h 440259"/>
                  <a:gd name="T55"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3" h="423">
                    <a:moveTo>
                      <a:pt x="307" y="51"/>
                    </a:moveTo>
                    <a:cubicBezTo>
                      <a:pt x="183" y="51"/>
                      <a:pt x="162" y="4"/>
                      <a:pt x="162" y="4"/>
                    </a:cubicBezTo>
                    <a:cubicBezTo>
                      <a:pt x="161" y="2"/>
                      <a:pt x="159" y="0"/>
                      <a:pt x="156" y="0"/>
                    </a:cubicBezTo>
                    <a:lnTo>
                      <a:pt x="156" y="0"/>
                    </a:lnTo>
                    <a:cubicBezTo>
                      <a:pt x="154" y="0"/>
                      <a:pt x="152" y="2"/>
                      <a:pt x="151" y="4"/>
                    </a:cubicBezTo>
                    <a:cubicBezTo>
                      <a:pt x="150" y="4"/>
                      <a:pt x="129" y="51"/>
                      <a:pt x="6" y="51"/>
                    </a:cubicBezTo>
                    <a:cubicBezTo>
                      <a:pt x="3" y="51"/>
                      <a:pt x="0" y="54"/>
                      <a:pt x="0" y="57"/>
                    </a:cubicBezTo>
                    <a:lnTo>
                      <a:pt x="0" y="268"/>
                    </a:lnTo>
                    <a:cubicBezTo>
                      <a:pt x="0" y="354"/>
                      <a:pt x="148" y="419"/>
                      <a:pt x="154" y="422"/>
                    </a:cubicBezTo>
                    <a:cubicBezTo>
                      <a:pt x="155" y="422"/>
                      <a:pt x="155" y="423"/>
                      <a:pt x="156" y="423"/>
                    </a:cubicBezTo>
                    <a:cubicBezTo>
                      <a:pt x="157" y="423"/>
                      <a:pt x="158" y="422"/>
                      <a:pt x="159" y="422"/>
                    </a:cubicBezTo>
                    <a:cubicBezTo>
                      <a:pt x="165" y="419"/>
                      <a:pt x="313" y="354"/>
                      <a:pt x="313" y="268"/>
                    </a:cubicBezTo>
                    <a:lnTo>
                      <a:pt x="313" y="57"/>
                    </a:lnTo>
                    <a:cubicBezTo>
                      <a:pt x="313" y="54"/>
                      <a:pt x="310" y="51"/>
                      <a:pt x="307" y="51"/>
                    </a:cubicBezTo>
                    <a:close/>
                    <a:moveTo>
                      <a:pt x="279" y="255"/>
                    </a:moveTo>
                    <a:cubicBezTo>
                      <a:pt x="279" y="323"/>
                      <a:pt x="163" y="374"/>
                      <a:pt x="158" y="376"/>
                    </a:cubicBezTo>
                    <a:cubicBezTo>
                      <a:pt x="158" y="377"/>
                      <a:pt x="157" y="377"/>
                      <a:pt x="156" y="377"/>
                    </a:cubicBezTo>
                    <a:cubicBezTo>
                      <a:pt x="156" y="377"/>
                      <a:pt x="155" y="377"/>
                      <a:pt x="154" y="376"/>
                    </a:cubicBezTo>
                    <a:cubicBezTo>
                      <a:pt x="149" y="374"/>
                      <a:pt x="34" y="323"/>
                      <a:pt x="34" y="255"/>
                    </a:cubicBezTo>
                    <a:lnTo>
                      <a:pt x="34" y="91"/>
                    </a:lnTo>
                    <a:cubicBezTo>
                      <a:pt x="34" y="88"/>
                      <a:pt x="36" y="86"/>
                      <a:pt x="39" y="86"/>
                    </a:cubicBezTo>
                    <a:cubicBezTo>
                      <a:pt x="135" y="86"/>
                      <a:pt x="152" y="49"/>
                      <a:pt x="152" y="49"/>
                    </a:cubicBezTo>
                    <a:cubicBezTo>
                      <a:pt x="153" y="47"/>
                      <a:pt x="154" y="46"/>
                      <a:pt x="156" y="46"/>
                    </a:cubicBezTo>
                    <a:lnTo>
                      <a:pt x="156" y="46"/>
                    </a:lnTo>
                    <a:cubicBezTo>
                      <a:pt x="158" y="46"/>
                      <a:pt x="160" y="47"/>
                      <a:pt x="161" y="49"/>
                    </a:cubicBezTo>
                    <a:cubicBezTo>
                      <a:pt x="161" y="49"/>
                      <a:pt x="177" y="86"/>
                      <a:pt x="274" y="86"/>
                    </a:cubicBezTo>
                    <a:cubicBezTo>
                      <a:pt x="277" y="86"/>
                      <a:pt x="279" y="88"/>
                      <a:pt x="279" y="91"/>
                    </a:cubicBezTo>
                    <a:lnTo>
                      <a:pt x="279" y="255"/>
                    </a:lnTo>
                    <a:close/>
                  </a:path>
                </a:pathLst>
              </a:custGeom>
              <a:solidFill>
                <a:schemeClr val="tx1">
                  <a:lumMod val="85000"/>
                  <a:lumOff val="15000"/>
                </a:schemeClr>
              </a:solidFill>
              <a:ln>
                <a:noFill/>
              </a:ln>
            </p:spPr>
            <p:txBody>
              <a:bodyPr/>
              <a:lstStyle/>
              <a:p>
                <a:endParaRPr lang="zh-CN" altLang="en-US">
                  <a:cs typeface="+mn-ea"/>
                  <a:sym typeface="+mn-lt"/>
                </a:endParaRPr>
              </a:p>
            </p:txBody>
          </p:sp>
        </p:grpSp>
      </p:grpSp>
      <p:grpSp>
        <p:nvGrpSpPr>
          <p:cNvPr id="45" name="组合 44"/>
          <p:cNvGrpSpPr/>
          <p:nvPr/>
        </p:nvGrpSpPr>
        <p:grpSpPr>
          <a:xfrm>
            <a:off x="10046418" y="1960724"/>
            <a:ext cx="1763055" cy="2936552"/>
            <a:chOff x="10046418" y="1960724"/>
            <a:chExt cx="1763055" cy="2936552"/>
          </a:xfrm>
        </p:grpSpPr>
        <p:sp>
          <p:nvSpPr>
            <p:cNvPr id="46" name="矩形: 圆角 45"/>
            <p:cNvSpPr/>
            <p:nvPr/>
          </p:nvSpPr>
          <p:spPr>
            <a:xfrm>
              <a:off x="10046418" y="1960724"/>
              <a:ext cx="1763055" cy="2936552"/>
            </a:xfrm>
            <a:prstGeom prst="roundRect">
              <a:avLst>
                <a:gd name="adj" fmla="val 5209"/>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47" name="矩形 46"/>
            <p:cNvSpPr/>
            <p:nvPr/>
          </p:nvSpPr>
          <p:spPr>
            <a:xfrm>
              <a:off x="10046418" y="2007635"/>
              <a:ext cx="1763055" cy="830997"/>
            </a:xfrm>
            <a:prstGeom prst="rect">
              <a:avLst/>
            </a:prstGeom>
          </p:spPr>
          <p:txBody>
            <a:bodyPr wrap="square">
              <a:spAutoFit/>
            </a:bodyPr>
            <a:lstStyle/>
            <a:p>
              <a:pPr lvl="0" algn="ctr">
                <a:spcBef>
                  <a:spcPct val="20000"/>
                </a:spcBef>
              </a:pPr>
              <a:r>
                <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rPr>
                <a:t>6</a:t>
              </a:r>
              <a:endPar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endParaRPr>
            </a:p>
            <a:p>
              <a:pPr algn="ctr">
                <a:spcBef>
                  <a:spcPct val="20000"/>
                </a:spcBef>
              </a:pPr>
              <a:r>
                <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rPr>
                <a:t>云</a:t>
              </a:r>
              <a:r>
                <a:rPr lang="en-US" altLang="zh-CN" sz="2000" b="1" dirty="0">
                  <a:gradFill>
                    <a:gsLst>
                      <a:gs pos="100000">
                        <a:schemeClr val="tx1">
                          <a:lumMod val="95000"/>
                          <a:lumOff val="5000"/>
                        </a:schemeClr>
                      </a:gs>
                      <a:gs pos="0">
                        <a:schemeClr val="tx1">
                          <a:lumMod val="85000"/>
                          <a:lumOff val="15000"/>
                        </a:schemeClr>
                      </a:gs>
                    </a:gsLst>
                    <a:lin ang="0" scaled="0"/>
                  </a:gradFill>
                  <a:cs typeface="+mn-ea"/>
                  <a:sym typeface="+mn-lt"/>
                </a:rPr>
                <a:t>+</a:t>
              </a:r>
              <a:r>
                <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rPr>
                <a:t>安全</a:t>
              </a:r>
              <a:endPar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endParaRPr>
            </a:p>
          </p:txBody>
        </p:sp>
        <p:sp>
          <p:nvSpPr>
            <p:cNvPr id="48" name="矩形: 圆角 47"/>
            <p:cNvSpPr/>
            <p:nvPr/>
          </p:nvSpPr>
          <p:spPr>
            <a:xfrm>
              <a:off x="10144242" y="3436466"/>
              <a:ext cx="1567406" cy="1292619"/>
            </a:xfrm>
            <a:prstGeom prst="roundRect">
              <a:avLst>
                <a:gd name="adj" fmla="val 5209"/>
              </a:avLst>
            </a:prstGeom>
            <a:solidFill>
              <a:schemeClr val="bg1"/>
            </a:soli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49" name="文本框 48"/>
            <p:cNvSpPr txBox="1"/>
            <p:nvPr/>
          </p:nvSpPr>
          <p:spPr>
            <a:xfrm>
              <a:off x="10061043" y="2935977"/>
              <a:ext cx="1733804" cy="276999"/>
            </a:xfrm>
            <a:prstGeom prst="rect">
              <a:avLst/>
            </a:prstGeom>
            <a:noFill/>
          </p:spPr>
          <p:txBody>
            <a:bodyPr wrap="square" rtlCol="0">
              <a:spAutoFit/>
            </a:bodyPr>
            <a:lstStyle/>
            <a:p>
              <a:pPr algn="ctr"/>
              <a:r>
                <a:rPr lang="zh-CN" altLang="en-US" sz="1200" dirty="0">
                  <a:cs typeface="+mn-ea"/>
                  <a:sym typeface="+mn-lt"/>
                </a:rPr>
                <a:t>提供云</a:t>
              </a:r>
              <a:r>
                <a:rPr lang="en-US" altLang="zh-CN" sz="1200" dirty="0">
                  <a:cs typeface="+mn-ea"/>
                  <a:sym typeface="+mn-lt"/>
                </a:rPr>
                <a:t>+</a:t>
              </a:r>
              <a:r>
                <a:rPr lang="zh-CN" altLang="en-US" sz="1200" dirty="0">
                  <a:cs typeface="+mn-ea"/>
                  <a:sym typeface="+mn-lt"/>
                </a:rPr>
                <a:t>安全解决方案</a:t>
              </a:r>
              <a:endParaRPr lang="zh-CN" altLang="en-US" sz="1200" dirty="0">
                <a:cs typeface="+mn-ea"/>
                <a:sym typeface="+mn-lt"/>
              </a:endParaRPr>
            </a:p>
          </p:txBody>
        </p:sp>
        <p:pic>
          <p:nvPicPr>
            <p:cNvPr id="50" name="图片 49"/>
            <p:cNvPicPr>
              <a:picLocks noChangeAspect="1"/>
            </p:cNvPicPr>
            <p:nvPr/>
          </p:nvPicPr>
          <p:blipFill rotWithShape="1">
            <a:blip r:embed="rId5"/>
            <a:srcRect l="12879" t="9171" r="8470" b="24797"/>
            <a:stretch>
              <a:fillRect/>
            </a:stretch>
          </p:blipFill>
          <p:spPr>
            <a:xfrm>
              <a:off x="10257303" y="3693369"/>
              <a:ext cx="1341285" cy="778812"/>
            </a:xfrm>
            <a:prstGeom prst="rect">
              <a:avLst/>
            </a:prstGeom>
          </p:spPr>
        </p:pic>
      </p:grpSp>
      <p:grpSp>
        <p:nvGrpSpPr>
          <p:cNvPr id="51" name="组合 50"/>
          <p:cNvGrpSpPr/>
          <p:nvPr/>
        </p:nvGrpSpPr>
        <p:grpSpPr>
          <a:xfrm>
            <a:off x="310462" y="1960724"/>
            <a:ext cx="1763055" cy="2936552"/>
            <a:chOff x="4331325" y="1960724"/>
            <a:chExt cx="1763055" cy="2936552"/>
          </a:xfrm>
        </p:grpSpPr>
        <p:sp>
          <p:nvSpPr>
            <p:cNvPr id="52" name="矩形: 圆角 51"/>
            <p:cNvSpPr/>
            <p:nvPr/>
          </p:nvSpPr>
          <p:spPr>
            <a:xfrm>
              <a:off x="4331325" y="1960724"/>
              <a:ext cx="1763055" cy="2936552"/>
            </a:xfrm>
            <a:prstGeom prst="roundRect">
              <a:avLst>
                <a:gd name="adj" fmla="val 5209"/>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53" name="矩形 52"/>
            <p:cNvSpPr/>
            <p:nvPr/>
          </p:nvSpPr>
          <p:spPr>
            <a:xfrm>
              <a:off x="4331325" y="2007635"/>
              <a:ext cx="1763055" cy="1138773"/>
            </a:xfrm>
            <a:prstGeom prst="rect">
              <a:avLst/>
            </a:prstGeom>
          </p:spPr>
          <p:txBody>
            <a:bodyPr wrap="square">
              <a:spAutoFit/>
            </a:bodyPr>
            <a:lstStyle/>
            <a:p>
              <a:pPr lvl="0" algn="ctr">
                <a:spcBef>
                  <a:spcPct val="20000"/>
                </a:spcBef>
              </a:pPr>
              <a:r>
                <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rPr>
                <a:t>1</a:t>
              </a:r>
              <a:endPar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endParaRPr>
            </a:p>
            <a:p>
              <a:pPr algn="ctr">
                <a:spcBef>
                  <a:spcPct val="20000"/>
                </a:spcBef>
              </a:pPr>
              <a:r>
                <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rPr>
                <a:t>网络安全等级保护建设</a:t>
              </a:r>
              <a:endPar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endParaRPr>
            </a:p>
          </p:txBody>
        </p:sp>
        <p:sp>
          <p:nvSpPr>
            <p:cNvPr id="54" name="矩形: 圆角 53"/>
            <p:cNvSpPr/>
            <p:nvPr/>
          </p:nvSpPr>
          <p:spPr>
            <a:xfrm>
              <a:off x="4429149" y="3436466"/>
              <a:ext cx="1567406" cy="1292619"/>
            </a:xfrm>
            <a:prstGeom prst="roundRect">
              <a:avLst>
                <a:gd name="adj" fmla="val 5209"/>
              </a:avLst>
            </a:prstGeom>
            <a:solidFill>
              <a:schemeClr val="bg1"/>
            </a:soli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55" name="文本框 54"/>
            <p:cNvSpPr txBox="1"/>
            <p:nvPr/>
          </p:nvSpPr>
          <p:spPr>
            <a:xfrm>
              <a:off x="4345950" y="3077548"/>
              <a:ext cx="1733804" cy="276999"/>
            </a:xfrm>
            <a:prstGeom prst="rect">
              <a:avLst/>
            </a:prstGeom>
            <a:noFill/>
          </p:spPr>
          <p:txBody>
            <a:bodyPr wrap="square" rtlCol="0">
              <a:spAutoFit/>
            </a:bodyPr>
            <a:lstStyle/>
            <a:p>
              <a:pPr algn="ctr"/>
              <a:r>
                <a:rPr lang="zh-CN" altLang="en-US" sz="1200" dirty="0">
                  <a:cs typeface="+mn-ea"/>
                  <a:sym typeface="+mn-lt"/>
                </a:rPr>
                <a:t>等级保护整体解决方案</a:t>
              </a:r>
              <a:endParaRPr lang="zh-CN" altLang="en-US" sz="1200" dirty="0">
                <a:cs typeface="+mn-ea"/>
                <a:sym typeface="+mn-lt"/>
              </a:endParaRPr>
            </a:p>
          </p:txBody>
        </p:sp>
        <p:pic>
          <p:nvPicPr>
            <p:cNvPr id="56" name="图片 55"/>
            <p:cNvPicPr>
              <a:picLocks noChangeAspect="1"/>
            </p:cNvPicPr>
            <p:nvPr/>
          </p:nvPicPr>
          <p:blipFill rotWithShape="1">
            <a:blip r:embed="rId6" cstate="print">
              <a:extLst>
                <a:ext uri="{28A0092B-C50C-407E-A947-70E740481C1C}">
                  <a14:useLocalDpi xmlns:a14="http://schemas.microsoft.com/office/drawing/2010/main" val="0"/>
                </a:ext>
              </a:extLst>
            </a:blip>
            <a:srcRect l="21537" t="10913" r="19706" b="12277"/>
            <a:stretch>
              <a:fillRect/>
            </a:stretch>
          </p:blipFill>
          <p:spPr>
            <a:xfrm>
              <a:off x="4931864" y="3715463"/>
              <a:ext cx="561976" cy="734625"/>
            </a:xfrm>
            <a:prstGeom prst="rect">
              <a:avLst/>
            </a:prstGeom>
          </p:spPr>
        </p:pic>
      </p:grpSp>
      <p:grpSp>
        <p:nvGrpSpPr>
          <p:cNvPr id="57" name="组合 56"/>
          <p:cNvGrpSpPr/>
          <p:nvPr/>
        </p:nvGrpSpPr>
        <p:grpSpPr>
          <a:xfrm>
            <a:off x="2228827" y="1960724"/>
            <a:ext cx="1907184" cy="2936552"/>
            <a:chOff x="399641" y="1960724"/>
            <a:chExt cx="1907184" cy="2936552"/>
          </a:xfrm>
        </p:grpSpPr>
        <p:sp>
          <p:nvSpPr>
            <p:cNvPr id="58" name="矩形: 圆角 57"/>
            <p:cNvSpPr/>
            <p:nvPr/>
          </p:nvSpPr>
          <p:spPr>
            <a:xfrm>
              <a:off x="471706" y="1960724"/>
              <a:ext cx="1763055" cy="2936552"/>
            </a:xfrm>
            <a:prstGeom prst="roundRect">
              <a:avLst>
                <a:gd name="adj" fmla="val 5209"/>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59" name="矩形 58"/>
            <p:cNvSpPr/>
            <p:nvPr/>
          </p:nvSpPr>
          <p:spPr>
            <a:xfrm>
              <a:off x="471706" y="2007635"/>
              <a:ext cx="1763055" cy="830997"/>
            </a:xfrm>
            <a:prstGeom prst="rect">
              <a:avLst/>
            </a:prstGeom>
          </p:spPr>
          <p:txBody>
            <a:bodyPr wrap="square">
              <a:spAutoFit/>
            </a:bodyPr>
            <a:lstStyle/>
            <a:p>
              <a:pPr lvl="0" algn="ctr" eaLnBrk="1" hangingPunct="1">
                <a:spcBef>
                  <a:spcPct val="20000"/>
                </a:spcBef>
              </a:pPr>
              <a:r>
                <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rPr>
                <a:t>2</a:t>
              </a:r>
              <a:endParaRPr lang="en-US" altLang="zh-CN" sz="2400" b="1" dirty="0">
                <a:gradFill>
                  <a:gsLst>
                    <a:gs pos="100000">
                      <a:schemeClr val="tx1">
                        <a:lumMod val="95000"/>
                        <a:lumOff val="5000"/>
                      </a:schemeClr>
                    </a:gs>
                    <a:gs pos="0">
                      <a:schemeClr val="tx1">
                        <a:lumMod val="85000"/>
                        <a:lumOff val="15000"/>
                      </a:schemeClr>
                    </a:gs>
                  </a:gsLst>
                  <a:lin ang="0" scaled="0"/>
                </a:gradFill>
                <a:cs typeface="+mn-ea"/>
                <a:sym typeface="+mn-lt"/>
              </a:endParaRPr>
            </a:p>
            <a:p>
              <a:pPr lvl="0" algn="ctr" eaLnBrk="1" hangingPunct="1">
                <a:spcBef>
                  <a:spcPct val="20000"/>
                </a:spcBef>
              </a:pPr>
              <a:r>
                <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rPr>
                <a:t>网络安全产品</a:t>
              </a:r>
              <a:endPar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endParaRPr>
            </a:p>
          </p:txBody>
        </p:sp>
        <p:sp>
          <p:nvSpPr>
            <p:cNvPr id="60" name="矩形: 圆角 59"/>
            <p:cNvSpPr/>
            <p:nvPr/>
          </p:nvSpPr>
          <p:spPr>
            <a:xfrm>
              <a:off x="569530" y="3436466"/>
              <a:ext cx="1567406" cy="1292619"/>
            </a:xfrm>
            <a:prstGeom prst="roundRect">
              <a:avLst>
                <a:gd name="adj" fmla="val 5209"/>
              </a:avLst>
            </a:prstGeom>
            <a:solidFill>
              <a:schemeClr val="bg1"/>
            </a:solidFill>
            <a:ln w="19050" cap="rnd" cmpd="sng">
              <a:solidFill>
                <a:schemeClr val="accent4"/>
              </a:solidFill>
              <a:prstDash val="solid"/>
              <a:round/>
            </a:ln>
            <a:effectLst/>
          </p:spPr>
          <p:txBody>
            <a:bodyPr rtlCol="0" anchor="ctr"/>
            <a:lstStyle/>
            <a:p>
              <a:pPr algn="ctr"/>
              <a:endParaRPr lang="zh-CN" altLang="en-US">
                <a:cs typeface="+mn-ea"/>
                <a:sym typeface="+mn-lt"/>
              </a:endParaRPr>
            </a:p>
          </p:txBody>
        </p:sp>
        <p:pic>
          <p:nvPicPr>
            <p:cNvPr id="61" name="图片 60"/>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664670" y="3937151"/>
              <a:ext cx="1377126" cy="291248"/>
            </a:xfrm>
            <a:prstGeom prst="rect">
              <a:avLst/>
            </a:prstGeom>
          </p:spPr>
        </p:pic>
        <p:sp>
          <p:nvSpPr>
            <p:cNvPr id="62" name="文本框 61"/>
            <p:cNvSpPr txBox="1"/>
            <p:nvPr/>
          </p:nvSpPr>
          <p:spPr>
            <a:xfrm>
              <a:off x="399641" y="2935977"/>
              <a:ext cx="1907184" cy="461665"/>
            </a:xfrm>
            <a:prstGeom prst="rect">
              <a:avLst/>
            </a:prstGeom>
            <a:noFill/>
          </p:spPr>
          <p:txBody>
            <a:bodyPr wrap="square" rtlCol="0">
              <a:spAutoFit/>
            </a:bodyPr>
            <a:lstStyle/>
            <a:p>
              <a:pPr algn="ctr"/>
              <a:r>
                <a:rPr lang="zh-CN" altLang="en-US" sz="1200" dirty="0">
                  <a:cs typeface="+mn-ea"/>
                  <a:sym typeface="+mn-lt"/>
                </a:rPr>
                <a:t>网络安全产品研发、销售</a:t>
              </a:r>
              <a:endParaRPr lang="zh-CN" altLang="en-US" sz="1200" dirty="0">
                <a:cs typeface="+mn-ea"/>
                <a:sym typeface="+mn-lt"/>
              </a:endParaRPr>
            </a:p>
          </p:txBody>
        </p:sp>
      </p:grpSp>
      <p:grpSp>
        <p:nvGrpSpPr>
          <p:cNvPr id="63" name="组合 62"/>
          <p:cNvGrpSpPr/>
          <p:nvPr/>
        </p:nvGrpSpPr>
        <p:grpSpPr>
          <a:xfrm>
            <a:off x="4291321" y="1960724"/>
            <a:ext cx="1763055" cy="2936552"/>
            <a:chOff x="2315305" y="1960724"/>
            <a:chExt cx="1763055" cy="2936552"/>
          </a:xfrm>
        </p:grpSpPr>
        <p:sp>
          <p:nvSpPr>
            <p:cNvPr id="64" name="矩形: 圆角 63"/>
            <p:cNvSpPr/>
            <p:nvPr/>
          </p:nvSpPr>
          <p:spPr>
            <a:xfrm>
              <a:off x="2315305" y="1960724"/>
              <a:ext cx="1763055" cy="2936552"/>
            </a:xfrm>
            <a:prstGeom prst="roundRect">
              <a:avLst>
                <a:gd name="adj" fmla="val 5209"/>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65" name="矩形 64"/>
            <p:cNvSpPr/>
            <p:nvPr/>
          </p:nvSpPr>
          <p:spPr>
            <a:xfrm>
              <a:off x="2315305" y="2007635"/>
              <a:ext cx="1763055" cy="830997"/>
            </a:xfrm>
            <a:prstGeom prst="rect">
              <a:avLst/>
            </a:prstGeom>
          </p:spPr>
          <p:txBody>
            <a:bodyPr wrap="square">
              <a:spAutoFit/>
            </a:bodyPr>
            <a:lstStyle/>
            <a:p>
              <a:pPr lvl="0" algn="ctr">
                <a:spcBef>
                  <a:spcPct val="20000"/>
                </a:spcBef>
              </a:pPr>
              <a:r>
                <a:rPr lang="en-US" altLang="zh-CN" sz="2400" b="1" dirty="0">
                  <a:solidFill>
                    <a:prstClr val="black"/>
                  </a:solidFill>
                  <a:cs typeface="+mn-ea"/>
                  <a:sym typeface="+mn-lt"/>
                </a:rPr>
                <a:t>3</a:t>
              </a:r>
              <a:endParaRPr lang="en-US" altLang="zh-CN" sz="2400" b="1" dirty="0">
                <a:solidFill>
                  <a:prstClr val="black"/>
                </a:solidFill>
                <a:cs typeface="+mn-ea"/>
                <a:sym typeface="+mn-lt"/>
              </a:endParaRPr>
            </a:p>
            <a:p>
              <a:pPr algn="ctr">
                <a:spcBef>
                  <a:spcPct val="20000"/>
                </a:spcBef>
              </a:pPr>
              <a:r>
                <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rPr>
                <a:t>网络安全服务</a:t>
              </a:r>
              <a:endParaRPr lang="zh-CN" altLang="en-US" sz="2000" b="1" dirty="0">
                <a:gradFill>
                  <a:gsLst>
                    <a:gs pos="100000">
                      <a:schemeClr val="tx1">
                        <a:lumMod val="95000"/>
                        <a:lumOff val="5000"/>
                      </a:schemeClr>
                    </a:gs>
                    <a:gs pos="0">
                      <a:schemeClr val="tx1">
                        <a:lumMod val="85000"/>
                        <a:lumOff val="15000"/>
                      </a:schemeClr>
                    </a:gs>
                  </a:gsLst>
                  <a:lin ang="0" scaled="0"/>
                </a:gradFill>
                <a:cs typeface="+mn-ea"/>
                <a:sym typeface="+mn-lt"/>
              </a:endParaRPr>
            </a:p>
          </p:txBody>
        </p:sp>
        <p:sp>
          <p:nvSpPr>
            <p:cNvPr id="66" name="矩形: 圆角 65"/>
            <p:cNvSpPr/>
            <p:nvPr/>
          </p:nvSpPr>
          <p:spPr>
            <a:xfrm>
              <a:off x="2413129" y="3436466"/>
              <a:ext cx="1567406" cy="1292619"/>
            </a:xfrm>
            <a:prstGeom prst="roundRect">
              <a:avLst>
                <a:gd name="adj" fmla="val 5209"/>
              </a:avLst>
            </a:prstGeom>
            <a:solidFill>
              <a:schemeClr val="bg1"/>
            </a:solidFill>
            <a:ln w="19050" cap="rnd" cmpd="sng">
              <a:solidFill>
                <a:schemeClr val="accent4"/>
              </a:solidFill>
              <a:prstDash val="solid"/>
              <a:round/>
            </a:ln>
            <a:effectLst/>
          </p:spPr>
          <p:txBody>
            <a:bodyPr rtlCol="0" anchor="ctr"/>
            <a:lstStyle/>
            <a:p>
              <a:pPr algn="ctr"/>
              <a:endParaRPr lang="zh-CN" altLang="en-US">
                <a:cs typeface="+mn-ea"/>
                <a:sym typeface="+mn-lt"/>
              </a:endParaRPr>
            </a:p>
          </p:txBody>
        </p:sp>
        <p:sp>
          <p:nvSpPr>
            <p:cNvPr id="67" name="文本框 66"/>
            <p:cNvSpPr txBox="1"/>
            <p:nvPr/>
          </p:nvSpPr>
          <p:spPr>
            <a:xfrm>
              <a:off x="2329930" y="2935977"/>
              <a:ext cx="1733804" cy="276999"/>
            </a:xfrm>
            <a:prstGeom prst="rect">
              <a:avLst/>
            </a:prstGeom>
            <a:noFill/>
          </p:spPr>
          <p:txBody>
            <a:bodyPr wrap="square" rtlCol="0">
              <a:spAutoFit/>
            </a:bodyPr>
            <a:lstStyle/>
            <a:p>
              <a:pPr algn="ctr"/>
              <a:r>
                <a:rPr lang="zh-CN" altLang="en-US" sz="1200" dirty="0">
                  <a:cs typeface="+mn-ea"/>
                  <a:sym typeface="+mn-lt"/>
                </a:rPr>
                <a:t>提供网络安全相关服务</a:t>
              </a:r>
              <a:endParaRPr lang="zh-CN" altLang="en-US" sz="1200" dirty="0">
                <a:cs typeface="+mn-ea"/>
                <a:sym typeface="+mn-lt"/>
              </a:endParaRPr>
            </a:p>
          </p:txBody>
        </p:sp>
        <p:pic>
          <p:nvPicPr>
            <p:cNvPr id="68" name="图片 6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92644" y="4069664"/>
              <a:ext cx="351357" cy="559568"/>
            </a:xfrm>
            <a:prstGeom prst="rect">
              <a:avLst/>
            </a:prstGeom>
          </p:spPr>
        </p:pic>
        <p:pic>
          <p:nvPicPr>
            <p:cNvPr id="69" name="图片 68"/>
            <p:cNvPicPr>
              <a:picLocks noChangeAspect="1"/>
            </p:cNvPicPr>
            <p:nvPr/>
          </p:nvPicPr>
          <p:blipFill>
            <a:blip r:embed="rId9"/>
            <a:stretch>
              <a:fillRect/>
            </a:stretch>
          </p:blipFill>
          <p:spPr>
            <a:xfrm>
              <a:off x="3250580" y="4149080"/>
              <a:ext cx="447283" cy="454496"/>
            </a:xfrm>
            <a:prstGeom prst="rect">
              <a:avLst/>
            </a:prstGeom>
          </p:spPr>
        </p:pic>
        <p:pic>
          <p:nvPicPr>
            <p:cNvPr id="70"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33825" y="3585475"/>
              <a:ext cx="435421" cy="441605"/>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pattFill prst="pct5">
          <a:fgClr>
            <a:schemeClr val="accent4">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p:nvSpPr>
        <p:spPr>
          <a:xfrm>
            <a:off x="1366886" y="1469848"/>
            <a:ext cx="4283732" cy="2536400"/>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dirty="0">
                <a:cs typeface="+mn-ea"/>
                <a:sym typeface="+mn-lt"/>
              </a:rPr>
              <a:t>第二代防火墙系统（</a:t>
            </a:r>
            <a:r>
              <a:rPr lang="en-US" altLang="zh-CN" dirty="0">
                <a:cs typeface="+mn-ea"/>
                <a:sym typeface="+mn-lt"/>
              </a:rPr>
              <a:t>NDF</a:t>
            </a:r>
            <a:r>
              <a:rPr lang="zh-CN" altLang="en-US" dirty="0">
                <a:cs typeface="+mn-ea"/>
                <a:sym typeface="+mn-lt"/>
              </a:rPr>
              <a:t>）</a:t>
            </a:r>
            <a:endParaRPr lang="en-US" altLang="zh-CN" dirty="0">
              <a:cs typeface="+mn-ea"/>
              <a:sym typeface="+mn-lt"/>
            </a:endParaRPr>
          </a:p>
          <a:p>
            <a:pPr marL="171450" indent="-171450">
              <a:lnSpc>
                <a:spcPct val="150000"/>
              </a:lnSpc>
              <a:buFont typeface="Wingdings" panose="05000000000000000000" pitchFamily="2" charset="2"/>
              <a:buChar char="l"/>
            </a:pPr>
            <a:r>
              <a:rPr lang="zh-CN" altLang="en-US" dirty="0">
                <a:cs typeface="+mn-ea"/>
                <a:sym typeface="+mn-lt"/>
              </a:rPr>
              <a:t>上网行为管理审计系统（</a:t>
            </a:r>
            <a:r>
              <a:rPr lang="en-US" altLang="zh-CN" dirty="0">
                <a:cs typeface="+mn-ea"/>
                <a:sym typeface="+mn-lt"/>
              </a:rPr>
              <a:t>NAF</a:t>
            </a:r>
            <a:r>
              <a:rPr lang="zh-CN" altLang="en-US" dirty="0">
                <a:cs typeface="+mn-ea"/>
                <a:sym typeface="+mn-lt"/>
              </a:rPr>
              <a:t>）</a:t>
            </a:r>
            <a:endParaRPr lang="en-US" altLang="zh-CN" dirty="0">
              <a:cs typeface="+mn-ea"/>
              <a:sym typeface="+mn-lt"/>
            </a:endParaRPr>
          </a:p>
          <a:p>
            <a:pPr marL="171450" indent="-171450">
              <a:lnSpc>
                <a:spcPct val="150000"/>
              </a:lnSpc>
              <a:buFont typeface="Wingdings" panose="05000000000000000000" pitchFamily="2" charset="2"/>
              <a:buChar char="l"/>
            </a:pPr>
            <a:r>
              <a:rPr lang="zh-CN" altLang="en-US" dirty="0">
                <a:cs typeface="+mn-ea"/>
                <a:sym typeface="+mn-lt"/>
              </a:rPr>
              <a:t>数据库安全审计系统（</a:t>
            </a:r>
            <a:r>
              <a:rPr lang="en-US" altLang="zh-CN" dirty="0">
                <a:cs typeface="+mn-ea"/>
                <a:sym typeface="+mn-lt"/>
              </a:rPr>
              <a:t>NDA</a:t>
            </a:r>
            <a:r>
              <a:rPr lang="zh-CN" altLang="en-US" dirty="0">
                <a:cs typeface="+mn-ea"/>
                <a:sym typeface="+mn-lt"/>
              </a:rPr>
              <a:t>）</a:t>
            </a:r>
            <a:endParaRPr lang="en-US" altLang="zh-CN" dirty="0">
              <a:cs typeface="+mn-ea"/>
              <a:sym typeface="+mn-lt"/>
            </a:endParaRPr>
          </a:p>
          <a:p>
            <a:pPr marL="171450" indent="-171450">
              <a:lnSpc>
                <a:spcPct val="150000"/>
              </a:lnSpc>
              <a:buFont typeface="Wingdings" panose="05000000000000000000" pitchFamily="2" charset="2"/>
              <a:buChar char="l"/>
            </a:pPr>
            <a:r>
              <a:rPr lang="zh-CN" altLang="en-US" dirty="0">
                <a:cs typeface="+mn-ea"/>
                <a:sym typeface="+mn-lt"/>
              </a:rPr>
              <a:t>日志分析管理审计系统（</a:t>
            </a:r>
            <a:r>
              <a:rPr lang="en-US" altLang="zh-CN" dirty="0">
                <a:cs typeface="+mn-ea"/>
                <a:sym typeface="+mn-lt"/>
              </a:rPr>
              <a:t>NSL</a:t>
            </a:r>
            <a:r>
              <a:rPr lang="zh-CN" altLang="en-US" dirty="0">
                <a:cs typeface="+mn-ea"/>
                <a:sym typeface="+mn-lt"/>
              </a:rPr>
              <a:t>）</a:t>
            </a:r>
            <a:endParaRPr lang="en-US" altLang="zh-CN" dirty="0">
              <a:cs typeface="+mn-ea"/>
              <a:sym typeface="+mn-lt"/>
            </a:endParaRPr>
          </a:p>
          <a:p>
            <a:pPr marL="171450" indent="-171450">
              <a:lnSpc>
                <a:spcPct val="150000"/>
              </a:lnSpc>
              <a:buFont typeface="Wingdings" panose="05000000000000000000" pitchFamily="2" charset="2"/>
              <a:buChar char="l"/>
            </a:pPr>
            <a:r>
              <a:rPr lang="zh-CN" altLang="en-US" dirty="0">
                <a:cs typeface="+mn-ea"/>
                <a:sym typeface="+mn-lt"/>
              </a:rPr>
              <a:t>运维审计堡垒机系统（</a:t>
            </a:r>
            <a:r>
              <a:rPr lang="en-US" altLang="zh-CN" dirty="0">
                <a:cs typeface="+mn-ea"/>
                <a:sym typeface="+mn-lt"/>
              </a:rPr>
              <a:t>NMF</a:t>
            </a:r>
            <a:r>
              <a:rPr lang="zh-CN" altLang="en-US" dirty="0">
                <a:cs typeface="+mn-ea"/>
                <a:sym typeface="+mn-lt"/>
              </a:rPr>
              <a:t>）</a:t>
            </a:r>
            <a:endParaRPr lang="en-US" altLang="zh-CN" dirty="0">
              <a:cs typeface="+mn-ea"/>
              <a:sym typeface="+mn-lt"/>
            </a:endParaRPr>
          </a:p>
          <a:p>
            <a:pPr marL="171450" indent="-171450">
              <a:lnSpc>
                <a:spcPct val="150000"/>
              </a:lnSpc>
              <a:buFont typeface="Wingdings" panose="05000000000000000000" pitchFamily="2" charset="2"/>
              <a:buChar char="l"/>
            </a:pPr>
            <a:r>
              <a:rPr lang="zh-CN" altLang="en-US" dirty="0">
                <a:cs typeface="+mn-ea"/>
                <a:sym typeface="+mn-lt"/>
              </a:rPr>
              <a:t>威胁发现与预警监测系统（</a:t>
            </a:r>
            <a:r>
              <a:rPr lang="en-US" altLang="zh-CN" dirty="0">
                <a:cs typeface="+mn-ea"/>
                <a:sym typeface="+mn-lt"/>
              </a:rPr>
              <a:t>NATD</a:t>
            </a:r>
            <a:r>
              <a:rPr lang="zh-CN" altLang="en-US" dirty="0">
                <a:cs typeface="+mn-ea"/>
                <a:sym typeface="+mn-lt"/>
              </a:rPr>
              <a:t>）</a:t>
            </a:r>
            <a:endParaRPr lang="zh-CN" altLang="en-US" dirty="0">
              <a:cs typeface="+mn-ea"/>
              <a:sym typeface="+mn-lt"/>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66886" y="4413730"/>
            <a:ext cx="9891860" cy="2642233"/>
          </a:xfrm>
          <a:prstGeom prst="rect">
            <a:avLst/>
          </a:prstGeom>
        </p:spPr>
      </p:pic>
      <p:pic>
        <p:nvPicPr>
          <p:cNvPr id="31" name="图片 30"/>
          <p:cNvPicPr>
            <a:picLocks noChangeAspect="1"/>
          </p:cNvPicPr>
          <p:nvPr/>
        </p:nvPicPr>
        <p:blipFill>
          <a:blip r:embed="rId2"/>
          <a:stretch>
            <a:fillRect/>
          </a:stretch>
        </p:blipFill>
        <p:spPr>
          <a:xfrm>
            <a:off x="6383992" y="1427877"/>
            <a:ext cx="4453216" cy="2782112"/>
          </a:xfrm>
          <a:prstGeom prst="rect">
            <a:avLst/>
          </a:prstGeom>
        </p:spPr>
      </p:pic>
      <p:sp>
        <p:nvSpPr>
          <p:cNvPr id="8" name="文本框 7"/>
          <p:cNvSpPr txBox="1"/>
          <p:nvPr/>
        </p:nvSpPr>
        <p:spPr>
          <a:xfrm>
            <a:off x="192088" y="189561"/>
            <a:ext cx="5795900"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安全产品</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Products</a:t>
            </a:r>
            <a:endParaRPr lang="en-US" altLang="zh-CN" dirty="0">
              <a:solidFill>
                <a:schemeClr val="accent4"/>
              </a:solidFill>
              <a:cs typeface="+mn-ea"/>
              <a:sym typeface="+mn-lt"/>
            </a:endParaRPr>
          </a:p>
        </p:txBody>
      </p:sp>
      <p:grpSp>
        <p:nvGrpSpPr>
          <p:cNvPr id="27" name="组合 26"/>
          <p:cNvGrpSpPr/>
          <p:nvPr/>
        </p:nvGrpSpPr>
        <p:grpSpPr>
          <a:xfrm>
            <a:off x="1" y="6786000"/>
            <a:ext cx="6454580" cy="72000"/>
            <a:chOff x="0" y="6786000"/>
            <a:chExt cx="7079218" cy="72000"/>
          </a:xfrm>
        </p:grpSpPr>
        <p:sp>
          <p:nvSpPr>
            <p:cNvPr id="28" name="矩形 27"/>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4676656" y="1952836"/>
            <a:ext cx="2946142" cy="4019409"/>
            <a:chOff x="3509775" y="1794815"/>
            <a:chExt cx="2423034" cy="3305735"/>
          </a:xfrm>
        </p:grpSpPr>
        <p:pic>
          <p:nvPicPr>
            <p:cNvPr id="17" name="图片 16"/>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3595140" y="1855179"/>
              <a:ext cx="2252302" cy="3185009"/>
            </a:xfrm>
            <a:prstGeom prst="rect">
              <a:avLst/>
            </a:prstGeom>
          </p:spPr>
        </p:pic>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9775" y="1794815"/>
              <a:ext cx="2423034" cy="3305735"/>
            </a:xfrm>
            <a:prstGeom prst="rect">
              <a:avLst/>
            </a:prstGeom>
          </p:spPr>
        </p:pic>
      </p:grpSp>
      <p:grpSp>
        <p:nvGrpSpPr>
          <p:cNvPr id="22" name="组合 21"/>
          <p:cNvGrpSpPr/>
          <p:nvPr/>
        </p:nvGrpSpPr>
        <p:grpSpPr>
          <a:xfrm>
            <a:off x="1329017" y="1952836"/>
            <a:ext cx="2946142" cy="4019409"/>
            <a:chOff x="5950641" y="1945075"/>
            <a:chExt cx="2202758" cy="3005214"/>
          </a:xfrm>
        </p:grpSpPr>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6028248" y="1999951"/>
              <a:ext cx="2047546" cy="2895461"/>
            </a:xfrm>
            <a:prstGeom prst="rect">
              <a:avLst/>
            </a:prstGeom>
          </p:spPr>
        </p:pic>
        <p:pic>
          <p:nvPicPr>
            <p:cNvPr id="25" name="图片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641" y="1945075"/>
              <a:ext cx="2202758" cy="3005214"/>
            </a:xfrm>
            <a:prstGeom prst="rect">
              <a:avLst/>
            </a:prstGeom>
          </p:spPr>
        </p:pic>
      </p:grpSp>
      <p:grpSp>
        <p:nvGrpSpPr>
          <p:cNvPr id="19" name="组合 18"/>
          <p:cNvGrpSpPr/>
          <p:nvPr/>
        </p:nvGrpSpPr>
        <p:grpSpPr>
          <a:xfrm>
            <a:off x="8022165" y="1952836"/>
            <a:ext cx="2946142" cy="4019409"/>
            <a:chOff x="8643457" y="1945075"/>
            <a:chExt cx="2202758" cy="3005214"/>
          </a:xfrm>
        </p:grpSpPr>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8716761" y="1993867"/>
              <a:ext cx="2056151" cy="2907630"/>
            </a:xfrm>
            <a:prstGeom prst="rect">
              <a:avLst/>
            </a:prstGeom>
          </p:spPr>
        </p:pic>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43457" y="1945075"/>
              <a:ext cx="2202758" cy="3005214"/>
            </a:xfrm>
            <a:prstGeom prst="rect">
              <a:avLst/>
            </a:prstGeom>
          </p:spPr>
        </p:pic>
      </p:grpSp>
      <p:sp>
        <p:nvSpPr>
          <p:cNvPr id="5" name="矩形: 单圆角 4"/>
          <p:cNvSpPr/>
          <p:nvPr/>
        </p:nvSpPr>
        <p:spPr>
          <a:xfrm>
            <a:off x="1786428" y="1583504"/>
            <a:ext cx="2070616" cy="369332"/>
          </a:xfrm>
          <a:prstGeom prst="round1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b="1" dirty="0">
                <a:cs typeface="+mn-ea"/>
                <a:sym typeface="+mn-lt"/>
              </a:rPr>
              <a:t>信息安全风险评估</a:t>
            </a:r>
            <a:endParaRPr lang="zh-CN" altLang="en-US" b="1" dirty="0">
              <a:cs typeface="+mn-ea"/>
              <a:sym typeface="+mn-lt"/>
            </a:endParaRPr>
          </a:p>
        </p:txBody>
      </p:sp>
      <p:sp>
        <p:nvSpPr>
          <p:cNvPr id="26" name="矩形: 单圆角 25"/>
          <p:cNvSpPr/>
          <p:nvPr/>
        </p:nvSpPr>
        <p:spPr>
          <a:xfrm>
            <a:off x="5134065" y="1583504"/>
            <a:ext cx="2070616" cy="369332"/>
          </a:xfrm>
          <a:prstGeom prst="round1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b="1" dirty="0">
                <a:cs typeface="+mn-ea"/>
                <a:sym typeface="+mn-lt"/>
              </a:rPr>
              <a:t>信息系统安全运维</a:t>
            </a:r>
            <a:endParaRPr lang="zh-CN" altLang="en-US" b="1" dirty="0">
              <a:cs typeface="+mn-ea"/>
              <a:sym typeface="+mn-lt"/>
            </a:endParaRPr>
          </a:p>
        </p:txBody>
      </p:sp>
      <p:sp>
        <p:nvSpPr>
          <p:cNvPr id="27" name="矩形: 单圆角 26"/>
          <p:cNvSpPr/>
          <p:nvPr/>
        </p:nvSpPr>
        <p:spPr>
          <a:xfrm>
            <a:off x="8479574" y="1583504"/>
            <a:ext cx="2070616" cy="369332"/>
          </a:xfrm>
          <a:prstGeom prst="round1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b="1" dirty="0">
                <a:cs typeface="+mn-ea"/>
                <a:sym typeface="+mn-lt"/>
              </a:rPr>
              <a:t>信息安全应急处理</a:t>
            </a:r>
            <a:endParaRPr lang="zh-CN" altLang="en-US" b="1" dirty="0">
              <a:cs typeface="+mn-ea"/>
              <a:sym typeface="+mn-lt"/>
            </a:endParaRPr>
          </a:p>
        </p:txBody>
      </p:sp>
      <p:sp>
        <p:nvSpPr>
          <p:cNvPr id="15" name="文本框 14"/>
          <p:cNvSpPr txBox="1"/>
          <p:nvPr/>
        </p:nvSpPr>
        <p:spPr>
          <a:xfrm>
            <a:off x="192088" y="189561"/>
            <a:ext cx="8424192"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安全服务</a:t>
            </a:r>
            <a:r>
              <a:rPr lang="en-US" altLang="zh-CN" sz="3200" b="1" dirty="0">
                <a:solidFill>
                  <a:schemeClr val="accent4"/>
                </a:solidFill>
                <a:cs typeface="+mn-ea"/>
                <a:sym typeface="+mn-lt"/>
              </a:rPr>
              <a:t>-</a:t>
            </a:r>
            <a:r>
              <a:rPr lang="zh-CN" altLang="en-US" sz="3200" b="1" dirty="0">
                <a:solidFill>
                  <a:schemeClr val="accent4"/>
                </a:solidFill>
                <a:cs typeface="+mn-ea"/>
                <a:sym typeface="+mn-lt"/>
              </a:rPr>
              <a:t>服务资质</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Service - Service Qualification</a:t>
            </a:r>
            <a:endParaRPr lang="en-US" altLang="zh-CN" dirty="0">
              <a:solidFill>
                <a:schemeClr val="accent4"/>
              </a:solidFill>
              <a:cs typeface="+mn-ea"/>
              <a:sym typeface="+mn-lt"/>
            </a:endParaRPr>
          </a:p>
        </p:txBody>
      </p:sp>
      <p:grpSp>
        <p:nvGrpSpPr>
          <p:cNvPr id="47" name="组合 46"/>
          <p:cNvGrpSpPr/>
          <p:nvPr/>
        </p:nvGrpSpPr>
        <p:grpSpPr>
          <a:xfrm>
            <a:off x="1" y="6786000"/>
            <a:ext cx="6813174" cy="72000"/>
            <a:chOff x="0" y="6786000"/>
            <a:chExt cx="7472515" cy="72000"/>
          </a:xfrm>
        </p:grpSpPr>
        <p:sp>
          <p:nvSpPr>
            <p:cNvPr id="48" name="矩形 47"/>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1" cstate="email">
            <a:extLst>
              <a:ext uri="{BEBA8EAE-BF5A-486C-A8C5-ECC9F3942E4B}">
                <a14:imgProps xmlns:a14="http://schemas.microsoft.com/office/drawing/2010/main">
                  <a14:imgLayer r:embed="rId2">
                    <a14:imgEffect>
                      <a14:saturation sat="0"/>
                    </a14:imgEffect>
                  </a14:imgLayer>
                </a14:imgProps>
              </a:ext>
            </a:extLst>
          </a:blip>
          <a:stretch>
            <a:fillRect/>
          </a:stretch>
        </p:blipFill>
        <p:spPr>
          <a:xfrm>
            <a:off x="0" y="0"/>
            <a:ext cx="12192000" cy="6858000"/>
          </a:xfrm>
          <a:prstGeom prst="rect">
            <a:avLst/>
          </a:prstGeom>
        </p:spPr>
      </p:pic>
      <p:sp>
        <p:nvSpPr>
          <p:cNvPr id="20" name="任意多边形: 形状 19"/>
          <p:cNvSpPr/>
          <p:nvPr/>
        </p:nvSpPr>
        <p:spPr>
          <a:xfrm>
            <a:off x="2715020" y="-9280"/>
            <a:ext cx="7425193" cy="4644563"/>
          </a:xfrm>
          <a:custGeom>
            <a:avLst/>
            <a:gdLst>
              <a:gd name="connsiteX0" fmla="*/ 752188 w 7653410"/>
              <a:gd name="connsiteY0" fmla="*/ 0 h 4610243"/>
              <a:gd name="connsiteX1" fmla="*/ 7653410 w 7653410"/>
              <a:gd name="connsiteY1" fmla="*/ 0 h 4610243"/>
              <a:gd name="connsiteX2" fmla="*/ 7636114 w 7653410"/>
              <a:gd name="connsiteY2" fmla="*/ 31564 h 4610243"/>
              <a:gd name="connsiteX3" fmla="*/ 6501798 w 7653410"/>
              <a:gd name="connsiteY3" fmla="*/ 1662501 h 4610243"/>
              <a:gd name="connsiteX4" fmla="*/ 609271 w 7653410"/>
              <a:gd name="connsiteY4" fmla="*/ 4241215 h 4610243"/>
              <a:gd name="connsiteX5" fmla="*/ 711335 w 7653410"/>
              <a:gd name="connsiteY5" fmla="*/ 79696 h 4610243"/>
              <a:gd name="connsiteX6" fmla="*/ 752188 w 7653410"/>
              <a:gd name="connsiteY6" fmla="*/ 0 h 4610243"/>
              <a:gd name="connsiteX0-1" fmla="*/ 231488 w 7653410"/>
              <a:gd name="connsiteY0-2" fmla="*/ 0 h 4610243"/>
              <a:gd name="connsiteX1-3" fmla="*/ 7653410 w 7653410"/>
              <a:gd name="connsiteY1-4" fmla="*/ 0 h 4610243"/>
              <a:gd name="connsiteX2-5" fmla="*/ 7636114 w 7653410"/>
              <a:gd name="connsiteY2-6" fmla="*/ 31564 h 4610243"/>
              <a:gd name="connsiteX3-7" fmla="*/ 6501798 w 7653410"/>
              <a:gd name="connsiteY3-8" fmla="*/ 1662501 h 4610243"/>
              <a:gd name="connsiteX4-9" fmla="*/ 609271 w 7653410"/>
              <a:gd name="connsiteY4-10" fmla="*/ 4241215 h 4610243"/>
              <a:gd name="connsiteX5-11" fmla="*/ 711335 w 7653410"/>
              <a:gd name="connsiteY5-12" fmla="*/ 79696 h 4610243"/>
              <a:gd name="connsiteX6-13" fmla="*/ 231488 w 7653410"/>
              <a:gd name="connsiteY6-14" fmla="*/ 0 h 4610243"/>
              <a:gd name="connsiteX0-15" fmla="*/ 242059 w 7663981"/>
              <a:gd name="connsiteY0-16" fmla="*/ 0 h 4610243"/>
              <a:gd name="connsiteX1-17" fmla="*/ 7663981 w 7663981"/>
              <a:gd name="connsiteY1-18" fmla="*/ 0 h 4610243"/>
              <a:gd name="connsiteX2-19" fmla="*/ 7646685 w 7663981"/>
              <a:gd name="connsiteY2-20" fmla="*/ 31564 h 4610243"/>
              <a:gd name="connsiteX3-21" fmla="*/ 6512369 w 7663981"/>
              <a:gd name="connsiteY3-22" fmla="*/ 1662501 h 4610243"/>
              <a:gd name="connsiteX4-23" fmla="*/ 619842 w 7663981"/>
              <a:gd name="connsiteY4-24" fmla="*/ 4241215 h 4610243"/>
              <a:gd name="connsiteX5-25" fmla="*/ 699046 w 7663981"/>
              <a:gd name="connsiteY5-26" fmla="*/ 79696 h 4610243"/>
              <a:gd name="connsiteX6-27" fmla="*/ 242059 w 7663981"/>
              <a:gd name="connsiteY6-28" fmla="*/ 0 h 4610243"/>
              <a:gd name="connsiteX0-29" fmla="*/ 479677 w 7901599"/>
              <a:gd name="connsiteY0-30" fmla="*/ 0 h 4610243"/>
              <a:gd name="connsiteX1-31" fmla="*/ 7901599 w 7901599"/>
              <a:gd name="connsiteY1-32" fmla="*/ 0 h 4610243"/>
              <a:gd name="connsiteX2-33" fmla="*/ 7884303 w 7901599"/>
              <a:gd name="connsiteY2-34" fmla="*/ 31564 h 4610243"/>
              <a:gd name="connsiteX3-35" fmla="*/ 6749987 w 7901599"/>
              <a:gd name="connsiteY3-36" fmla="*/ 1662501 h 4610243"/>
              <a:gd name="connsiteX4-37" fmla="*/ 857460 w 7901599"/>
              <a:gd name="connsiteY4-38" fmla="*/ 4241215 h 4610243"/>
              <a:gd name="connsiteX5-39" fmla="*/ 509944 w 7901599"/>
              <a:gd name="connsiteY5-40" fmla="*/ 117796 h 4610243"/>
              <a:gd name="connsiteX6-41" fmla="*/ 479677 w 7901599"/>
              <a:gd name="connsiteY6-42" fmla="*/ 0 h 4610243"/>
              <a:gd name="connsiteX0-43" fmla="*/ 217378 w 7639300"/>
              <a:gd name="connsiteY0-44" fmla="*/ 0 h 4610243"/>
              <a:gd name="connsiteX1-45" fmla="*/ 7639300 w 7639300"/>
              <a:gd name="connsiteY1-46" fmla="*/ 0 h 4610243"/>
              <a:gd name="connsiteX2-47" fmla="*/ 7622004 w 7639300"/>
              <a:gd name="connsiteY2-48" fmla="*/ 31564 h 4610243"/>
              <a:gd name="connsiteX3-49" fmla="*/ 6487688 w 7639300"/>
              <a:gd name="connsiteY3-50" fmla="*/ 1662501 h 4610243"/>
              <a:gd name="connsiteX4-51" fmla="*/ 595161 w 7639300"/>
              <a:gd name="connsiteY4-52" fmla="*/ 4241215 h 4610243"/>
              <a:gd name="connsiteX5-53" fmla="*/ 247645 w 7639300"/>
              <a:gd name="connsiteY5-54" fmla="*/ 117796 h 4610243"/>
              <a:gd name="connsiteX6-55" fmla="*/ 217378 w 7639300"/>
              <a:gd name="connsiteY6-56" fmla="*/ 0 h 4610243"/>
              <a:gd name="connsiteX0-57" fmla="*/ 182754 w 7604676"/>
              <a:gd name="connsiteY0-58" fmla="*/ 0 h 4610243"/>
              <a:gd name="connsiteX1-59" fmla="*/ 7604676 w 7604676"/>
              <a:gd name="connsiteY1-60" fmla="*/ 0 h 4610243"/>
              <a:gd name="connsiteX2-61" fmla="*/ 7587380 w 7604676"/>
              <a:gd name="connsiteY2-62" fmla="*/ 31564 h 4610243"/>
              <a:gd name="connsiteX3-63" fmla="*/ 6453064 w 7604676"/>
              <a:gd name="connsiteY3-64" fmla="*/ 1662501 h 4610243"/>
              <a:gd name="connsiteX4-65" fmla="*/ 560537 w 7604676"/>
              <a:gd name="connsiteY4-66" fmla="*/ 4241215 h 4610243"/>
              <a:gd name="connsiteX5-67" fmla="*/ 213021 w 7604676"/>
              <a:gd name="connsiteY5-68" fmla="*/ 117796 h 4610243"/>
              <a:gd name="connsiteX6-69" fmla="*/ 182754 w 7604676"/>
              <a:gd name="connsiteY6-70" fmla="*/ 0 h 4610243"/>
              <a:gd name="connsiteX0-71" fmla="*/ 202004 w 7623926"/>
              <a:gd name="connsiteY0-72" fmla="*/ 0 h 4610243"/>
              <a:gd name="connsiteX1-73" fmla="*/ 7623926 w 7623926"/>
              <a:gd name="connsiteY1-74" fmla="*/ 0 h 4610243"/>
              <a:gd name="connsiteX2-75" fmla="*/ 7606630 w 7623926"/>
              <a:gd name="connsiteY2-76" fmla="*/ 31564 h 4610243"/>
              <a:gd name="connsiteX3-77" fmla="*/ 6472314 w 7623926"/>
              <a:gd name="connsiteY3-78" fmla="*/ 1662501 h 4610243"/>
              <a:gd name="connsiteX4-79" fmla="*/ 579787 w 7623926"/>
              <a:gd name="connsiteY4-80" fmla="*/ 4241215 h 4610243"/>
              <a:gd name="connsiteX5-81" fmla="*/ 194171 w 7623926"/>
              <a:gd name="connsiteY5-82" fmla="*/ 155896 h 4610243"/>
              <a:gd name="connsiteX6-83" fmla="*/ 202004 w 7623926"/>
              <a:gd name="connsiteY6-84" fmla="*/ 0 h 4610243"/>
              <a:gd name="connsiteX0-85" fmla="*/ 228741 w 7650663"/>
              <a:gd name="connsiteY0-86" fmla="*/ 0 h 4610243"/>
              <a:gd name="connsiteX1-87" fmla="*/ 7650663 w 7650663"/>
              <a:gd name="connsiteY1-88" fmla="*/ 0 h 4610243"/>
              <a:gd name="connsiteX2-89" fmla="*/ 7633367 w 7650663"/>
              <a:gd name="connsiteY2-90" fmla="*/ 31564 h 4610243"/>
              <a:gd name="connsiteX3-91" fmla="*/ 6499051 w 7650663"/>
              <a:gd name="connsiteY3-92" fmla="*/ 1662501 h 4610243"/>
              <a:gd name="connsiteX4-93" fmla="*/ 606524 w 7650663"/>
              <a:gd name="connsiteY4-94" fmla="*/ 4241215 h 4610243"/>
              <a:gd name="connsiteX5-95" fmla="*/ 220908 w 7650663"/>
              <a:gd name="connsiteY5-96" fmla="*/ 155896 h 4610243"/>
              <a:gd name="connsiteX6-97" fmla="*/ 228741 w 7650663"/>
              <a:gd name="connsiteY6-98" fmla="*/ 0 h 4610243"/>
              <a:gd name="connsiteX0-99" fmla="*/ 228741 w 7650663"/>
              <a:gd name="connsiteY0-100" fmla="*/ 0 h 4455573"/>
              <a:gd name="connsiteX1-101" fmla="*/ 7650663 w 7650663"/>
              <a:gd name="connsiteY1-102" fmla="*/ 0 h 4455573"/>
              <a:gd name="connsiteX2-103" fmla="*/ 7404767 w 7650663"/>
              <a:gd name="connsiteY2-104" fmla="*/ 1084 h 4455573"/>
              <a:gd name="connsiteX3-105" fmla="*/ 6499051 w 7650663"/>
              <a:gd name="connsiteY3-106" fmla="*/ 1662501 h 4455573"/>
              <a:gd name="connsiteX4-107" fmla="*/ 606524 w 7650663"/>
              <a:gd name="connsiteY4-108" fmla="*/ 4241215 h 4455573"/>
              <a:gd name="connsiteX5-109" fmla="*/ 220908 w 7650663"/>
              <a:gd name="connsiteY5-110" fmla="*/ 155896 h 4455573"/>
              <a:gd name="connsiteX6-111" fmla="*/ 228741 w 7650663"/>
              <a:gd name="connsiteY6-112" fmla="*/ 0 h 4455573"/>
              <a:gd name="connsiteX0-113" fmla="*/ 228741 w 7650663"/>
              <a:gd name="connsiteY0-114" fmla="*/ 0 h 4473572"/>
              <a:gd name="connsiteX1-115" fmla="*/ 7650663 w 7650663"/>
              <a:gd name="connsiteY1-116" fmla="*/ 0 h 4473572"/>
              <a:gd name="connsiteX2-117" fmla="*/ 7404767 w 7650663"/>
              <a:gd name="connsiteY2-118" fmla="*/ 1084 h 4473572"/>
              <a:gd name="connsiteX3-119" fmla="*/ 6499051 w 7650663"/>
              <a:gd name="connsiteY3-120" fmla="*/ 1662501 h 4473572"/>
              <a:gd name="connsiteX4-121" fmla="*/ 606524 w 7650663"/>
              <a:gd name="connsiteY4-122" fmla="*/ 4241215 h 4473572"/>
              <a:gd name="connsiteX5-123" fmla="*/ 220908 w 7650663"/>
              <a:gd name="connsiteY5-124" fmla="*/ 155896 h 4473572"/>
              <a:gd name="connsiteX6-125" fmla="*/ 228741 w 7650663"/>
              <a:gd name="connsiteY6-126" fmla="*/ 0 h 4473572"/>
              <a:gd name="connsiteX0-127" fmla="*/ 228741 w 7650663"/>
              <a:gd name="connsiteY0-128" fmla="*/ 0 h 4463634"/>
              <a:gd name="connsiteX1-129" fmla="*/ 7650663 w 7650663"/>
              <a:gd name="connsiteY1-130" fmla="*/ 0 h 4463634"/>
              <a:gd name="connsiteX2-131" fmla="*/ 7404767 w 7650663"/>
              <a:gd name="connsiteY2-132" fmla="*/ 1084 h 4463634"/>
              <a:gd name="connsiteX3-133" fmla="*/ 6217111 w 7650663"/>
              <a:gd name="connsiteY3-134" fmla="*/ 1510101 h 4463634"/>
              <a:gd name="connsiteX4-135" fmla="*/ 606524 w 7650663"/>
              <a:gd name="connsiteY4-136" fmla="*/ 4241215 h 4463634"/>
              <a:gd name="connsiteX5-137" fmla="*/ 220908 w 7650663"/>
              <a:gd name="connsiteY5-138" fmla="*/ 155896 h 4463634"/>
              <a:gd name="connsiteX6-139" fmla="*/ 228741 w 7650663"/>
              <a:gd name="connsiteY6-140" fmla="*/ 0 h 4463634"/>
              <a:gd name="connsiteX0-141" fmla="*/ 228741 w 7650663"/>
              <a:gd name="connsiteY0-142" fmla="*/ 0 h 4637578"/>
              <a:gd name="connsiteX1-143" fmla="*/ 7650663 w 7650663"/>
              <a:gd name="connsiteY1-144" fmla="*/ 0 h 4637578"/>
              <a:gd name="connsiteX2-145" fmla="*/ 7404767 w 7650663"/>
              <a:gd name="connsiteY2-146" fmla="*/ 1084 h 4637578"/>
              <a:gd name="connsiteX3-147" fmla="*/ 6217111 w 7650663"/>
              <a:gd name="connsiteY3-148" fmla="*/ 1510101 h 4637578"/>
              <a:gd name="connsiteX4-149" fmla="*/ 606524 w 7650663"/>
              <a:gd name="connsiteY4-150" fmla="*/ 4241215 h 4637578"/>
              <a:gd name="connsiteX5-151" fmla="*/ 220908 w 7650663"/>
              <a:gd name="connsiteY5-152" fmla="*/ 155896 h 4637578"/>
              <a:gd name="connsiteX6-153" fmla="*/ 228741 w 7650663"/>
              <a:gd name="connsiteY6-154" fmla="*/ 0 h 4637578"/>
              <a:gd name="connsiteX0-155" fmla="*/ 228741 w 7428413"/>
              <a:gd name="connsiteY0-156" fmla="*/ 0 h 4637578"/>
              <a:gd name="connsiteX1-157" fmla="*/ 7428413 w 7428413"/>
              <a:gd name="connsiteY1-158" fmla="*/ 6350 h 4637578"/>
              <a:gd name="connsiteX2-159" fmla="*/ 7404767 w 7428413"/>
              <a:gd name="connsiteY2-160" fmla="*/ 1084 h 4637578"/>
              <a:gd name="connsiteX3-161" fmla="*/ 6217111 w 7428413"/>
              <a:gd name="connsiteY3-162" fmla="*/ 1510101 h 4637578"/>
              <a:gd name="connsiteX4-163" fmla="*/ 606524 w 7428413"/>
              <a:gd name="connsiteY4-164" fmla="*/ 4241215 h 4637578"/>
              <a:gd name="connsiteX5-165" fmla="*/ 220908 w 7428413"/>
              <a:gd name="connsiteY5-166" fmla="*/ 155896 h 4637578"/>
              <a:gd name="connsiteX6-167" fmla="*/ 228741 w 7428413"/>
              <a:gd name="connsiteY6-168" fmla="*/ 0 h 4637578"/>
              <a:gd name="connsiteX0-169" fmla="*/ 228741 w 7428413"/>
              <a:gd name="connsiteY0-170" fmla="*/ 0 h 4637578"/>
              <a:gd name="connsiteX1-171" fmla="*/ 7428413 w 7428413"/>
              <a:gd name="connsiteY1-172" fmla="*/ 6350 h 4637578"/>
              <a:gd name="connsiteX2-173" fmla="*/ 7404767 w 7428413"/>
              <a:gd name="connsiteY2-174" fmla="*/ 1084 h 4637578"/>
              <a:gd name="connsiteX3-175" fmla="*/ 6217111 w 7428413"/>
              <a:gd name="connsiteY3-176" fmla="*/ 1510101 h 4637578"/>
              <a:gd name="connsiteX4-177" fmla="*/ 606524 w 7428413"/>
              <a:gd name="connsiteY4-178" fmla="*/ 4241215 h 4637578"/>
              <a:gd name="connsiteX5-179" fmla="*/ 220908 w 7428413"/>
              <a:gd name="connsiteY5-180" fmla="*/ 155896 h 4637578"/>
              <a:gd name="connsiteX6-181" fmla="*/ 228741 w 7428413"/>
              <a:gd name="connsiteY6-182" fmla="*/ 0 h 4637578"/>
              <a:gd name="connsiteX0-183" fmla="*/ 228741 w 7428413"/>
              <a:gd name="connsiteY0-184" fmla="*/ 0 h 4637578"/>
              <a:gd name="connsiteX1-185" fmla="*/ 7428413 w 7428413"/>
              <a:gd name="connsiteY1-186" fmla="*/ 6350 h 4637578"/>
              <a:gd name="connsiteX2-187" fmla="*/ 7404767 w 7428413"/>
              <a:gd name="connsiteY2-188" fmla="*/ 1084 h 4637578"/>
              <a:gd name="connsiteX3-189" fmla="*/ 6217111 w 7428413"/>
              <a:gd name="connsiteY3-190" fmla="*/ 1510101 h 4637578"/>
              <a:gd name="connsiteX4-191" fmla="*/ 606524 w 7428413"/>
              <a:gd name="connsiteY4-192" fmla="*/ 4241215 h 4637578"/>
              <a:gd name="connsiteX5-193" fmla="*/ 220908 w 7428413"/>
              <a:gd name="connsiteY5-194" fmla="*/ 155896 h 4637578"/>
              <a:gd name="connsiteX6-195" fmla="*/ 228741 w 7428413"/>
              <a:gd name="connsiteY6-196" fmla="*/ 0 h 4637578"/>
              <a:gd name="connsiteX0-197" fmla="*/ 228741 w 7550817"/>
              <a:gd name="connsiteY0-198" fmla="*/ 17966 h 4465144"/>
              <a:gd name="connsiteX1-199" fmla="*/ 7428413 w 7550817"/>
              <a:gd name="connsiteY1-200" fmla="*/ 24316 h 4465144"/>
              <a:gd name="connsiteX2-201" fmla="*/ 7550817 w 7550817"/>
              <a:gd name="connsiteY2-202" fmla="*/ 0 h 4465144"/>
              <a:gd name="connsiteX3-203" fmla="*/ 6217111 w 7550817"/>
              <a:gd name="connsiteY3-204" fmla="*/ 1528067 h 4465144"/>
              <a:gd name="connsiteX4-205" fmla="*/ 606524 w 7550817"/>
              <a:gd name="connsiteY4-206" fmla="*/ 4259181 h 4465144"/>
              <a:gd name="connsiteX5-207" fmla="*/ 220908 w 7550817"/>
              <a:gd name="connsiteY5-208" fmla="*/ 173862 h 4465144"/>
              <a:gd name="connsiteX6-209" fmla="*/ 228741 w 7550817"/>
              <a:gd name="connsiteY6-210" fmla="*/ 17966 h 4465144"/>
              <a:gd name="connsiteX0-211" fmla="*/ 228741 w 7428413"/>
              <a:gd name="connsiteY0-212" fmla="*/ 0 h 4446421"/>
              <a:gd name="connsiteX1-213" fmla="*/ 7428413 w 7428413"/>
              <a:gd name="connsiteY1-214" fmla="*/ 6350 h 4446421"/>
              <a:gd name="connsiteX2-215" fmla="*/ 7392067 w 7428413"/>
              <a:gd name="connsiteY2-216" fmla="*/ 70934 h 4446421"/>
              <a:gd name="connsiteX3-217" fmla="*/ 6217111 w 7428413"/>
              <a:gd name="connsiteY3-218" fmla="*/ 1510101 h 4446421"/>
              <a:gd name="connsiteX4-219" fmla="*/ 606524 w 7428413"/>
              <a:gd name="connsiteY4-220" fmla="*/ 4241215 h 4446421"/>
              <a:gd name="connsiteX5-221" fmla="*/ 220908 w 7428413"/>
              <a:gd name="connsiteY5-222" fmla="*/ 155896 h 4446421"/>
              <a:gd name="connsiteX6-223" fmla="*/ 228741 w 7428413"/>
              <a:gd name="connsiteY6-224" fmla="*/ 0 h 4446421"/>
              <a:gd name="connsiteX0-225" fmla="*/ 228741 w 7428413"/>
              <a:gd name="connsiteY0-226" fmla="*/ 0 h 4446637"/>
              <a:gd name="connsiteX1-227" fmla="*/ 7428413 w 7428413"/>
              <a:gd name="connsiteY1-228" fmla="*/ 6350 h 4446637"/>
              <a:gd name="connsiteX2-229" fmla="*/ 7379367 w 7428413"/>
              <a:gd name="connsiteY2-230" fmla="*/ 45534 h 4446637"/>
              <a:gd name="connsiteX3-231" fmla="*/ 6217111 w 7428413"/>
              <a:gd name="connsiteY3-232" fmla="*/ 1510101 h 4446637"/>
              <a:gd name="connsiteX4-233" fmla="*/ 606524 w 7428413"/>
              <a:gd name="connsiteY4-234" fmla="*/ 4241215 h 4446637"/>
              <a:gd name="connsiteX5-235" fmla="*/ 220908 w 7428413"/>
              <a:gd name="connsiteY5-236" fmla="*/ 155896 h 4446637"/>
              <a:gd name="connsiteX6-237" fmla="*/ 228741 w 7428413"/>
              <a:gd name="connsiteY6-238" fmla="*/ 0 h 4446637"/>
              <a:gd name="connsiteX0-239" fmla="*/ 228741 w 7428413"/>
              <a:gd name="connsiteY0-240" fmla="*/ 0 h 4446637"/>
              <a:gd name="connsiteX1-241" fmla="*/ 7428413 w 7428413"/>
              <a:gd name="connsiteY1-242" fmla="*/ 6350 h 4446637"/>
              <a:gd name="connsiteX2-243" fmla="*/ 7379367 w 7428413"/>
              <a:gd name="connsiteY2-244" fmla="*/ 45534 h 4446637"/>
              <a:gd name="connsiteX3-245" fmla="*/ 6217111 w 7428413"/>
              <a:gd name="connsiteY3-246" fmla="*/ 1510101 h 4446637"/>
              <a:gd name="connsiteX4-247" fmla="*/ 606524 w 7428413"/>
              <a:gd name="connsiteY4-248" fmla="*/ 4241215 h 4446637"/>
              <a:gd name="connsiteX5-249" fmla="*/ 220908 w 7428413"/>
              <a:gd name="connsiteY5-250" fmla="*/ 155896 h 4446637"/>
              <a:gd name="connsiteX6-251" fmla="*/ 228741 w 7428413"/>
              <a:gd name="connsiteY6-252" fmla="*/ 0 h 4446637"/>
              <a:gd name="connsiteX0-253" fmla="*/ 228741 w 7428413"/>
              <a:gd name="connsiteY0-254" fmla="*/ 0 h 4459894"/>
              <a:gd name="connsiteX1-255" fmla="*/ 7428413 w 7428413"/>
              <a:gd name="connsiteY1-256" fmla="*/ 6350 h 4459894"/>
              <a:gd name="connsiteX2-257" fmla="*/ 7379367 w 7428413"/>
              <a:gd name="connsiteY2-258" fmla="*/ 45534 h 4459894"/>
              <a:gd name="connsiteX3-259" fmla="*/ 6217111 w 7428413"/>
              <a:gd name="connsiteY3-260" fmla="*/ 1510101 h 4459894"/>
              <a:gd name="connsiteX4-261" fmla="*/ 606524 w 7428413"/>
              <a:gd name="connsiteY4-262" fmla="*/ 4241215 h 4459894"/>
              <a:gd name="connsiteX5-263" fmla="*/ 220908 w 7428413"/>
              <a:gd name="connsiteY5-264" fmla="*/ 155896 h 4459894"/>
              <a:gd name="connsiteX6-265" fmla="*/ 228741 w 7428413"/>
              <a:gd name="connsiteY6-266" fmla="*/ 0 h 4459894"/>
              <a:gd name="connsiteX0-267" fmla="*/ 228741 w 7428413"/>
              <a:gd name="connsiteY0-268" fmla="*/ 0 h 4639361"/>
              <a:gd name="connsiteX1-269" fmla="*/ 7428413 w 7428413"/>
              <a:gd name="connsiteY1-270" fmla="*/ 6350 h 4639361"/>
              <a:gd name="connsiteX2-271" fmla="*/ 7379367 w 7428413"/>
              <a:gd name="connsiteY2-272" fmla="*/ 45534 h 4639361"/>
              <a:gd name="connsiteX3-273" fmla="*/ 6217111 w 7428413"/>
              <a:gd name="connsiteY3-274" fmla="*/ 1510101 h 4639361"/>
              <a:gd name="connsiteX4-275" fmla="*/ 606524 w 7428413"/>
              <a:gd name="connsiteY4-276" fmla="*/ 4241215 h 4639361"/>
              <a:gd name="connsiteX5-277" fmla="*/ 220908 w 7428413"/>
              <a:gd name="connsiteY5-278" fmla="*/ 155896 h 4639361"/>
              <a:gd name="connsiteX6-279" fmla="*/ 228741 w 7428413"/>
              <a:gd name="connsiteY6-280" fmla="*/ 0 h 4639361"/>
              <a:gd name="connsiteX0-281" fmla="*/ 228741 w 7428413"/>
              <a:gd name="connsiteY0-282" fmla="*/ 0 h 4645196"/>
              <a:gd name="connsiteX1-283" fmla="*/ 7428413 w 7428413"/>
              <a:gd name="connsiteY1-284" fmla="*/ 6350 h 4645196"/>
              <a:gd name="connsiteX2-285" fmla="*/ 7379367 w 7428413"/>
              <a:gd name="connsiteY2-286" fmla="*/ 45534 h 4645196"/>
              <a:gd name="connsiteX3-287" fmla="*/ 6217111 w 7428413"/>
              <a:gd name="connsiteY3-288" fmla="*/ 1510101 h 4645196"/>
              <a:gd name="connsiteX4-289" fmla="*/ 606524 w 7428413"/>
              <a:gd name="connsiteY4-290" fmla="*/ 4241215 h 4645196"/>
              <a:gd name="connsiteX5-291" fmla="*/ 220908 w 7428413"/>
              <a:gd name="connsiteY5-292" fmla="*/ 155896 h 4645196"/>
              <a:gd name="connsiteX6-293" fmla="*/ 228741 w 7428413"/>
              <a:gd name="connsiteY6-294" fmla="*/ 0 h 4645196"/>
              <a:gd name="connsiteX0-295" fmla="*/ 238300 w 7437972"/>
              <a:gd name="connsiteY0-296" fmla="*/ 0 h 4645196"/>
              <a:gd name="connsiteX1-297" fmla="*/ 7437972 w 7437972"/>
              <a:gd name="connsiteY1-298" fmla="*/ 6350 h 4645196"/>
              <a:gd name="connsiteX2-299" fmla="*/ 7388926 w 7437972"/>
              <a:gd name="connsiteY2-300" fmla="*/ 45534 h 4645196"/>
              <a:gd name="connsiteX3-301" fmla="*/ 6226670 w 7437972"/>
              <a:gd name="connsiteY3-302" fmla="*/ 1510101 h 4645196"/>
              <a:gd name="connsiteX4-303" fmla="*/ 616083 w 7437972"/>
              <a:gd name="connsiteY4-304" fmla="*/ 4241215 h 4645196"/>
              <a:gd name="connsiteX5-305" fmla="*/ 213050 w 7437972"/>
              <a:gd name="connsiteY5-306" fmla="*/ 155896 h 4645196"/>
              <a:gd name="connsiteX6-307" fmla="*/ 238300 w 7437972"/>
              <a:gd name="connsiteY6-308" fmla="*/ 0 h 4645196"/>
              <a:gd name="connsiteX0-309" fmla="*/ 253053 w 7452725"/>
              <a:gd name="connsiteY0-310" fmla="*/ 0 h 4645196"/>
              <a:gd name="connsiteX1-311" fmla="*/ 7452725 w 7452725"/>
              <a:gd name="connsiteY1-312" fmla="*/ 6350 h 4645196"/>
              <a:gd name="connsiteX2-313" fmla="*/ 7403679 w 7452725"/>
              <a:gd name="connsiteY2-314" fmla="*/ 45534 h 4645196"/>
              <a:gd name="connsiteX3-315" fmla="*/ 6241423 w 7452725"/>
              <a:gd name="connsiteY3-316" fmla="*/ 1510101 h 4645196"/>
              <a:gd name="connsiteX4-317" fmla="*/ 630836 w 7452725"/>
              <a:gd name="connsiteY4-318" fmla="*/ 4241215 h 4645196"/>
              <a:gd name="connsiteX5-319" fmla="*/ 201678 w 7452725"/>
              <a:gd name="connsiteY5-320" fmla="*/ 147188 h 4645196"/>
              <a:gd name="connsiteX6-321" fmla="*/ 253053 w 7452725"/>
              <a:gd name="connsiteY6-322" fmla="*/ 0 h 4645196"/>
              <a:gd name="connsiteX0-323" fmla="*/ 248080 w 7447752"/>
              <a:gd name="connsiteY0-324" fmla="*/ 0 h 4645196"/>
              <a:gd name="connsiteX1-325" fmla="*/ 7447752 w 7447752"/>
              <a:gd name="connsiteY1-326" fmla="*/ 6350 h 4645196"/>
              <a:gd name="connsiteX2-327" fmla="*/ 7398706 w 7447752"/>
              <a:gd name="connsiteY2-328" fmla="*/ 45534 h 4645196"/>
              <a:gd name="connsiteX3-329" fmla="*/ 6236450 w 7447752"/>
              <a:gd name="connsiteY3-330" fmla="*/ 1510101 h 4645196"/>
              <a:gd name="connsiteX4-331" fmla="*/ 625863 w 7447752"/>
              <a:gd name="connsiteY4-332" fmla="*/ 4241215 h 4645196"/>
              <a:gd name="connsiteX5-333" fmla="*/ 205414 w 7447752"/>
              <a:gd name="connsiteY5-334" fmla="*/ 190731 h 4645196"/>
              <a:gd name="connsiteX6-335" fmla="*/ 248080 w 7447752"/>
              <a:gd name="connsiteY6-336" fmla="*/ 0 h 4645196"/>
              <a:gd name="connsiteX0-337" fmla="*/ 225220 w 7447752"/>
              <a:gd name="connsiteY0-338" fmla="*/ 0 h 4645196"/>
              <a:gd name="connsiteX1-339" fmla="*/ 7447752 w 7447752"/>
              <a:gd name="connsiteY1-340" fmla="*/ 6350 h 4645196"/>
              <a:gd name="connsiteX2-341" fmla="*/ 7398706 w 7447752"/>
              <a:gd name="connsiteY2-342" fmla="*/ 45534 h 4645196"/>
              <a:gd name="connsiteX3-343" fmla="*/ 6236450 w 7447752"/>
              <a:gd name="connsiteY3-344" fmla="*/ 1510101 h 4645196"/>
              <a:gd name="connsiteX4-345" fmla="*/ 625863 w 7447752"/>
              <a:gd name="connsiteY4-346" fmla="*/ 4241215 h 4645196"/>
              <a:gd name="connsiteX5-347" fmla="*/ 205414 w 7447752"/>
              <a:gd name="connsiteY5-348" fmla="*/ 190731 h 4645196"/>
              <a:gd name="connsiteX6-349" fmla="*/ 225220 w 7447752"/>
              <a:gd name="connsiteY6-350" fmla="*/ 0 h 4645196"/>
              <a:gd name="connsiteX0-351" fmla="*/ 225220 w 7447752"/>
              <a:gd name="connsiteY0-352" fmla="*/ 0 h 4645196"/>
              <a:gd name="connsiteX1-353" fmla="*/ 7447752 w 7447752"/>
              <a:gd name="connsiteY1-354" fmla="*/ 6350 h 4645196"/>
              <a:gd name="connsiteX2-355" fmla="*/ 7436806 w 7447752"/>
              <a:gd name="connsiteY2-356" fmla="*/ 37914 h 4645196"/>
              <a:gd name="connsiteX3-357" fmla="*/ 6236450 w 7447752"/>
              <a:gd name="connsiteY3-358" fmla="*/ 1510101 h 4645196"/>
              <a:gd name="connsiteX4-359" fmla="*/ 625863 w 7447752"/>
              <a:gd name="connsiteY4-360" fmla="*/ 4241215 h 4645196"/>
              <a:gd name="connsiteX5-361" fmla="*/ 205414 w 7447752"/>
              <a:gd name="connsiteY5-362" fmla="*/ 190731 h 4645196"/>
              <a:gd name="connsiteX6-363" fmla="*/ 225220 w 7447752"/>
              <a:gd name="connsiteY6-364" fmla="*/ 0 h 4645196"/>
              <a:gd name="connsiteX0-365" fmla="*/ 225220 w 7447752"/>
              <a:gd name="connsiteY0-366" fmla="*/ 0 h 4645196"/>
              <a:gd name="connsiteX1-367" fmla="*/ 7447752 w 7447752"/>
              <a:gd name="connsiteY1-368" fmla="*/ 6350 h 4645196"/>
              <a:gd name="connsiteX2-369" fmla="*/ 7436806 w 7447752"/>
              <a:gd name="connsiteY2-370" fmla="*/ 37914 h 4645196"/>
              <a:gd name="connsiteX3-371" fmla="*/ 6236450 w 7447752"/>
              <a:gd name="connsiteY3-372" fmla="*/ 1510101 h 4645196"/>
              <a:gd name="connsiteX4-373" fmla="*/ 625863 w 7447752"/>
              <a:gd name="connsiteY4-374" fmla="*/ 4241215 h 4645196"/>
              <a:gd name="connsiteX5-375" fmla="*/ 205414 w 7447752"/>
              <a:gd name="connsiteY5-376" fmla="*/ 190731 h 4645196"/>
              <a:gd name="connsiteX6-377" fmla="*/ 225220 w 7447752"/>
              <a:gd name="connsiteY6-378" fmla="*/ 0 h 4645196"/>
              <a:gd name="connsiteX0-379" fmla="*/ 225220 w 7447752"/>
              <a:gd name="connsiteY0-380" fmla="*/ 0 h 4645196"/>
              <a:gd name="connsiteX1-381" fmla="*/ 7447752 w 7447752"/>
              <a:gd name="connsiteY1-382" fmla="*/ 6350 h 4645196"/>
              <a:gd name="connsiteX2-383" fmla="*/ 7436806 w 7447752"/>
              <a:gd name="connsiteY2-384" fmla="*/ 37914 h 4645196"/>
              <a:gd name="connsiteX3-385" fmla="*/ 6236450 w 7447752"/>
              <a:gd name="connsiteY3-386" fmla="*/ 1510101 h 4645196"/>
              <a:gd name="connsiteX4-387" fmla="*/ 625863 w 7447752"/>
              <a:gd name="connsiteY4-388" fmla="*/ 4241215 h 4645196"/>
              <a:gd name="connsiteX5-389" fmla="*/ 205414 w 7447752"/>
              <a:gd name="connsiteY5-390" fmla="*/ 190731 h 4645196"/>
              <a:gd name="connsiteX6-391" fmla="*/ 225220 w 7447752"/>
              <a:gd name="connsiteY6-392" fmla="*/ 0 h 4645196"/>
              <a:gd name="connsiteX0-393" fmla="*/ 225220 w 7447752"/>
              <a:gd name="connsiteY0-394" fmla="*/ 0 h 4645196"/>
              <a:gd name="connsiteX1-395" fmla="*/ 7447752 w 7447752"/>
              <a:gd name="connsiteY1-396" fmla="*/ 6350 h 4645196"/>
              <a:gd name="connsiteX2-397" fmla="*/ 7436806 w 7447752"/>
              <a:gd name="connsiteY2-398" fmla="*/ 37914 h 4645196"/>
              <a:gd name="connsiteX3-399" fmla="*/ 6236450 w 7447752"/>
              <a:gd name="connsiteY3-400" fmla="*/ 1510101 h 4645196"/>
              <a:gd name="connsiteX4-401" fmla="*/ 625863 w 7447752"/>
              <a:gd name="connsiteY4-402" fmla="*/ 4241215 h 4645196"/>
              <a:gd name="connsiteX5-403" fmla="*/ 205414 w 7447752"/>
              <a:gd name="connsiteY5-404" fmla="*/ 190731 h 4645196"/>
              <a:gd name="connsiteX6-405" fmla="*/ 225220 w 7447752"/>
              <a:gd name="connsiteY6-406" fmla="*/ 0 h 4645196"/>
              <a:gd name="connsiteX0-407" fmla="*/ 225220 w 7447752"/>
              <a:gd name="connsiteY0-408" fmla="*/ 0 h 4657810"/>
              <a:gd name="connsiteX1-409" fmla="*/ 7447752 w 7447752"/>
              <a:gd name="connsiteY1-410" fmla="*/ 6350 h 4657810"/>
              <a:gd name="connsiteX2-411" fmla="*/ 7436806 w 7447752"/>
              <a:gd name="connsiteY2-412" fmla="*/ 37914 h 4657810"/>
              <a:gd name="connsiteX3-413" fmla="*/ 6236450 w 7447752"/>
              <a:gd name="connsiteY3-414" fmla="*/ 1510101 h 4657810"/>
              <a:gd name="connsiteX4-415" fmla="*/ 625863 w 7447752"/>
              <a:gd name="connsiteY4-416" fmla="*/ 4256455 h 4657810"/>
              <a:gd name="connsiteX5-417" fmla="*/ 205414 w 7447752"/>
              <a:gd name="connsiteY5-418" fmla="*/ 190731 h 4657810"/>
              <a:gd name="connsiteX6-419" fmla="*/ 225220 w 7447752"/>
              <a:gd name="connsiteY6-420" fmla="*/ 0 h 4657810"/>
              <a:gd name="connsiteX0-421" fmla="*/ 202661 w 7425193"/>
              <a:gd name="connsiteY0-422" fmla="*/ 0 h 4657810"/>
              <a:gd name="connsiteX1-423" fmla="*/ 7425193 w 7425193"/>
              <a:gd name="connsiteY1-424" fmla="*/ 6350 h 4657810"/>
              <a:gd name="connsiteX2-425" fmla="*/ 7414247 w 7425193"/>
              <a:gd name="connsiteY2-426" fmla="*/ 37914 h 4657810"/>
              <a:gd name="connsiteX3-427" fmla="*/ 6213891 w 7425193"/>
              <a:gd name="connsiteY3-428" fmla="*/ 1510101 h 4657810"/>
              <a:gd name="connsiteX4-429" fmla="*/ 603304 w 7425193"/>
              <a:gd name="connsiteY4-430" fmla="*/ 4256455 h 4657810"/>
              <a:gd name="connsiteX5-431" fmla="*/ 182855 w 7425193"/>
              <a:gd name="connsiteY5-432" fmla="*/ 190731 h 4657810"/>
              <a:gd name="connsiteX6-433" fmla="*/ 202661 w 7425193"/>
              <a:gd name="connsiteY6-434" fmla="*/ 0 h 4657810"/>
              <a:gd name="connsiteX0-435" fmla="*/ 202661 w 7425193"/>
              <a:gd name="connsiteY0-436" fmla="*/ 0 h 4946516"/>
              <a:gd name="connsiteX1-437" fmla="*/ 7425193 w 7425193"/>
              <a:gd name="connsiteY1-438" fmla="*/ 6350 h 4946516"/>
              <a:gd name="connsiteX2-439" fmla="*/ 7414247 w 7425193"/>
              <a:gd name="connsiteY2-440" fmla="*/ 37914 h 4946516"/>
              <a:gd name="connsiteX3-441" fmla="*/ 5131851 w 7425193"/>
              <a:gd name="connsiteY3-442" fmla="*/ 2637861 h 4946516"/>
              <a:gd name="connsiteX4-443" fmla="*/ 603304 w 7425193"/>
              <a:gd name="connsiteY4-444" fmla="*/ 4256455 h 4946516"/>
              <a:gd name="connsiteX5-445" fmla="*/ 182855 w 7425193"/>
              <a:gd name="connsiteY5-446" fmla="*/ 190731 h 4946516"/>
              <a:gd name="connsiteX6-447" fmla="*/ 202661 w 7425193"/>
              <a:gd name="connsiteY6-448" fmla="*/ 0 h 4946516"/>
              <a:gd name="connsiteX0-449" fmla="*/ 202661 w 7425193"/>
              <a:gd name="connsiteY0-450" fmla="*/ 0 h 4641034"/>
              <a:gd name="connsiteX1-451" fmla="*/ 7425193 w 7425193"/>
              <a:gd name="connsiteY1-452" fmla="*/ 6350 h 4641034"/>
              <a:gd name="connsiteX2-453" fmla="*/ 7414247 w 7425193"/>
              <a:gd name="connsiteY2-454" fmla="*/ 37914 h 4641034"/>
              <a:gd name="connsiteX3-455" fmla="*/ 5131851 w 7425193"/>
              <a:gd name="connsiteY3-456" fmla="*/ 2637861 h 4641034"/>
              <a:gd name="connsiteX4-457" fmla="*/ 603304 w 7425193"/>
              <a:gd name="connsiteY4-458" fmla="*/ 4256455 h 4641034"/>
              <a:gd name="connsiteX5-459" fmla="*/ 182855 w 7425193"/>
              <a:gd name="connsiteY5-460" fmla="*/ 190731 h 4641034"/>
              <a:gd name="connsiteX6-461" fmla="*/ 202661 w 7425193"/>
              <a:gd name="connsiteY6-462" fmla="*/ 0 h 4641034"/>
              <a:gd name="connsiteX0-463" fmla="*/ 202661 w 7425193"/>
              <a:gd name="connsiteY0-464" fmla="*/ 0 h 4644563"/>
              <a:gd name="connsiteX1-465" fmla="*/ 7425193 w 7425193"/>
              <a:gd name="connsiteY1-466" fmla="*/ 6350 h 4644563"/>
              <a:gd name="connsiteX2-467" fmla="*/ 7414247 w 7425193"/>
              <a:gd name="connsiteY2-468" fmla="*/ 37914 h 4644563"/>
              <a:gd name="connsiteX3-469" fmla="*/ 5131851 w 7425193"/>
              <a:gd name="connsiteY3-470" fmla="*/ 2637861 h 4644563"/>
              <a:gd name="connsiteX4-471" fmla="*/ 603304 w 7425193"/>
              <a:gd name="connsiteY4-472" fmla="*/ 4256455 h 4644563"/>
              <a:gd name="connsiteX5-473" fmla="*/ 182855 w 7425193"/>
              <a:gd name="connsiteY5-474" fmla="*/ 190731 h 4644563"/>
              <a:gd name="connsiteX6-475" fmla="*/ 202661 w 7425193"/>
              <a:gd name="connsiteY6-476" fmla="*/ 0 h 4644563"/>
              <a:gd name="connsiteX0-477" fmla="*/ 202661 w 7425193"/>
              <a:gd name="connsiteY0-478" fmla="*/ 0 h 4644563"/>
              <a:gd name="connsiteX1-479" fmla="*/ 7425193 w 7425193"/>
              <a:gd name="connsiteY1-480" fmla="*/ 6350 h 4644563"/>
              <a:gd name="connsiteX2-481" fmla="*/ 7414247 w 7425193"/>
              <a:gd name="connsiteY2-482" fmla="*/ 37914 h 4644563"/>
              <a:gd name="connsiteX3-483" fmla="*/ 5131851 w 7425193"/>
              <a:gd name="connsiteY3-484" fmla="*/ 2637861 h 4644563"/>
              <a:gd name="connsiteX4-485" fmla="*/ 603304 w 7425193"/>
              <a:gd name="connsiteY4-486" fmla="*/ 4256455 h 4644563"/>
              <a:gd name="connsiteX5-487" fmla="*/ 182855 w 7425193"/>
              <a:gd name="connsiteY5-488" fmla="*/ 190731 h 4644563"/>
              <a:gd name="connsiteX6-489" fmla="*/ 202661 w 7425193"/>
              <a:gd name="connsiteY6-490" fmla="*/ 0 h 4644563"/>
              <a:gd name="connsiteX0-491" fmla="*/ 202661 w 7425193"/>
              <a:gd name="connsiteY0-492" fmla="*/ 0 h 4644563"/>
              <a:gd name="connsiteX1-493" fmla="*/ 7425193 w 7425193"/>
              <a:gd name="connsiteY1-494" fmla="*/ 6350 h 4644563"/>
              <a:gd name="connsiteX2-495" fmla="*/ 7383767 w 7425193"/>
              <a:gd name="connsiteY2-496" fmla="*/ 30294 h 4644563"/>
              <a:gd name="connsiteX3-497" fmla="*/ 5131851 w 7425193"/>
              <a:gd name="connsiteY3-498" fmla="*/ 2637861 h 4644563"/>
              <a:gd name="connsiteX4-499" fmla="*/ 603304 w 7425193"/>
              <a:gd name="connsiteY4-500" fmla="*/ 4256455 h 4644563"/>
              <a:gd name="connsiteX5-501" fmla="*/ 182855 w 7425193"/>
              <a:gd name="connsiteY5-502" fmla="*/ 190731 h 4644563"/>
              <a:gd name="connsiteX6-503" fmla="*/ 202661 w 7425193"/>
              <a:gd name="connsiteY6-504" fmla="*/ 0 h 4644563"/>
              <a:gd name="connsiteX0-505" fmla="*/ 202661 w 7425193"/>
              <a:gd name="connsiteY0-506" fmla="*/ 0 h 4644563"/>
              <a:gd name="connsiteX1-507" fmla="*/ 7425193 w 7425193"/>
              <a:gd name="connsiteY1-508" fmla="*/ 6350 h 4644563"/>
              <a:gd name="connsiteX2-509" fmla="*/ 7383767 w 7425193"/>
              <a:gd name="connsiteY2-510" fmla="*/ 30294 h 4644563"/>
              <a:gd name="connsiteX3-511" fmla="*/ 5131851 w 7425193"/>
              <a:gd name="connsiteY3-512" fmla="*/ 2637861 h 4644563"/>
              <a:gd name="connsiteX4-513" fmla="*/ 603304 w 7425193"/>
              <a:gd name="connsiteY4-514" fmla="*/ 4256455 h 4644563"/>
              <a:gd name="connsiteX5-515" fmla="*/ 182855 w 7425193"/>
              <a:gd name="connsiteY5-516" fmla="*/ 190731 h 4644563"/>
              <a:gd name="connsiteX6-517" fmla="*/ 202661 w 7425193"/>
              <a:gd name="connsiteY6-518" fmla="*/ 0 h 4644563"/>
              <a:gd name="connsiteX0-519" fmla="*/ 202661 w 7425193"/>
              <a:gd name="connsiteY0-520" fmla="*/ 0 h 4644563"/>
              <a:gd name="connsiteX1-521" fmla="*/ 7425193 w 7425193"/>
              <a:gd name="connsiteY1-522" fmla="*/ 6350 h 4644563"/>
              <a:gd name="connsiteX2-523" fmla="*/ 7383767 w 7425193"/>
              <a:gd name="connsiteY2-524" fmla="*/ 30294 h 4644563"/>
              <a:gd name="connsiteX3-525" fmla="*/ 5131851 w 7425193"/>
              <a:gd name="connsiteY3-526" fmla="*/ 2637861 h 4644563"/>
              <a:gd name="connsiteX4-527" fmla="*/ 603304 w 7425193"/>
              <a:gd name="connsiteY4-528" fmla="*/ 4256455 h 4644563"/>
              <a:gd name="connsiteX5-529" fmla="*/ 182855 w 7425193"/>
              <a:gd name="connsiteY5-530" fmla="*/ 190731 h 4644563"/>
              <a:gd name="connsiteX6-531" fmla="*/ 202661 w 7425193"/>
              <a:gd name="connsiteY6-532" fmla="*/ 0 h 464456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7425193" h="4644563">
                <a:moveTo>
                  <a:pt x="202661" y="0"/>
                </a:moveTo>
                <a:lnTo>
                  <a:pt x="7425193" y="6350"/>
                </a:lnTo>
                <a:lnTo>
                  <a:pt x="7383767" y="30294"/>
                </a:lnTo>
                <a:cubicBezTo>
                  <a:pt x="6502420" y="1295473"/>
                  <a:pt x="5640898" y="2120191"/>
                  <a:pt x="5131851" y="2637861"/>
                </a:cubicBezTo>
                <a:cubicBezTo>
                  <a:pt x="3791143" y="4138916"/>
                  <a:pt x="1820792" y="5272637"/>
                  <a:pt x="603304" y="4256455"/>
                </a:cubicBezTo>
                <a:cubicBezTo>
                  <a:pt x="-203186" y="3487974"/>
                  <a:pt x="-41927" y="2037466"/>
                  <a:pt x="182855" y="190731"/>
                </a:cubicBezTo>
                <a:lnTo>
                  <a:pt x="202661" y="0"/>
                </a:lnTo>
                <a:close/>
              </a:path>
            </a:pathLst>
          </a:cu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p:cNvSpPr txBox="1"/>
          <p:nvPr/>
        </p:nvSpPr>
        <p:spPr>
          <a:xfrm>
            <a:off x="3351128" y="189561"/>
            <a:ext cx="1998596" cy="861774"/>
          </a:xfrm>
          <a:prstGeom prst="rect">
            <a:avLst/>
          </a:prstGeom>
          <a:noFill/>
        </p:spPr>
        <p:txBody>
          <a:bodyPr wrap="square" rtlCol="0">
            <a:spAutoFit/>
          </a:bodyPr>
          <a:lstStyle/>
          <a:p>
            <a:r>
              <a:rPr lang="zh-CN" altLang="en-US" sz="3200" b="1" dirty="0">
                <a:solidFill>
                  <a:schemeClr val="accent4"/>
                </a:solidFill>
                <a:cs typeface="+mn-ea"/>
                <a:sym typeface="+mn-lt"/>
              </a:rPr>
              <a:t>目录</a:t>
            </a:r>
            <a:endParaRPr lang="en-US" altLang="zh-CN" sz="3200" b="1" dirty="0">
              <a:solidFill>
                <a:schemeClr val="accent4"/>
              </a:solidFill>
              <a:cs typeface="+mn-ea"/>
              <a:sym typeface="+mn-lt"/>
            </a:endParaRPr>
          </a:p>
          <a:p>
            <a:r>
              <a:rPr lang="en-US" altLang="zh-CN" b="1" dirty="0">
                <a:solidFill>
                  <a:schemeClr val="accent4"/>
                </a:solidFill>
                <a:cs typeface="+mn-ea"/>
                <a:sym typeface="+mn-lt"/>
              </a:rPr>
              <a:t>Contents</a:t>
            </a:r>
            <a:endParaRPr lang="zh-CN" altLang="en-US" b="1" dirty="0">
              <a:solidFill>
                <a:schemeClr val="accent4"/>
              </a:solidFill>
              <a:cs typeface="+mn-ea"/>
              <a:sym typeface="+mn-lt"/>
            </a:endParaRPr>
          </a:p>
        </p:txBody>
      </p:sp>
      <p:grpSp>
        <p:nvGrpSpPr>
          <p:cNvPr id="22" name="组合 21"/>
          <p:cNvGrpSpPr/>
          <p:nvPr/>
        </p:nvGrpSpPr>
        <p:grpSpPr>
          <a:xfrm>
            <a:off x="3368761" y="1596169"/>
            <a:ext cx="3050257" cy="718740"/>
            <a:chOff x="3527760" y="1596169"/>
            <a:chExt cx="3050257" cy="718740"/>
          </a:xfrm>
        </p:grpSpPr>
        <p:sp>
          <p:nvSpPr>
            <p:cNvPr id="23" name="矩形 22"/>
            <p:cNvSpPr/>
            <p:nvPr/>
          </p:nvSpPr>
          <p:spPr>
            <a:xfrm rot="16200000">
              <a:off x="3771462" y="1902831"/>
              <a:ext cx="718740" cy="105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4" name="文本框 23"/>
            <p:cNvSpPr txBox="1"/>
            <p:nvPr/>
          </p:nvSpPr>
          <p:spPr>
            <a:xfrm>
              <a:off x="4205252" y="1601595"/>
              <a:ext cx="2372765" cy="707886"/>
            </a:xfrm>
            <a:prstGeom prst="rect">
              <a:avLst/>
            </a:prstGeom>
            <a:noFill/>
          </p:spPr>
          <p:txBody>
            <a:bodyPr wrap="none" rtlCol="0">
              <a:spAutoFit/>
            </a:bodyPr>
            <a:lstStyle/>
            <a:p>
              <a:r>
                <a:rPr lang="zh-CN" altLang="en-US" sz="2400" b="1" dirty="0">
                  <a:solidFill>
                    <a:schemeClr val="bg1"/>
                  </a:solidFill>
                  <a:cs typeface="+mn-ea"/>
                  <a:sym typeface="+mn-lt"/>
                </a:rPr>
                <a:t>公司介绍</a:t>
              </a:r>
              <a:endParaRPr lang="en-US" altLang="zh-CN" sz="2400" b="1" dirty="0">
                <a:solidFill>
                  <a:schemeClr val="bg1"/>
                </a:solidFill>
                <a:cs typeface="+mn-ea"/>
                <a:sym typeface="+mn-lt"/>
              </a:endParaRPr>
            </a:p>
            <a:p>
              <a:r>
                <a:rPr lang="en-US" altLang="zh-CN" sz="1600" b="1" dirty="0">
                  <a:solidFill>
                    <a:schemeClr val="bg1"/>
                  </a:solidFill>
                  <a:cs typeface="+mn-ea"/>
                  <a:sym typeface="+mn-lt"/>
                </a:rPr>
                <a:t>Company Introduction</a:t>
              </a:r>
              <a:endParaRPr lang="en-US" altLang="zh-CN" sz="1600" b="1" dirty="0">
                <a:solidFill>
                  <a:schemeClr val="bg1"/>
                </a:solidFill>
                <a:cs typeface="+mn-ea"/>
                <a:sym typeface="+mn-lt"/>
              </a:endParaRPr>
            </a:p>
          </p:txBody>
        </p:sp>
        <p:sp>
          <p:nvSpPr>
            <p:cNvPr id="25" name="文本框 24"/>
            <p:cNvSpPr txBox="1"/>
            <p:nvPr/>
          </p:nvSpPr>
          <p:spPr>
            <a:xfrm>
              <a:off x="3527760" y="1724706"/>
              <a:ext cx="527709" cy="461665"/>
            </a:xfrm>
            <a:prstGeom prst="rect">
              <a:avLst/>
            </a:prstGeom>
            <a:noFill/>
          </p:spPr>
          <p:txBody>
            <a:bodyPr wrap="none" rtlCol="0">
              <a:spAutoFit/>
            </a:bodyPr>
            <a:lstStyle/>
            <a:p>
              <a:pPr algn="ctr"/>
              <a:r>
                <a:rPr lang="en-US" altLang="zh-CN" sz="2400" b="1" dirty="0">
                  <a:solidFill>
                    <a:schemeClr val="bg1"/>
                  </a:solidFill>
                  <a:cs typeface="+mn-ea"/>
                  <a:sym typeface="+mn-lt"/>
                </a:rPr>
                <a:t>01</a:t>
              </a:r>
              <a:endParaRPr lang="en-US" altLang="zh-CN" sz="2400" b="1" dirty="0">
                <a:solidFill>
                  <a:schemeClr val="bg1"/>
                </a:solidFill>
                <a:cs typeface="+mn-ea"/>
                <a:sym typeface="+mn-lt"/>
              </a:endParaRPr>
            </a:p>
          </p:txBody>
        </p:sp>
      </p:grpSp>
      <p:grpSp>
        <p:nvGrpSpPr>
          <p:cNvPr id="26" name="组合 25"/>
          <p:cNvGrpSpPr/>
          <p:nvPr/>
        </p:nvGrpSpPr>
        <p:grpSpPr>
          <a:xfrm>
            <a:off x="3368761" y="2776006"/>
            <a:ext cx="3064742" cy="738664"/>
            <a:chOff x="3527761" y="1601594"/>
            <a:chExt cx="3064742" cy="738664"/>
          </a:xfrm>
        </p:grpSpPr>
        <p:sp>
          <p:nvSpPr>
            <p:cNvPr id="27" name="矩形 26"/>
            <p:cNvSpPr/>
            <p:nvPr/>
          </p:nvSpPr>
          <p:spPr>
            <a:xfrm rot="16200000">
              <a:off x="3860832" y="1934927"/>
              <a:ext cx="540000" cy="7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2105" y="1601594"/>
              <a:ext cx="2390398" cy="738664"/>
            </a:xfrm>
            <a:prstGeom prst="rect">
              <a:avLst/>
            </a:prstGeom>
            <a:noFill/>
          </p:spPr>
          <p:txBody>
            <a:bodyPr wrap="none" rtlCol="0">
              <a:spAutoFit/>
            </a:bodyPr>
            <a:lstStyle/>
            <a:p>
              <a:r>
                <a:rPr lang="zh-CN" altLang="en-US" sz="2400" dirty="0">
                  <a:solidFill>
                    <a:schemeClr val="bg1"/>
                  </a:solidFill>
                  <a:cs typeface="+mn-ea"/>
                  <a:sym typeface="+mn-lt"/>
                </a:rPr>
                <a:t>业务介绍</a:t>
              </a:r>
              <a:endParaRPr lang="en-US" altLang="zh-CN" sz="2400" dirty="0">
                <a:solidFill>
                  <a:schemeClr val="bg1"/>
                </a:solidFill>
                <a:cs typeface="+mn-ea"/>
                <a:sym typeface="+mn-lt"/>
              </a:endParaRPr>
            </a:p>
            <a:p>
              <a:r>
                <a:rPr lang="en-US" altLang="zh-CN" dirty="0">
                  <a:solidFill>
                    <a:schemeClr val="bg1"/>
                  </a:solidFill>
                  <a:cs typeface="+mn-ea"/>
                  <a:sym typeface="+mn-lt"/>
                </a:rPr>
                <a:t>Business Introduction</a:t>
              </a:r>
              <a:endParaRPr lang="en-US" altLang="zh-CN" dirty="0">
                <a:solidFill>
                  <a:schemeClr val="bg1"/>
                </a:solidFill>
                <a:cs typeface="+mn-ea"/>
                <a:sym typeface="+mn-lt"/>
              </a:endParaRPr>
            </a:p>
          </p:txBody>
        </p:sp>
        <p:sp>
          <p:nvSpPr>
            <p:cNvPr id="29" name="文本框 28"/>
            <p:cNvSpPr txBox="1"/>
            <p:nvPr/>
          </p:nvSpPr>
          <p:spPr>
            <a:xfrm>
              <a:off x="3527761" y="1740094"/>
              <a:ext cx="527709" cy="461665"/>
            </a:xfrm>
            <a:prstGeom prst="rect">
              <a:avLst/>
            </a:prstGeom>
            <a:noFill/>
          </p:spPr>
          <p:txBody>
            <a:bodyPr wrap="none" rtlCol="0">
              <a:spAutoFit/>
            </a:bodyPr>
            <a:lstStyle/>
            <a:p>
              <a:pPr algn="ctr"/>
              <a:r>
                <a:rPr lang="en-US" altLang="zh-CN" sz="2400" dirty="0">
                  <a:solidFill>
                    <a:schemeClr val="bg1"/>
                  </a:solidFill>
                  <a:cs typeface="+mn-ea"/>
                  <a:sym typeface="+mn-lt"/>
                </a:rPr>
                <a:t>02</a:t>
              </a:r>
              <a:endParaRPr lang="en-US" altLang="zh-CN" sz="2400" dirty="0">
                <a:solidFill>
                  <a:schemeClr val="bg1"/>
                </a:solidFill>
                <a:cs typeface="+mn-ea"/>
                <a:sym typeface="+mn-lt"/>
              </a:endParaRPr>
            </a:p>
          </p:txBody>
        </p:sp>
      </p:grpSp>
      <p:grpSp>
        <p:nvGrpSpPr>
          <p:cNvPr id="30" name="组合 29"/>
          <p:cNvGrpSpPr/>
          <p:nvPr/>
        </p:nvGrpSpPr>
        <p:grpSpPr>
          <a:xfrm>
            <a:off x="1" y="6786000"/>
            <a:ext cx="717177" cy="72000"/>
            <a:chOff x="0" y="6786000"/>
            <a:chExt cx="786582" cy="72000"/>
          </a:xfrm>
        </p:grpSpPr>
        <p:sp>
          <p:nvSpPr>
            <p:cNvPr id="31" name="矩形 30"/>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39"/>
          <p:cNvSpPr txBox="1"/>
          <p:nvPr/>
        </p:nvSpPr>
        <p:spPr>
          <a:xfrm>
            <a:off x="192086" y="189561"/>
            <a:ext cx="7668109"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全生命周期的安全服务</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Services Throughout The Life Cycle</a:t>
            </a:r>
            <a:endParaRPr lang="en-US" altLang="zh-CN" dirty="0">
              <a:solidFill>
                <a:schemeClr val="accent4"/>
              </a:solidFill>
              <a:cs typeface="+mn-ea"/>
              <a:sym typeface="+mn-lt"/>
            </a:endParaRPr>
          </a:p>
        </p:txBody>
      </p:sp>
      <p:grpSp>
        <p:nvGrpSpPr>
          <p:cNvPr id="59" name="组合 58"/>
          <p:cNvGrpSpPr/>
          <p:nvPr/>
        </p:nvGrpSpPr>
        <p:grpSpPr>
          <a:xfrm>
            <a:off x="1" y="6786000"/>
            <a:ext cx="7171764" cy="72000"/>
            <a:chOff x="0" y="6786000"/>
            <a:chExt cx="7865807" cy="72000"/>
          </a:xfrm>
        </p:grpSpPr>
        <p:sp>
          <p:nvSpPr>
            <p:cNvPr id="62" name="矩形 61"/>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矩形 79"/>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矩形 80"/>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矩形 81"/>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矩形 82"/>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矩形 84"/>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矩形 85"/>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矩形 86"/>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矩形 87"/>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矩形 88"/>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矩形 89"/>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矩形 90"/>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矩形 91"/>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矩形 92"/>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矩形 93"/>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矩形 94"/>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矩形 95"/>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矩形 96"/>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矩形 97"/>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矩形 98"/>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p:cNvGrpSpPr/>
          <p:nvPr/>
        </p:nvGrpSpPr>
        <p:grpSpPr>
          <a:xfrm>
            <a:off x="1613647" y="1448780"/>
            <a:ext cx="9420721" cy="4630795"/>
            <a:chOff x="1627097" y="757509"/>
            <a:chExt cx="9420721" cy="4630795"/>
          </a:xfrm>
        </p:grpSpPr>
        <p:grpSp>
          <p:nvGrpSpPr>
            <p:cNvPr id="111" name="iśḷiďê"/>
            <p:cNvGrpSpPr/>
            <p:nvPr/>
          </p:nvGrpSpPr>
          <p:grpSpPr>
            <a:xfrm>
              <a:off x="1627097" y="757509"/>
              <a:ext cx="9420721" cy="4630795"/>
              <a:chOff x="2798494" y="1301043"/>
              <a:chExt cx="7077927" cy="3479185"/>
            </a:xfrm>
          </p:grpSpPr>
          <p:sp>
            <p:nvSpPr>
              <p:cNvPr id="112" name="ïŝḻîḋê"/>
              <p:cNvSpPr/>
              <p:nvPr/>
            </p:nvSpPr>
            <p:spPr>
              <a:xfrm>
                <a:off x="4692138" y="1932581"/>
                <a:ext cx="2807724" cy="2807724"/>
              </a:xfrm>
              <a:prstGeom prst="ellipse">
                <a:avLst/>
              </a:prstGeom>
              <a:noFill/>
              <a:ln w="381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sz="1600"/>
              </a:p>
            </p:txBody>
          </p:sp>
          <p:sp>
            <p:nvSpPr>
              <p:cNvPr id="113" name="îš1ïďé"/>
              <p:cNvSpPr/>
              <p:nvPr/>
            </p:nvSpPr>
            <p:spPr bwMode="auto">
              <a:xfrm>
                <a:off x="7243829" y="3336443"/>
                <a:ext cx="512068" cy="509489"/>
              </a:xfrm>
              <a:prstGeom prst="ellipse">
                <a:avLst/>
              </a:prstGeom>
              <a:solidFill>
                <a:schemeClr val="accent4"/>
              </a:solidFill>
              <a:ln w="3175">
                <a:noFill/>
                <a:prstDash val="solid"/>
              </a:ln>
            </p:spPr>
            <p:txBody>
              <a:bodyPr vert="horz" wrap="square" lIns="91440" tIns="45720" rIns="91440" bIns="45720" numCol="1" anchor="ctr"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b="1" i="1" dirty="0"/>
                  <a:t>6</a:t>
                </a:r>
                <a:endParaRPr lang="id-ID" b="1" i="1" dirty="0"/>
              </a:p>
            </p:txBody>
          </p:sp>
          <p:sp>
            <p:nvSpPr>
              <p:cNvPr id="114" name="íṥḻïḋê"/>
              <p:cNvSpPr/>
              <p:nvPr/>
            </p:nvSpPr>
            <p:spPr bwMode="auto">
              <a:xfrm>
                <a:off x="5159573" y="4266870"/>
                <a:ext cx="512068" cy="513358"/>
              </a:xfrm>
              <a:prstGeom prst="ellipse">
                <a:avLst/>
              </a:prstGeom>
              <a:solidFill>
                <a:schemeClr val="accent4"/>
              </a:solidFill>
              <a:ln w="3175">
                <a:noFill/>
                <a:prstDash val="solid"/>
              </a:ln>
            </p:spPr>
            <p:txBody>
              <a:bodyPr vert="horz" wrap="square" lIns="91440" tIns="45720" rIns="91440" bIns="45720" numCol="1" anchor="ctr"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b="1" i="1" dirty="0"/>
                  <a:t>4</a:t>
                </a:r>
                <a:endParaRPr lang="id-ID" b="1" i="1" dirty="0"/>
              </a:p>
            </p:txBody>
          </p:sp>
          <p:sp>
            <p:nvSpPr>
              <p:cNvPr id="115" name="íṩľïdé"/>
              <p:cNvSpPr/>
              <p:nvPr/>
            </p:nvSpPr>
            <p:spPr bwMode="auto">
              <a:xfrm>
                <a:off x="7550145" y="2362566"/>
                <a:ext cx="2070242" cy="324000"/>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b="1" dirty="0">
                    <a:cs typeface="+mn-ea"/>
                    <a:sym typeface="+mn-lt"/>
                  </a:rPr>
                  <a:t>网络安全应急处理及攻防演练</a:t>
                </a:r>
                <a:endParaRPr lang="zh-CN" altLang="en-US" sz="1400" b="1" dirty="0">
                  <a:cs typeface="+mn-ea"/>
                  <a:sym typeface="+mn-lt"/>
                </a:endParaRPr>
              </a:p>
            </p:txBody>
          </p:sp>
          <p:sp>
            <p:nvSpPr>
              <p:cNvPr id="116" name="islïde"/>
              <p:cNvSpPr/>
              <p:nvPr/>
            </p:nvSpPr>
            <p:spPr bwMode="auto">
              <a:xfrm>
                <a:off x="7806179" y="3429187"/>
                <a:ext cx="2070242" cy="324000"/>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b="1" dirty="0">
                    <a:cs typeface="+mn-ea"/>
                    <a:sym typeface="+mn-lt"/>
                  </a:rPr>
                  <a:t>安全运维服务</a:t>
                </a:r>
                <a:endParaRPr lang="zh-CN" altLang="en-US" sz="1400" b="1" dirty="0">
                  <a:cs typeface="+mn-ea"/>
                  <a:sym typeface="+mn-lt"/>
                </a:endParaRPr>
              </a:p>
            </p:txBody>
          </p:sp>
          <p:sp>
            <p:nvSpPr>
              <p:cNvPr id="117" name="ïṡḷîḍe"/>
              <p:cNvSpPr/>
              <p:nvPr/>
            </p:nvSpPr>
            <p:spPr bwMode="auto">
              <a:xfrm>
                <a:off x="7067230" y="4361549"/>
                <a:ext cx="2070242" cy="324000"/>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400" b="1" dirty="0">
                    <a:cs typeface="+mn-ea"/>
                    <a:sym typeface="+mn-lt"/>
                  </a:rPr>
                  <a:t>安全运维服务</a:t>
                </a:r>
                <a:endParaRPr lang="zh-CN" altLang="en-US" sz="1400" b="1" dirty="0">
                  <a:cs typeface="+mn-ea"/>
                  <a:sym typeface="+mn-lt"/>
                </a:endParaRPr>
              </a:p>
            </p:txBody>
          </p:sp>
          <p:sp>
            <p:nvSpPr>
              <p:cNvPr id="118" name="iṩliďe"/>
              <p:cNvSpPr/>
              <p:nvPr/>
            </p:nvSpPr>
            <p:spPr bwMode="auto">
              <a:xfrm flipH="1">
                <a:off x="3054529" y="2362566"/>
                <a:ext cx="1587328" cy="324000"/>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r>
                  <a:rPr lang="zh-CN" altLang="en-US" sz="1400" b="1" dirty="0">
                    <a:cs typeface="+mn-ea"/>
                    <a:sym typeface="+mn-lt"/>
                  </a:rPr>
                  <a:t>系统上线前安全测试</a:t>
                </a:r>
                <a:endParaRPr lang="zh-CN" altLang="en-US" sz="1400" b="1" dirty="0">
                  <a:cs typeface="+mn-ea"/>
                  <a:sym typeface="+mn-lt"/>
                </a:endParaRPr>
              </a:p>
            </p:txBody>
          </p:sp>
          <p:sp>
            <p:nvSpPr>
              <p:cNvPr id="119" name="iṡlïḋé"/>
              <p:cNvSpPr/>
              <p:nvPr/>
            </p:nvSpPr>
            <p:spPr bwMode="auto">
              <a:xfrm flipH="1">
                <a:off x="2798494" y="3429187"/>
                <a:ext cx="1587328" cy="324000"/>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r>
                  <a:rPr lang="zh-CN" altLang="en-US" sz="1400" b="1" dirty="0">
                    <a:cs typeface="+mn-ea"/>
                    <a:sym typeface="+mn-lt"/>
                  </a:rPr>
                  <a:t>安全加固落地</a:t>
                </a:r>
                <a:endParaRPr lang="en-US" altLang="zh-CN" sz="1400" b="1" dirty="0">
                  <a:cs typeface="+mn-ea"/>
                </a:endParaRPr>
              </a:p>
            </p:txBody>
          </p:sp>
          <p:sp>
            <p:nvSpPr>
              <p:cNvPr id="120" name="ïṩľîḍe"/>
              <p:cNvSpPr/>
              <p:nvPr/>
            </p:nvSpPr>
            <p:spPr bwMode="auto">
              <a:xfrm flipH="1">
                <a:off x="3537443" y="4361549"/>
                <a:ext cx="1587328" cy="324000"/>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r>
                  <a:rPr lang="zh-CN" altLang="en-US" sz="1400" b="1" dirty="0">
                    <a:cs typeface="+mn-ea"/>
                    <a:sym typeface="+mn-lt"/>
                  </a:rPr>
                  <a:t>网络安全等级保护建设</a:t>
                </a:r>
                <a:endParaRPr lang="zh-CN" altLang="en-US" sz="1400" b="1" dirty="0">
                  <a:cs typeface="+mn-ea"/>
                  <a:sym typeface="+mn-lt"/>
                </a:endParaRPr>
              </a:p>
            </p:txBody>
          </p:sp>
          <p:sp>
            <p:nvSpPr>
              <p:cNvPr id="121" name="i$ľïďe"/>
              <p:cNvSpPr/>
              <p:nvPr/>
            </p:nvSpPr>
            <p:spPr bwMode="auto">
              <a:xfrm flipH="1">
                <a:off x="4948171" y="1301043"/>
                <a:ext cx="2295658" cy="324000"/>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400" b="1" dirty="0">
                    <a:cs typeface="+mn-ea"/>
                  </a:rPr>
                  <a:t>信息安全工程设计、规划、咨询</a:t>
                </a:r>
                <a:endParaRPr lang="zh-CN" altLang="en-US" sz="1400" b="1" dirty="0">
                  <a:cs typeface="+mn-ea"/>
                </a:endParaRPr>
              </a:p>
            </p:txBody>
          </p:sp>
          <p:sp>
            <p:nvSpPr>
              <p:cNvPr id="122" name="ísļïďe"/>
              <p:cNvSpPr/>
              <p:nvPr/>
            </p:nvSpPr>
            <p:spPr bwMode="auto">
              <a:xfrm>
                <a:off x="5832872" y="1687946"/>
                <a:ext cx="509489" cy="509489"/>
              </a:xfrm>
              <a:prstGeom prst="ellipse">
                <a:avLst/>
              </a:prstGeom>
              <a:solidFill>
                <a:schemeClr val="accent4"/>
              </a:solidFill>
              <a:ln w="3175">
                <a:noFill/>
                <a:prstDash val="solid"/>
              </a:ln>
            </p:spPr>
            <p:txBody>
              <a:bodyPr vert="horz" wrap="square" lIns="91440" tIns="45720" rIns="91440" bIns="45720" numCol="1" anchor="ctr"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b="1" i="1" dirty="0"/>
                  <a:t>1</a:t>
                </a:r>
                <a:endParaRPr lang="id-ID" b="1" i="1" dirty="0"/>
              </a:p>
            </p:txBody>
          </p:sp>
          <p:sp>
            <p:nvSpPr>
              <p:cNvPr id="123" name="iṧḷiďé"/>
              <p:cNvSpPr/>
              <p:nvPr/>
            </p:nvSpPr>
            <p:spPr bwMode="auto">
              <a:xfrm>
                <a:off x="6987794" y="2268532"/>
                <a:ext cx="512068" cy="512068"/>
              </a:xfrm>
              <a:prstGeom prst="ellipse">
                <a:avLst/>
              </a:prstGeom>
              <a:solidFill>
                <a:schemeClr val="accent4"/>
              </a:solidFill>
              <a:ln w="3175">
                <a:noFill/>
                <a:prstDash val="solid"/>
              </a:ln>
            </p:spPr>
            <p:txBody>
              <a:bodyPr vert="horz" wrap="square" lIns="91440" tIns="45720" rIns="91440" bIns="45720" numCol="1" anchor="ctr"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b="1" i="1" dirty="0"/>
                  <a:t>7</a:t>
                </a:r>
                <a:endParaRPr lang="id-ID" b="1" i="1" dirty="0"/>
              </a:p>
            </p:txBody>
          </p:sp>
          <p:sp>
            <p:nvSpPr>
              <p:cNvPr id="124" name="iṧ1ïďê"/>
              <p:cNvSpPr/>
              <p:nvPr/>
            </p:nvSpPr>
            <p:spPr bwMode="auto">
              <a:xfrm>
                <a:off x="6504880" y="4266870"/>
                <a:ext cx="512068" cy="513358"/>
              </a:xfrm>
              <a:prstGeom prst="ellipse">
                <a:avLst/>
              </a:prstGeom>
              <a:solidFill>
                <a:schemeClr val="accent4"/>
              </a:solidFill>
              <a:ln w="3175">
                <a:noFill/>
                <a:prstDash val="solid"/>
              </a:ln>
            </p:spPr>
            <p:txBody>
              <a:bodyPr vert="horz" wrap="square" lIns="91440" tIns="45720" rIns="91440" bIns="45720" numCol="1" anchor="ctr"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b="1" i="1" dirty="0"/>
                  <a:t>5</a:t>
                </a:r>
                <a:endParaRPr lang="id-ID" b="1" i="1" dirty="0"/>
              </a:p>
            </p:txBody>
          </p:sp>
          <p:sp>
            <p:nvSpPr>
              <p:cNvPr id="125" name="îS1ïďè"/>
              <p:cNvSpPr/>
              <p:nvPr/>
            </p:nvSpPr>
            <p:spPr bwMode="auto">
              <a:xfrm>
                <a:off x="4436104" y="3335154"/>
                <a:ext cx="512068" cy="510778"/>
              </a:xfrm>
              <a:prstGeom prst="ellipse">
                <a:avLst/>
              </a:prstGeom>
              <a:solidFill>
                <a:schemeClr val="accent4"/>
              </a:solidFill>
              <a:ln w="3175">
                <a:noFill/>
                <a:prstDash val="solid"/>
              </a:ln>
            </p:spPr>
            <p:txBody>
              <a:bodyPr vert="horz" wrap="square" lIns="91440" tIns="45720" rIns="91440" bIns="45720" numCol="1" anchor="ctr"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b="1" i="1" dirty="0"/>
                  <a:t>3</a:t>
                </a:r>
                <a:endParaRPr lang="id-ID" b="1" i="1" dirty="0"/>
              </a:p>
            </p:txBody>
          </p:sp>
          <p:sp>
            <p:nvSpPr>
              <p:cNvPr id="126" name="iśľíďe"/>
              <p:cNvSpPr/>
              <p:nvPr/>
            </p:nvSpPr>
            <p:spPr bwMode="auto">
              <a:xfrm>
                <a:off x="4698475" y="2268532"/>
                <a:ext cx="512068" cy="512068"/>
              </a:xfrm>
              <a:prstGeom prst="ellipse">
                <a:avLst/>
              </a:prstGeom>
              <a:solidFill>
                <a:schemeClr val="accent4"/>
              </a:solidFill>
              <a:ln w="3175">
                <a:noFill/>
                <a:prstDash val="solid"/>
              </a:ln>
            </p:spPr>
            <p:txBody>
              <a:bodyPr vert="horz" wrap="square" lIns="91440" tIns="45720" rIns="91440" bIns="45720" numCol="1" anchor="ctr"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b="1" i="1" dirty="0"/>
                  <a:t>2</a:t>
                </a:r>
                <a:endParaRPr lang="id-ID" b="1" i="1" dirty="0"/>
              </a:p>
            </p:txBody>
          </p:sp>
        </p:grpSp>
        <p:sp>
          <p:nvSpPr>
            <p:cNvPr id="127" name="图形 2"/>
            <p:cNvSpPr/>
            <p:nvPr/>
          </p:nvSpPr>
          <p:spPr>
            <a:xfrm>
              <a:off x="5073688" y="2321944"/>
              <a:ext cx="1862285" cy="2286249"/>
            </a:xfrm>
            <a:custGeom>
              <a:avLst/>
              <a:gdLst>
                <a:gd name="connsiteX0" fmla="*/ 3595775 w 3600176"/>
                <a:gd name="connsiteY0" fmla="*/ 661136 h 4419785"/>
                <a:gd name="connsiteX1" fmla="*/ 2477420 w 3600176"/>
                <a:gd name="connsiteY1" fmla="*/ 86027 h 4419785"/>
                <a:gd name="connsiteX2" fmla="*/ 1800353 w 3600176"/>
                <a:gd name="connsiteY2" fmla="*/ 0 h 4419785"/>
                <a:gd name="connsiteX3" fmla="*/ 1123287 w 3600176"/>
                <a:gd name="connsiteY3" fmla="*/ 86027 h 4419785"/>
                <a:gd name="connsiteX4" fmla="*/ 4400 w 3600176"/>
                <a:gd name="connsiteY4" fmla="*/ 661136 h 4419785"/>
                <a:gd name="connsiteX5" fmla="*/ 1800353 w 3600176"/>
                <a:gd name="connsiteY5" fmla="*/ 4419785 h 4419785"/>
                <a:gd name="connsiteX6" fmla="*/ 3595775 w 3600176"/>
                <a:gd name="connsiteY6" fmla="*/ 661136 h 441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176" h="4419785">
                  <a:moveTo>
                    <a:pt x="3595775" y="661136"/>
                  </a:moveTo>
                  <a:cubicBezTo>
                    <a:pt x="3265473" y="357916"/>
                    <a:pt x="2926143" y="199668"/>
                    <a:pt x="2477420" y="86027"/>
                  </a:cubicBezTo>
                  <a:cubicBezTo>
                    <a:pt x="2255979" y="35048"/>
                    <a:pt x="2028166" y="4779"/>
                    <a:pt x="1800353" y="0"/>
                  </a:cubicBezTo>
                  <a:cubicBezTo>
                    <a:pt x="1572540" y="4779"/>
                    <a:pt x="1344727" y="35048"/>
                    <a:pt x="1123287" y="86027"/>
                  </a:cubicBezTo>
                  <a:cubicBezTo>
                    <a:pt x="674564" y="199668"/>
                    <a:pt x="335234" y="357916"/>
                    <a:pt x="4400" y="661136"/>
                  </a:cubicBezTo>
                  <a:cubicBezTo>
                    <a:pt x="-3565" y="2244675"/>
                    <a:pt x="-131013" y="3765553"/>
                    <a:pt x="1800353" y="4419785"/>
                  </a:cubicBezTo>
                  <a:cubicBezTo>
                    <a:pt x="3731188" y="3765553"/>
                    <a:pt x="3603740" y="2244675"/>
                    <a:pt x="3595775" y="661136"/>
                  </a:cubicBezTo>
                  <a:close/>
                </a:path>
              </a:pathLst>
            </a:custGeom>
            <a:gradFill flip="none" rotWithShape="1">
              <a:gsLst>
                <a:gs pos="100000">
                  <a:schemeClr val="accent4">
                    <a:lumMod val="60000"/>
                    <a:lumOff val="40000"/>
                  </a:schemeClr>
                </a:gs>
                <a:gs pos="0">
                  <a:schemeClr val="accent4"/>
                </a:gs>
              </a:gsLst>
              <a:lin ang="5400000" scaled="0"/>
              <a:tileRect/>
            </a:gradFill>
            <a:ln w="19050" cap="rnd" cmpd="sng">
              <a:solidFill>
                <a:schemeClr val="accent4"/>
              </a:solidFill>
              <a:prstDash val="solid"/>
              <a:round/>
            </a:ln>
            <a:effectLst/>
          </p:spPr>
          <p:txBody>
            <a:bodyPr rtlCol="0" anchor="ctr"/>
            <a:lstStyle/>
            <a:p>
              <a:pPr algn="ctr"/>
              <a:r>
                <a:rPr lang="zh-CN" altLang="en-US" b="1" dirty="0">
                  <a:cs typeface="+mn-ea"/>
                </a:rPr>
                <a:t>全生命周期的</a:t>
              </a:r>
              <a:endParaRPr lang="en-US" altLang="zh-CN" b="1" dirty="0">
                <a:cs typeface="+mn-ea"/>
              </a:endParaRPr>
            </a:p>
            <a:p>
              <a:pPr algn="ctr"/>
              <a:r>
                <a:rPr lang="zh-CN" altLang="en-US" b="1" dirty="0">
                  <a:cs typeface="+mn-ea"/>
                </a:rPr>
                <a:t>安全服务</a:t>
              </a:r>
              <a:endParaRPr lang="zh-CN" altLang="en-US" b="1" dirty="0">
                <a:cs typeface="+mn-ea"/>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p:nvPr/>
        </p:nvGrpSpPr>
        <p:grpSpPr>
          <a:xfrm>
            <a:off x="2148615" y="3933056"/>
            <a:ext cx="2097900" cy="2016224"/>
            <a:chOff x="2446445" y="2091966"/>
            <a:chExt cx="2097900" cy="3400425"/>
          </a:xfrm>
        </p:grpSpPr>
        <p:grpSp>
          <p:nvGrpSpPr>
            <p:cNvPr id="103" name="组合 102"/>
            <p:cNvGrpSpPr/>
            <p:nvPr/>
          </p:nvGrpSpPr>
          <p:grpSpPr>
            <a:xfrm>
              <a:off x="2446445" y="2091966"/>
              <a:ext cx="2097900" cy="3400425"/>
              <a:chOff x="1719263" y="1736021"/>
              <a:chExt cx="2097900" cy="3400425"/>
            </a:xfrm>
          </p:grpSpPr>
          <p:sp>
            <p:nvSpPr>
              <p:cNvPr id="105" name="矩形: 对角圆角 104"/>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06" name="矩形: 对角圆角 105"/>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07" name="矩形 106"/>
              <p:cNvSpPr/>
              <p:nvPr/>
            </p:nvSpPr>
            <p:spPr>
              <a:xfrm>
                <a:off x="1743054" y="1842387"/>
                <a:ext cx="2074109" cy="622890"/>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系统安全运维</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104" name="文本框 103"/>
            <p:cNvSpPr txBox="1"/>
            <p:nvPr/>
          </p:nvSpPr>
          <p:spPr>
            <a:xfrm>
              <a:off x="2530675" y="3172086"/>
              <a:ext cx="1929440" cy="1968808"/>
            </a:xfrm>
            <a:prstGeom prst="rect">
              <a:avLst/>
            </a:prstGeom>
            <a:noFill/>
          </p:spPr>
          <p:txBody>
            <a:bodyPr wrap="square" rtlCol="0">
              <a:spAutoFit/>
            </a:bodyPr>
            <a:lstStyle>
              <a:defPPr>
                <a:defRPr lang="zh-CN"/>
              </a:defPPr>
              <a:lvl1pPr marL="171450" marR="0" lvl="0" indent="-171450" algn="ctr" fontAlgn="auto">
                <a:lnSpc>
                  <a:spcPct val="150000"/>
                </a:lnSpc>
                <a:spcBef>
                  <a:spcPts val="0"/>
                </a:spcBef>
                <a:spcAft>
                  <a:spcPts val="0"/>
                </a:spcAft>
                <a:buClrTx/>
                <a:buSzTx/>
                <a:buFont typeface="Wingdings" panose="05000000000000000000" pitchFamily="2" charset="2"/>
                <a:buChar char="l"/>
                <a:defRPr kumimoji="0" sz="1200" b="0" i="0" u="none" strike="noStrike" cap="none" spc="0" normalizeH="0" baseline="0">
                  <a:ln>
                    <a:noFill/>
                  </a:ln>
                  <a:solidFill>
                    <a:prstClr val="black"/>
                  </a:solidFill>
                  <a:effectLst/>
                  <a:uLnTx/>
                  <a:uFillTx/>
                  <a:cs typeface="+mn-ea"/>
                </a:defRPr>
              </a:lvl1pPr>
            </a:lstStyle>
            <a:p>
              <a:r>
                <a:rPr lang="zh-CN" altLang="en-US" dirty="0">
                  <a:sym typeface="+mn-lt"/>
                </a:rPr>
                <a:t>基础运维</a:t>
              </a:r>
              <a:endParaRPr lang="zh-CN" altLang="en-US" dirty="0">
                <a:sym typeface="+mn-lt"/>
              </a:endParaRPr>
            </a:p>
            <a:p>
              <a:r>
                <a:rPr lang="zh-CN" altLang="en-US" dirty="0">
                  <a:sym typeface="+mn-lt"/>
                </a:rPr>
                <a:t>主机运维</a:t>
              </a:r>
              <a:endParaRPr lang="zh-CN" altLang="en-US" dirty="0">
                <a:sym typeface="+mn-lt"/>
              </a:endParaRPr>
            </a:p>
            <a:p>
              <a:r>
                <a:rPr lang="zh-CN" altLang="en-US" dirty="0">
                  <a:sym typeface="+mn-lt"/>
                </a:rPr>
                <a:t>设备运维</a:t>
              </a:r>
              <a:endParaRPr lang="zh-CN" altLang="en-US" dirty="0">
                <a:sym typeface="+mn-lt"/>
              </a:endParaRPr>
            </a:p>
            <a:p>
              <a:r>
                <a:rPr lang="zh-CN" altLang="en-US" dirty="0">
                  <a:sym typeface="+mn-lt"/>
                </a:rPr>
                <a:t>系统运维</a:t>
              </a:r>
              <a:endParaRPr lang="zh-CN" altLang="en-US" dirty="0">
                <a:sym typeface="+mn-lt"/>
              </a:endParaRPr>
            </a:p>
          </p:txBody>
        </p:sp>
      </p:grpSp>
      <p:grpSp>
        <p:nvGrpSpPr>
          <p:cNvPr id="108" name="组合 107"/>
          <p:cNvGrpSpPr/>
          <p:nvPr/>
        </p:nvGrpSpPr>
        <p:grpSpPr>
          <a:xfrm>
            <a:off x="4631263" y="3933056"/>
            <a:ext cx="2097900" cy="2016224"/>
            <a:chOff x="2446445" y="2091966"/>
            <a:chExt cx="2097900" cy="3400425"/>
          </a:xfrm>
        </p:grpSpPr>
        <p:grpSp>
          <p:nvGrpSpPr>
            <p:cNvPr id="109" name="组合 108"/>
            <p:cNvGrpSpPr/>
            <p:nvPr/>
          </p:nvGrpSpPr>
          <p:grpSpPr>
            <a:xfrm>
              <a:off x="2446445" y="2091966"/>
              <a:ext cx="2097900" cy="3400425"/>
              <a:chOff x="1719263" y="1736021"/>
              <a:chExt cx="2097900" cy="3400425"/>
            </a:xfrm>
          </p:grpSpPr>
          <p:sp>
            <p:nvSpPr>
              <p:cNvPr id="111" name="矩形: 对角圆角 110"/>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12" name="矩形: 对角圆角 111"/>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13" name="矩形 112"/>
              <p:cNvSpPr/>
              <p:nvPr/>
            </p:nvSpPr>
            <p:spPr>
              <a:xfrm>
                <a:off x="1743054" y="1842387"/>
                <a:ext cx="2074109" cy="622890"/>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安全教育培训</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110" name="文本框 109"/>
            <p:cNvSpPr txBox="1"/>
            <p:nvPr/>
          </p:nvSpPr>
          <p:spPr>
            <a:xfrm>
              <a:off x="2770587" y="3172086"/>
              <a:ext cx="1449616" cy="1501640"/>
            </a:xfrm>
            <a:prstGeom prst="rect">
              <a:avLst/>
            </a:prstGeom>
            <a:noFill/>
          </p:spPr>
          <p:txBody>
            <a:bodyPr wrap="square" rtlCol="0">
              <a:spAutoFit/>
            </a:bodyPr>
            <a:lstStyle>
              <a:defPPr>
                <a:defRPr lang="zh-CN"/>
              </a:defPPr>
              <a:lvl1pPr marL="171450" marR="0" lvl="0" indent="-171450" algn="ctr" fontAlgn="auto">
                <a:lnSpc>
                  <a:spcPct val="150000"/>
                </a:lnSpc>
                <a:spcBef>
                  <a:spcPts val="0"/>
                </a:spcBef>
                <a:spcAft>
                  <a:spcPts val="0"/>
                </a:spcAft>
                <a:buClrTx/>
                <a:buSzTx/>
                <a:buFont typeface="Wingdings" panose="05000000000000000000" pitchFamily="2" charset="2"/>
                <a:buChar char="l"/>
                <a:defRPr kumimoji="0" sz="1200" b="0" i="0" u="none" strike="noStrike" cap="none" spc="0" normalizeH="0" baseline="0">
                  <a:ln>
                    <a:noFill/>
                  </a:ln>
                  <a:solidFill>
                    <a:prstClr val="black"/>
                  </a:solidFill>
                  <a:effectLst/>
                  <a:uLnTx/>
                  <a:uFillTx/>
                  <a:cs typeface="+mn-ea"/>
                </a:defRPr>
              </a:lvl1pPr>
            </a:lstStyle>
            <a:p>
              <a:pPr algn="l"/>
              <a:r>
                <a:rPr lang="zh-CN" altLang="en-US" dirty="0">
                  <a:sym typeface="+mn-lt"/>
                </a:rPr>
                <a:t>定制化</a:t>
              </a:r>
              <a:r>
                <a:rPr lang="en-US" altLang="zh-CN" dirty="0">
                  <a:sym typeface="+mn-lt"/>
                </a:rPr>
                <a:t>+</a:t>
              </a:r>
              <a:r>
                <a:rPr lang="zh-CN" altLang="en-US" dirty="0">
                  <a:sym typeface="+mn-lt"/>
                </a:rPr>
                <a:t>实用性</a:t>
              </a:r>
              <a:endParaRPr lang="zh-CN" altLang="en-US" dirty="0">
                <a:sym typeface="+mn-lt"/>
              </a:endParaRPr>
            </a:p>
            <a:p>
              <a:pPr algn="l"/>
              <a:r>
                <a:rPr lang="zh-CN" altLang="en-US" dirty="0">
                  <a:sym typeface="+mn-lt"/>
                </a:rPr>
                <a:t>安全思维培养</a:t>
              </a:r>
              <a:endParaRPr lang="zh-CN" altLang="en-US" dirty="0">
                <a:sym typeface="+mn-lt"/>
              </a:endParaRPr>
            </a:p>
            <a:p>
              <a:pPr algn="l"/>
              <a:r>
                <a:rPr lang="zh-CN" altLang="en-US" dirty="0">
                  <a:sym typeface="+mn-lt"/>
                </a:rPr>
                <a:t>专业化教学平台</a:t>
              </a:r>
              <a:endParaRPr lang="zh-CN" altLang="en-US" dirty="0">
                <a:sym typeface="+mn-lt"/>
              </a:endParaRPr>
            </a:p>
          </p:txBody>
        </p:sp>
      </p:grpSp>
      <p:grpSp>
        <p:nvGrpSpPr>
          <p:cNvPr id="120" name="组合 119"/>
          <p:cNvGrpSpPr/>
          <p:nvPr/>
        </p:nvGrpSpPr>
        <p:grpSpPr>
          <a:xfrm>
            <a:off x="7113912" y="3933056"/>
            <a:ext cx="2097900" cy="2016224"/>
            <a:chOff x="2446445" y="2091966"/>
            <a:chExt cx="2097900" cy="3400425"/>
          </a:xfrm>
        </p:grpSpPr>
        <p:grpSp>
          <p:nvGrpSpPr>
            <p:cNvPr id="121" name="组合 120"/>
            <p:cNvGrpSpPr/>
            <p:nvPr/>
          </p:nvGrpSpPr>
          <p:grpSpPr>
            <a:xfrm>
              <a:off x="2446445" y="2091966"/>
              <a:ext cx="2097900" cy="3400425"/>
              <a:chOff x="1719263" y="1736021"/>
              <a:chExt cx="2097900" cy="3400425"/>
            </a:xfrm>
          </p:grpSpPr>
          <p:sp>
            <p:nvSpPr>
              <p:cNvPr id="123" name="矩形: 对角圆角 122"/>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24" name="矩形: 对角圆角 123"/>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25" name="矩形 124"/>
              <p:cNvSpPr/>
              <p:nvPr/>
            </p:nvSpPr>
            <p:spPr>
              <a:xfrm>
                <a:off x="1743054" y="1842387"/>
                <a:ext cx="2074109" cy="622890"/>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应急保障服务</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122" name="文本框 121"/>
            <p:cNvSpPr txBox="1"/>
            <p:nvPr/>
          </p:nvSpPr>
          <p:spPr>
            <a:xfrm>
              <a:off x="2618377" y="3172086"/>
              <a:ext cx="1754036" cy="1968808"/>
            </a:xfrm>
            <a:prstGeom prst="rect">
              <a:avLst/>
            </a:prstGeom>
            <a:noFill/>
          </p:spPr>
          <p:txBody>
            <a:bodyPr wrap="square" rtlCol="0">
              <a:spAutoFit/>
            </a:bodyPr>
            <a:lstStyle>
              <a:defPPr>
                <a:defRPr lang="zh-CN"/>
              </a:defPPr>
              <a:lvl1pPr marL="171450" marR="0" lvl="0" indent="-171450" algn="ctr" fontAlgn="auto">
                <a:lnSpc>
                  <a:spcPct val="150000"/>
                </a:lnSpc>
                <a:spcBef>
                  <a:spcPts val="0"/>
                </a:spcBef>
                <a:spcAft>
                  <a:spcPts val="0"/>
                </a:spcAft>
                <a:buClrTx/>
                <a:buSzTx/>
                <a:buFont typeface="Wingdings" panose="05000000000000000000" pitchFamily="2" charset="2"/>
                <a:buChar char="l"/>
                <a:defRPr kumimoji="0" sz="1200" b="0" i="0" u="none" strike="noStrike" cap="none" spc="0" normalizeH="0" baseline="0">
                  <a:ln>
                    <a:noFill/>
                  </a:ln>
                  <a:solidFill>
                    <a:prstClr val="black"/>
                  </a:solidFill>
                  <a:effectLst/>
                  <a:uLnTx/>
                  <a:uFillTx/>
                  <a:cs typeface="+mn-ea"/>
                </a:defRPr>
              </a:lvl1pPr>
            </a:lstStyle>
            <a:p>
              <a:pPr algn="l"/>
              <a:r>
                <a:rPr lang="zh-CN" altLang="en-US" dirty="0">
                  <a:sym typeface="+mn-lt"/>
                </a:rPr>
                <a:t>攻防演练</a:t>
              </a:r>
              <a:endParaRPr lang="zh-CN" altLang="en-US" dirty="0">
                <a:sym typeface="+mn-lt"/>
              </a:endParaRPr>
            </a:p>
            <a:p>
              <a:pPr algn="l"/>
              <a:r>
                <a:rPr lang="zh-CN" altLang="en-US" dirty="0">
                  <a:sym typeface="+mn-lt"/>
                </a:rPr>
                <a:t>重大时期保障</a:t>
              </a:r>
              <a:endParaRPr lang="zh-CN" altLang="en-US" dirty="0">
                <a:sym typeface="+mn-lt"/>
              </a:endParaRPr>
            </a:p>
            <a:p>
              <a:pPr algn="l"/>
              <a:r>
                <a:rPr lang="zh-CN" altLang="en-US" dirty="0">
                  <a:sym typeface="+mn-lt"/>
                </a:rPr>
                <a:t>安全监测与事件通报</a:t>
              </a:r>
              <a:endParaRPr lang="zh-CN" altLang="en-US" dirty="0">
                <a:sym typeface="+mn-lt"/>
              </a:endParaRPr>
            </a:p>
            <a:p>
              <a:pPr algn="l"/>
              <a:r>
                <a:rPr lang="zh-CN" altLang="en-US" dirty="0">
                  <a:sym typeface="+mn-lt"/>
                </a:rPr>
                <a:t>运维人员外派</a:t>
              </a:r>
              <a:endParaRPr lang="zh-CN" altLang="en-US" dirty="0">
                <a:sym typeface="+mn-lt"/>
              </a:endParaRPr>
            </a:p>
          </p:txBody>
        </p:sp>
      </p:grpSp>
      <p:grpSp>
        <p:nvGrpSpPr>
          <p:cNvPr id="78" name="组合 77"/>
          <p:cNvGrpSpPr/>
          <p:nvPr/>
        </p:nvGrpSpPr>
        <p:grpSpPr>
          <a:xfrm>
            <a:off x="1273092" y="1618318"/>
            <a:ext cx="2097900" cy="2016224"/>
            <a:chOff x="2446445" y="2091966"/>
            <a:chExt cx="2097900" cy="3400425"/>
          </a:xfrm>
        </p:grpSpPr>
        <p:grpSp>
          <p:nvGrpSpPr>
            <p:cNvPr id="79" name="组合 78"/>
            <p:cNvGrpSpPr/>
            <p:nvPr/>
          </p:nvGrpSpPr>
          <p:grpSpPr>
            <a:xfrm>
              <a:off x="2446445" y="2091966"/>
              <a:ext cx="2097900" cy="3400425"/>
              <a:chOff x="1719263" y="1736021"/>
              <a:chExt cx="2097900" cy="3400425"/>
            </a:xfrm>
          </p:grpSpPr>
          <p:sp>
            <p:nvSpPr>
              <p:cNvPr id="81" name="矩形: 对角圆角 80"/>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82" name="矩形: 对角圆角 81"/>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83" name="矩形 82"/>
              <p:cNvSpPr/>
              <p:nvPr/>
            </p:nvSpPr>
            <p:spPr>
              <a:xfrm>
                <a:off x="1743054" y="1842387"/>
                <a:ext cx="2074109" cy="622890"/>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安全工程规划设计</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80" name="文本框 79"/>
            <p:cNvSpPr txBox="1"/>
            <p:nvPr/>
          </p:nvSpPr>
          <p:spPr>
            <a:xfrm>
              <a:off x="2710695" y="3150563"/>
              <a:ext cx="1606330" cy="1968808"/>
            </a:xfrm>
            <a:prstGeom prst="rect">
              <a:avLst/>
            </a:prstGeom>
            <a:noFill/>
          </p:spPr>
          <p:txBody>
            <a:bodyPr wrap="square" rtlCol="0">
              <a:spAutoFit/>
            </a:bodyPr>
            <a:lstStyle/>
            <a:p>
              <a:pPr marL="171450" marR="0" lvl="0" indent="-171450"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cs typeface="+mn-ea"/>
                  <a:sym typeface="+mn-lt"/>
                </a:rPr>
                <a:t>技术体系设计</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171450" marR="0" lvl="0" indent="-171450"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cs typeface="+mn-ea"/>
                  <a:sym typeface="+mn-lt"/>
                </a:rPr>
                <a:t>管理体系设计</a:t>
              </a:r>
              <a:endParaRPr kumimoji="0" lang="zh-CN" altLang="en-US" sz="1200" b="0" i="0" u="none" strike="noStrike" kern="1200" cap="none" spc="0" normalizeH="0" baseline="0" noProof="0" dirty="0">
                <a:ln>
                  <a:noFill/>
                </a:ln>
                <a:solidFill>
                  <a:prstClr val="black"/>
                </a:solidFill>
                <a:effectLst/>
                <a:uLnTx/>
                <a:uFillTx/>
                <a:cs typeface="+mn-ea"/>
                <a:sym typeface="+mn-lt"/>
              </a:endParaRPr>
            </a:p>
            <a:p>
              <a:pPr marL="171450" marR="0" lvl="0" indent="-171450"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cs typeface="+mn-ea"/>
                  <a:sym typeface="+mn-lt"/>
                </a:rPr>
                <a:t>机制管理与优化</a:t>
              </a:r>
              <a:endParaRPr kumimoji="0" lang="zh-CN" altLang="en-US" sz="1200" b="0" i="0" u="none" strike="noStrike" kern="1200" cap="none" spc="0" normalizeH="0" baseline="0" noProof="0" dirty="0">
                <a:ln>
                  <a:noFill/>
                </a:ln>
                <a:solidFill>
                  <a:prstClr val="black"/>
                </a:solidFill>
                <a:effectLst/>
                <a:uLnTx/>
                <a:uFillTx/>
                <a:cs typeface="+mn-ea"/>
                <a:sym typeface="+mn-lt"/>
              </a:endParaRPr>
            </a:p>
            <a:p>
              <a:pPr marL="171450" marR="0" lvl="0" indent="-171450"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cs typeface="+mn-ea"/>
                  <a:sym typeface="+mn-lt"/>
                </a:rPr>
                <a:t>检测与防御管理</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84" name="组合 83"/>
          <p:cNvGrpSpPr/>
          <p:nvPr/>
        </p:nvGrpSpPr>
        <p:grpSpPr>
          <a:xfrm>
            <a:off x="3755740" y="1618318"/>
            <a:ext cx="2097900" cy="2016224"/>
            <a:chOff x="2446445" y="2091966"/>
            <a:chExt cx="2097900" cy="3400425"/>
          </a:xfrm>
        </p:grpSpPr>
        <p:grpSp>
          <p:nvGrpSpPr>
            <p:cNvPr id="85" name="组合 84"/>
            <p:cNvGrpSpPr/>
            <p:nvPr/>
          </p:nvGrpSpPr>
          <p:grpSpPr>
            <a:xfrm>
              <a:off x="2446445" y="2091966"/>
              <a:ext cx="2097900" cy="3400425"/>
              <a:chOff x="1719263" y="1736021"/>
              <a:chExt cx="2097900" cy="3400425"/>
            </a:xfrm>
          </p:grpSpPr>
          <p:sp>
            <p:nvSpPr>
              <p:cNvPr id="87" name="矩形: 对角圆角 86"/>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88" name="矩形: 对角圆角 87"/>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89" name="矩形 88"/>
              <p:cNvSpPr/>
              <p:nvPr/>
            </p:nvSpPr>
            <p:spPr>
              <a:xfrm>
                <a:off x="1743054" y="1842387"/>
                <a:ext cx="2074109" cy="622890"/>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系统安全测试</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86" name="文本框 85"/>
            <p:cNvSpPr txBox="1"/>
            <p:nvPr/>
          </p:nvSpPr>
          <p:spPr>
            <a:xfrm>
              <a:off x="2530675" y="3172086"/>
              <a:ext cx="1929440" cy="1968808"/>
            </a:xfrm>
            <a:prstGeom prst="rect">
              <a:avLst/>
            </a:prstGeom>
            <a:noFill/>
          </p:spPr>
          <p:txBody>
            <a:bodyPr wrap="square" rtlCol="0">
              <a:spAutoFit/>
            </a:bodyPr>
            <a:lstStyle>
              <a:defPPr>
                <a:defRPr lang="zh-CN"/>
              </a:defPPr>
              <a:lvl1pPr marL="171450" marR="0" lvl="0" indent="-171450" algn="ctr" fontAlgn="auto">
                <a:lnSpc>
                  <a:spcPct val="150000"/>
                </a:lnSpc>
                <a:spcBef>
                  <a:spcPts val="0"/>
                </a:spcBef>
                <a:spcAft>
                  <a:spcPts val="0"/>
                </a:spcAft>
                <a:buClrTx/>
                <a:buSzTx/>
                <a:buFont typeface="Wingdings" panose="05000000000000000000" pitchFamily="2" charset="2"/>
                <a:buChar char="l"/>
                <a:defRPr kumimoji="0" sz="1200" b="0" i="0" u="none" strike="noStrike" cap="none" spc="0" normalizeH="0" baseline="0">
                  <a:ln>
                    <a:noFill/>
                  </a:ln>
                  <a:solidFill>
                    <a:prstClr val="black"/>
                  </a:solidFill>
                  <a:effectLst/>
                  <a:uLnTx/>
                  <a:uFillTx/>
                  <a:cs typeface="+mn-ea"/>
                </a:defRPr>
              </a:lvl1pPr>
            </a:lstStyle>
            <a:p>
              <a:r>
                <a:rPr lang="zh-CN" altLang="en-US" dirty="0">
                  <a:sym typeface="+mn-lt"/>
                </a:rPr>
                <a:t>风险评估</a:t>
              </a:r>
              <a:endParaRPr lang="zh-CN" altLang="en-US" dirty="0">
                <a:sym typeface="+mn-lt"/>
              </a:endParaRPr>
            </a:p>
            <a:p>
              <a:r>
                <a:rPr lang="zh-CN" altLang="en-US" dirty="0">
                  <a:sym typeface="+mn-lt"/>
                </a:rPr>
                <a:t>漏洞扫描</a:t>
              </a:r>
              <a:endParaRPr lang="zh-CN" altLang="en-US" dirty="0">
                <a:sym typeface="+mn-lt"/>
              </a:endParaRPr>
            </a:p>
            <a:p>
              <a:r>
                <a:rPr lang="zh-CN" altLang="en-US" dirty="0">
                  <a:sym typeface="+mn-lt"/>
                </a:rPr>
                <a:t>渗透测试</a:t>
              </a:r>
              <a:endParaRPr lang="zh-CN" altLang="en-US" dirty="0">
                <a:sym typeface="+mn-lt"/>
              </a:endParaRPr>
            </a:p>
            <a:p>
              <a:r>
                <a:rPr lang="zh-CN" altLang="en-US" dirty="0">
                  <a:sym typeface="+mn-lt"/>
                </a:rPr>
                <a:t>代码审计</a:t>
              </a:r>
              <a:endParaRPr lang="zh-CN" altLang="en-US" dirty="0">
                <a:sym typeface="+mn-lt"/>
              </a:endParaRPr>
            </a:p>
          </p:txBody>
        </p:sp>
      </p:grpSp>
      <p:grpSp>
        <p:nvGrpSpPr>
          <p:cNvPr id="90" name="组合 89"/>
          <p:cNvGrpSpPr/>
          <p:nvPr/>
        </p:nvGrpSpPr>
        <p:grpSpPr>
          <a:xfrm>
            <a:off x="6238388" y="1618318"/>
            <a:ext cx="2097900" cy="2016225"/>
            <a:chOff x="2446445" y="2091966"/>
            <a:chExt cx="2097900" cy="3400425"/>
          </a:xfrm>
        </p:grpSpPr>
        <p:grpSp>
          <p:nvGrpSpPr>
            <p:cNvPr id="91" name="组合 90"/>
            <p:cNvGrpSpPr/>
            <p:nvPr/>
          </p:nvGrpSpPr>
          <p:grpSpPr>
            <a:xfrm>
              <a:off x="2446445" y="2091966"/>
              <a:ext cx="2097900" cy="3400425"/>
              <a:chOff x="1719263" y="1736021"/>
              <a:chExt cx="2097900" cy="3400425"/>
            </a:xfrm>
          </p:grpSpPr>
          <p:sp>
            <p:nvSpPr>
              <p:cNvPr id="93" name="矩形: 对角圆角 92"/>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94" name="矩形: 对角圆角 93"/>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5" name="矩形 94"/>
              <p:cNvSpPr/>
              <p:nvPr/>
            </p:nvSpPr>
            <p:spPr>
              <a:xfrm>
                <a:off x="1743054" y="1842387"/>
                <a:ext cx="2074109" cy="622890"/>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安全加固落地</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92" name="文本框 91"/>
            <p:cNvSpPr txBox="1"/>
            <p:nvPr/>
          </p:nvSpPr>
          <p:spPr>
            <a:xfrm>
              <a:off x="2818707" y="2954704"/>
              <a:ext cx="1321554" cy="2433920"/>
            </a:xfrm>
            <a:prstGeom prst="rect">
              <a:avLst/>
            </a:prstGeom>
            <a:noFill/>
          </p:spPr>
          <p:txBody>
            <a:bodyPr wrap="square" rtlCol="0">
              <a:spAutoFit/>
            </a:bodyPr>
            <a:lstStyle>
              <a:defPPr>
                <a:defRPr lang="zh-CN"/>
              </a:defPPr>
              <a:lvl1pPr marL="171450" marR="0" lvl="0" indent="-171450" algn="ctr" fontAlgn="auto">
                <a:lnSpc>
                  <a:spcPct val="150000"/>
                </a:lnSpc>
                <a:spcBef>
                  <a:spcPts val="0"/>
                </a:spcBef>
                <a:spcAft>
                  <a:spcPts val="0"/>
                </a:spcAft>
                <a:buClrTx/>
                <a:buSzTx/>
                <a:buFont typeface="Wingdings" panose="05000000000000000000" pitchFamily="2" charset="2"/>
                <a:buChar char="l"/>
                <a:defRPr kumimoji="0" sz="1200" b="0" i="0" u="none" strike="noStrike" cap="none" spc="0" normalizeH="0" baseline="0">
                  <a:ln>
                    <a:noFill/>
                  </a:ln>
                  <a:solidFill>
                    <a:prstClr val="black"/>
                  </a:solidFill>
                  <a:effectLst/>
                  <a:uLnTx/>
                  <a:uFillTx/>
                  <a:cs typeface="+mn-ea"/>
                </a:defRPr>
              </a:lvl1pPr>
            </a:lstStyle>
            <a:p>
              <a:pPr algn="l"/>
              <a:r>
                <a:rPr lang="zh-CN" altLang="en-US" dirty="0">
                  <a:sym typeface="+mn-lt"/>
                </a:rPr>
                <a:t>操作系统加固</a:t>
              </a:r>
              <a:endParaRPr lang="en-US" altLang="zh-CN" dirty="0">
                <a:sym typeface="+mn-lt"/>
              </a:endParaRPr>
            </a:p>
            <a:p>
              <a:pPr algn="l"/>
              <a:r>
                <a:rPr lang="zh-CN" altLang="en-US" dirty="0">
                  <a:sym typeface="+mn-lt"/>
                </a:rPr>
                <a:t>数据库加固</a:t>
              </a:r>
              <a:endParaRPr lang="en-US" altLang="zh-CN" dirty="0">
                <a:sym typeface="+mn-lt"/>
              </a:endParaRPr>
            </a:p>
            <a:p>
              <a:pPr algn="l"/>
              <a:r>
                <a:rPr lang="zh-CN" altLang="en-US" dirty="0">
                  <a:sym typeface="+mn-lt"/>
                </a:rPr>
                <a:t>设备加固</a:t>
              </a:r>
              <a:endParaRPr lang="en-US" altLang="zh-CN" dirty="0">
                <a:sym typeface="+mn-lt"/>
              </a:endParaRPr>
            </a:p>
            <a:p>
              <a:pPr algn="l"/>
              <a:r>
                <a:rPr lang="en-US" altLang="zh-CN" dirty="0">
                  <a:sym typeface="+mn-lt"/>
                </a:rPr>
                <a:t>APP</a:t>
              </a:r>
              <a:r>
                <a:rPr lang="zh-CN" altLang="en-US" dirty="0">
                  <a:sym typeface="+mn-lt"/>
                </a:rPr>
                <a:t>加固</a:t>
              </a:r>
              <a:endParaRPr lang="en-US" altLang="zh-CN" dirty="0">
                <a:sym typeface="+mn-lt"/>
              </a:endParaRPr>
            </a:p>
            <a:p>
              <a:pPr algn="l"/>
              <a:r>
                <a:rPr lang="zh-CN" altLang="en-US" dirty="0">
                  <a:sym typeface="+mn-lt"/>
                </a:rPr>
                <a:t>管理体系建设</a:t>
              </a:r>
              <a:endParaRPr lang="zh-CN" altLang="en-US" dirty="0">
                <a:sym typeface="+mn-lt"/>
              </a:endParaRPr>
            </a:p>
          </p:txBody>
        </p:sp>
      </p:grpSp>
      <p:grpSp>
        <p:nvGrpSpPr>
          <p:cNvPr id="96" name="组合 95"/>
          <p:cNvGrpSpPr/>
          <p:nvPr/>
        </p:nvGrpSpPr>
        <p:grpSpPr>
          <a:xfrm>
            <a:off x="8721037" y="1618318"/>
            <a:ext cx="2097900" cy="2016224"/>
            <a:chOff x="2446445" y="2091966"/>
            <a:chExt cx="2097900" cy="3400425"/>
          </a:xfrm>
        </p:grpSpPr>
        <p:grpSp>
          <p:nvGrpSpPr>
            <p:cNvPr id="97" name="组合 96"/>
            <p:cNvGrpSpPr/>
            <p:nvPr/>
          </p:nvGrpSpPr>
          <p:grpSpPr>
            <a:xfrm>
              <a:off x="2446445" y="2091966"/>
              <a:ext cx="2097900" cy="3400425"/>
              <a:chOff x="1719263" y="1736021"/>
              <a:chExt cx="2097900" cy="3400425"/>
            </a:xfrm>
          </p:grpSpPr>
          <p:sp>
            <p:nvSpPr>
              <p:cNvPr id="99" name="矩形: 对角圆角 98"/>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00" name="矩形: 对角圆角 99"/>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01" name="矩形 100"/>
              <p:cNvSpPr/>
              <p:nvPr/>
            </p:nvSpPr>
            <p:spPr>
              <a:xfrm>
                <a:off x="1743054" y="1842387"/>
                <a:ext cx="2074109" cy="622890"/>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等级保护建设</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98" name="文本框 97"/>
            <p:cNvSpPr txBox="1"/>
            <p:nvPr/>
          </p:nvSpPr>
          <p:spPr>
            <a:xfrm>
              <a:off x="2530675" y="3172086"/>
              <a:ext cx="1929440" cy="1501640"/>
            </a:xfrm>
            <a:prstGeom prst="rect">
              <a:avLst/>
            </a:prstGeom>
            <a:noFill/>
          </p:spPr>
          <p:txBody>
            <a:bodyPr wrap="square" rtlCol="0">
              <a:spAutoFit/>
            </a:bodyPr>
            <a:lstStyle>
              <a:defPPr>
                <a:defRPr lang="zh-CN"/>
              </a:defPPr>
              <a:lvl1pPr marL="171450" marR="0" lvl="0" indent="-171450" algn="ctr" fontAlgn="auto">
                <a:lnSpc>
                  <a:spcPct val="150000"/>
                </a:lnSpc>
                <a:spcBef>
                  <a:spcPts val="0"/>
                </a:spcBef>
                <a:spcAft>
                  <a:spcPts val="0"/>
                </a:spcAft>
                <a:buClrTx/>
                <a:buSzTx/>
                <a:buFont typeface="Wingdings" panose="05000000000000000000" pitchFamily="2" charset="2"/>
                <a:buChar char="l"/>
                <a:defRPr kumimoji="0" sz="1200" b="0" i="0" u="none" strike="noStrike" cap="none" spc="0" normalizeH="0" baseline="0">
                  <a:ln>
                    <a:noFill/>
                  </a:ln>
                  <a:solidFill>
                    <a:prstClr val="black"/>
                  </a:solidFill>
                  <a:effectLst/>
                  <a:uLnTx/>
                  <a:uFillTx/>
                  <a:cs typeface="+mn-ea"/>
                </a:defRPr>
              </a:lvl1pPr>
            </a:lstStyle>
            <a:p>
              <a:r>
                <a:rPr lang="zh-CN" altLang="en-US" dirty="0">
                  <a:sym typeface="+mn-lt"/>
                </a:rPr>
                <a:t>等级保护咨询</a:t>
              </a:r>
              <a:endParaRPr lang="zh-CN" altLang="en-US" dirty="0">
                <a:sym typeface="+mn-lt"/>
              </a:endParaRPr>
            </a:p>
            <a:p>
              <a:r>
                <a:rPr lang="zh-CN" altLang="en-US" dirty="0">
                  <a:sym typeface="+mn-lt"/>
                </a:rPr>
                <a:t>等级保护整改</a:t>
              </a:r>
              <a:endParaRPr lang="zh-CN" altLang="en-US" dirty="0">
                <a:sym typeface="+mn-lt"/>
              </a:endParaRPr>
            </a:p>
            <a:p>
              <a:r>
                <a:rPr lang="zh-CN" altLang="en-US" dirty="0">
                  <a:sym typeface="+mn-lt"/>
                </a:rPr>
                <a:t>等级保护测评</a:t>
              </a:r>
              <a:endParaRPr lang="zh-CN" altLang="en-US" dirty="0">
                <a:sym typeface="+mn-lt"/>
              </a:endParaRPr>
            </a:p>
          </p:txBody>
        </p:sp>
      </p:grpSp>
      <p:sp>
        <p:nvSpPr>
          <p:cNvPr id="76" name="文本框 75"/>
          <p:cNvSpPr txBox="1"/>
          <p:nvPr/>
        </p:nvSpPr>
        <p:spPr>
          <a:xfrm>
            <a:off x="192087" y="189561"/>
            <a:ext cx="7157409"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安全服务</a:t>
            </a:r>
            <a:r>
              <a:rPr lang="en-US" altLang="zh-CN" sz="3200" b="1" dirty="0">
                <a:solidFill>
                  <a:schemeClr val="accent4"/>
                </a:solidFill>
                <a:cs typeface="+mn-ea"/>
                <a:sym typeface="+mn-lt"/>
              </a:rPr>
              <a:t>-</a:t>
            </a:r>
            <a:r>
              <a:rPr lang="zh-CN" altLang="en-US" sz="3200" b="1" dirty="0">
                <a:solidFill>
                  <a:schemeClr val="accent4"/>
                </a:solidFill>
                <a:cs typeface="+mn-ea"/>
                <a:sym typeface="+mn-lt"/>
              </a:rPr>
              <a:t>服务内容</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Service - Service Content</a:t>
            </a:r>
            <a:endParaRPr lang="en-US" altLang="zh-CN" dirty="0">
              <a:solidFill>
                <a:schemeClr val="accent4"/>
              </a:solidFill>
              <a:cs typeface="+mn-ea"/>
              <a:sym typeface="+mn-lt"/>
            </a:endParaRPr>
          </a:p>
        </p:txBody>
      </p:sp>
      <p:grpSp>
        <p:nvGrpSpPr>
          <p:cNvPr id="50" name="组合 49"/>
          <p:cNvGrpSpPr/>
          <p:nvPr/>
        </p:nvGrpSpPr>
        <p:grpSpPr>
          <a:xfrm>
            <a:off x="1" y="6786000"/>
            <a:ext cx="7530351" cy="72000"/>
            <a:chOff x="0" y="6786000"/>
            <a:chExt cx="8259096" cy="72000"/>
          </a:xfrm>
        </p:grpSpPr>
        <p:sp>
          <p:nvSpPr>
            <p:cNvPr id="51" name="矩形 50"/>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17019" y="1710228"/>
            <a:ext cx="7802535" cy="1992853"/>
          </a:xfrm>
          <a:prstGeom prst="rect">
            <a:avLst/>
          </a:prstGeom>
          <a:noFill/>
        </p:spPr>
        <p:txBody>
          <a:bodyPr wrap="square" rtlCol="0">
            <a:spAutoFit/>
          </a:bodyPr>
          <a:lstStyle/>
          <a:p>
            <a:pPr marL="342900" indent="-342900">
              <a:lnSpc>
                <a:spcPct val="150000"/>
              </a:lnSpc>
              <a:buFont typeface="Wingdings" panose="05000000000000000000" pitchFamily="2" charset="2"/>
              <a:buChar char="l"/>
            </a:pPr>
            <a:r>
              <a:rPr lang="zh-CN" altLang="en-US" sz="1400" dirty="0">
                <a:latin typeface="微软雅黑" panose="020B0503020204020204" pitchFamily="34" charset="-122"/>
                <a:ea typeface="微软雅黑" panose="020B0503020204020204" pitchFamily="34" charset="-122"/>
              </a:rPr>
              <a:t>全国最早开展等级保护业务的单位之一；</a:t>
            </a:r>
            <a:endParaRPr lang="en-US" altLang="zh-CN" sz="1400" dirty="0">
              <a:cs typeface="+mn-ea"/>
              <a:sym typeface="+mn-lt"/>
            </a:endParaRPr>
          </a:p>
          <a:p>
            <a:pPr marL="342900" indent="-342900">
              <a:lnSpc>
                <a:spcPct val="150000"/>
              </a:lnSpc>
              <a:buFont typeface="Wingdings" panose="05000000000000000000" pitchFamily="2" charset="2"/>
              <a:buChar char="l"/>
            </a:pPr>
            <a:r>
              <a:rPr lang="zh-CN" altLang="en-US" sz="1400" dirty="0">
                <a:cs typeface="+mn-ea"/>
                <a:sym typeface="+mn-lt"/>
              </a:rPr>
              <a:t>第一批获得</a:t>
            </a:r>
            <a:r>
              <a:rPr lang="en-US" altLang="zh-CN" sz="1400" dirty="0">
                <a:cs typeface="+mn-ea"/>
                <a:sym typeface="+mn-lt"/>
              </a:rPr>
              <a:t>DJJS</a:t>
            </a:r>
            <a:r>
              <a:rPr lang="zh-CN" altLang="en-US" sz="1400" dirty="0">
                <a:cs typeface="+mn-ea"/>
                <a:sym typeface="+mn-lt"/>
              </a:rPr>
              <a:t>等级保护安全建设资格证书的单位之一；</a:t>
            </a:r>
            <a:endParaRPr lang="en-US" altLang="zh-CN" sz="1400" dirty="0">
              <a:cs typeface="+mn-ea"/>
              <a:sym typeface="+mn-lt"/>
            </a:endParaRPr>
          </a:p>
          <a:p>
            <a:pPr marL="342900" indent="-342900">
              <a:lnSpc>
                <a:spcPct val="150000"/>
              </a:lnSpc>
              <a:buFont typeface="Wingdings" panose="05000000000000000000" pitchFamily="2" charset="2"/>
              <a:buChar char="l"/>
            </a:pPr>
            <a:r>
              <a:rPr lang="zh-CN" altLang="en-US" sz="1400" dirty="0">
                <a:cs typeface="+mn-ea"/>
                <a:sym typeface="+mn-lt"/>
              </a:rPr>
              <a:t>多名公安部认证的等级保护安全建设专业技术人员证书，团队实力丰厚，持证上岗；</a:t>
            </a:r>
            <a:endParaRPr lang="zh-CN" altLang="en-US" sz="1400" dirty="0">
              <a:cs typeface="+mn-ea"/>
              <a:sym typeface="+mn-lt"/>
            </a:endParaRPr>
          </a:p>
          <a:p>
            <a:pPr marL="342900" indent="-342900">
              <a:lnSpc>
                <a:spcPct val="150000"/>
              </a:lnSpc>
              <a:buFont typeface="Wingdings" panose="05000000000000000000" pitchFamily="2" charset="2"/>
              <a:buChar char="l"/>
            </a:pPr>
            <a:r>
              <a:rPr lang="zh-CN" altLang="en-US" sz="1400" dirty="0">
                <a:cs typeface="+mn-ea"/>
                <a:sym typeface="+mn-lt"/>
              </a:rPr>
              <a:t>独立建制的等级保护团队与组织架构，超强的等级保护整改技术服务落地能力；</a:t>
            </a:r>
            <a:endParaRPr lang="zh-CN" altLang="en-US" sz="1400" dirty="0">
              <a:cs typeface="+mn-ea"/>
              <a:sym typeface="+mn-lt"/>
            </a:endParaRPr>
          </a:p>
          <a:p>
            <a:pPr marL="342900" indent="-342900">
              <a:lnSpc>
                <a:spcPct val="150000"/>
              </a:lnSpc>
              <a:buFont typeface="Wingdings" panose="05000000000000000000" pitchFamily="2" charset="2"/>
              <a:buChar char="l"/>
            </a:pPr>
            <a:r>
              <a:rPr lang="zh-CN" altLang="en-US" sz="1400" dirty="0">
                <a:cs typeface="+mn-ea"/>
                <a:sym typeface="+mn-lt"/>
              </a:rPr>
              <a:t>拥有专业的渗透测试、漏洞扫描、风险评估安全服务团队，并具备相关资格证书；</a:t>
            </a:r>
            <a:endParaRPr lang="zh-CN" altLang="en-US" sz="1400" dirty="0">
              <a:cs typeface="+mn-ea"/>
              <a:sym typeface="+mn-lt"/>
            </a:endParaRPr>
          </a:p>
          <a:p>
            <a:pPr marL="342900" indent="-342900">
              <a:lnSpc>
                <a:spcPct val="150000"/>
              </a:lnSpc>
              <a:buFont typeface="Wingdings" panose="05000000000000000000" pitchFamily="2" charset="2"/>
              <a:buChar char="l"/>
            </a:pPr>
            <a:r>
              <a:rPr lang="zh-CN" altLang="en-US" sz="1400" dirty="0">
                <a:cs typeface="+mn-ea"/>
                <a:sym typeface="+mn-lt"/>
              </a:rPr>
              <a:t>项目管理团队及项目经理均具有丰富的项目实施与管理经验。</a:t>
            </a:r>
            <a:endParaRPr lang="zh-CN" altLang="en-US" sz="1400" dirty="0">
              <a:cs typeface="+mn-ea"/>
              <a:sym typeface="+mn-lt"/>
            </a:endParaRPr>
          </a:p>
        </p:txBody>
      </p:sp>
      <p:pic>
        <p:nvPicPr>
          <p:cNvPr id="12" name="图片 11"/>
          <p:cNvPicPr>
            <a:picLocks noChangeAspect="1"/>
          </p:cNvPicPr>
          <p:nvPr/>
        </p:nvPicPr>
        <p:blipFill>
          <a:blip r:embed="rId1"/>
          <a:stretch>
            <a:fillRect/>
          </a:stretch>
        </p:blipFill>
        <p:spPr>
          <a:xfrm>
            <a:off x="1194435" y="1304925"/>
            <a:ext cx="2087880" cy="2736850"/>
          </a:xfrm>
          <a:prstGeom prst="rect">
            <a:avLst/>
          </a:prstGeom>
          <a:ln w="38100">
            <a:solidFill>
              <a:schemeClr val="accent4"/>
            </a:solidFill>
          </a:ln>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899701" y="4857784"/>
            <a:ext cx="10392598" cy="1554580"/>
          </a:xfrm>
          <a:prstGeom prst="rect">
            <a:avLst/>
          </a:prstGeom>
        </p:spPr>
      </p:pic>
      <p:sp>
        <p:nvSpPr>
          <p:cNvPr id="8" name="文本框 7"/>
          <p:cNvSpPr txBox="1"/>
          <p:nvPr/>
        </p:nvSpPr>
        <p:spPr>
          <a:xfrm>
            <a:off x="192088" y="189561"/>
            <a:ext cx="5707268"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等级保护</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Cyber Security Protection</a:t>
            </a:r>
            <a:endParaRPr lang="en-US" altLang="zh-CN" dirty="0">
              <a:solidFill>
                <a:schemeClr val="accent4"/>
              </a:solidFill>
              <a:cs typeface="+mn-ea"/>
              <a:sym typeface="+mn-lt"/>
            </a:endParaRPr>
          </a:p>
        </p:txBody>
      </p:sp>
      <p:grpSp>
        <p:nvGrpSpPr>
          <p:cNvPr id="33" name="组合 32"/>
          <p:cNvGrpSpPr/>
          <p:nvPr/>
        </p:nvGrpSpPr>
        <p:grpSpPr>
          <a:xfrm>
            <a:off x="1" y="6786000"/>
            <a:ext cx="7888939" cy="72000"/>
            <a:chOff x="0" y="6786000"/>
            <a:chExt cx="8652386" cy="72000"/>
          </a:xfrm>
        </p:grpSpPr>
        <p:sp>
          <p:nvSpPr>
            <p:cNvPr id="34" name="矩形 33"/>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矩形 50"/>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文本框 30"/>
          <p:cNvSpPr txBox="1"/>
          <p:nvPr/>
        </p:nvSpPr>
        <p:spPr>
          <a:xfrm>
            <a:off x="1194435" y="4077506"/>
            <a:ext cx="2087880" cy="307777"/>
          </a:xfrm>
          <a:prstGeom prst="rect">
            <a:avLst/>
          </a:prstGeom>
          <a:noFill/>
        </p:spPr>
        <p:txBody>
          <a:bodyPr wrap="square">
            <a:spAutoFit/>
          </a:bodyPr>
          <a:lstStyle/>
          <a:p>
            <a:pPr algn="ctr"/>
            <a:r>
              <a:rPr lang="en-US" altLang="zh-CN" sz="1400" b="1" dirty="0">
                <a:latin typeface="+mj-ea"/>
                <a:ea typeface="+mj-ea"/>
                <a:cs typeface="+mn-ea"/>
                <a:sym typeface="+mn-lt"/>
              </a:rPr>
              <a:t>DJJS</a:t>
            </a:r>
            <a:r>
              <a:rPr lang="zh-CN" altLang="en-US" sz="1400" b="1" dirty="0">
                <a:latin typeface="+mj-ea"/>
                <a:ea typeface="+mj-ea"/>
                <a:cs typeface="+mn-ea"/>
                <a:sym typeface="+mn-lt"/>
              </a:rPr>
              <a:t>等保建设证书</a:t>
            </a:r>
            <a:endParaRPr lang="zh-CN" altLang="en-US" sz="1400" b="1" dirty="0">
              <a:latin typeface="+mj-ea"/>
              <a:ea typeface="+mj-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92087" y="189561"/>
            <a:ext cx="6887134"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等级保护</a:t>
            </a:r>
            <a:r>
              <a:rPr lang="en-US" altLang="zh-CN" sz="3200" b="1" dirty="0">
                <a:solidFill>
                  <a:schemeClr val="accent4"/>
                </a:solidFill>
                <a:cs typeface="+mn-ea"/>
                <a:sym typeface="+mn-lt"/>
              </a:rPr>
              <a:t>-</a:t>
            </a:r>
            <a:r>
              <a:rPr lang="zh-CN" altLang="en-US" sz="3200" b="1" dirty="0">
                <a:solidFill>
                  <a:schemeClr val="accent4"/>
                </a:solidFill>
                <a:cs typeface="+mn-ea"/>
                <a:sym typeface="+mn-lt"/>
              </a:rPr>
              <a:t>服务内容</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Cyber Security - Service Content</a:t>
            </a:r>
            <a:endParaRPr lang="en-US" altLang="zh-CN" dirty="0">
              <a:solidFill>
                <a:schemeClr val="accent4"/>
              </a:solidFill>
              <a:cs typeface="+mn-ea"/>
              <a:sym typeface="+mn-lt"/>
            </a:endParaRPr>
          </a:p>
        </p:txBody>
      </p:sp>
      <p:grpSp>
        <p:nvGrpSpPr>
          <p:cNvPr id="41" name="组合 40"/>
          <p:cNvGrpSpPr/>
          <p:nvPr/>
        </p:nvGrpSpPr>
        <p:grpSpPr>
          <a:xfrm>
            <a:off x="1" y="6786000"/>
            <a:ext cx="8247528" cy="72000"/>
            <a:chOff x="0" y="6786000"/>
            <a:chExt cx="9045677" cy="72000"/>
          </a:xfrm>
        </p:grpSpPr>
        <p:sp>
          <p:nvSpPr>
            <p:cNvPr id="56" name="矩形 55"/>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矩形 72"/>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矩形 73"/>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5" name="组合 54"/>
          <p:cNvGrpSpPr/>
          <p:nvPr/>
        </p:nvGrpSpPr>
        <p:grpSpPr>
          <a:xfrm>
            <a:off x="974145" y="1458260"/>
            <a:ext cx="10243710" cy="4920814"/>
            <a:chOff x="974145" y="1458260"/>
            <a:chExt cx="10243710" cy="4920814"/>
          </a:xfrm>
        </p:grpSpPr>
        <p:sp>
          <p:nvSpPr>
            <p:cNvPr id="35" name="矩形: 圆角 34"/>
            <p:cNvSpPr/>
            <p:nvPr/>
          </p:nvSpPr>
          <p:spPr>
            <a:xfrm flipH="1">
              <a:off x="974145" y="1458260"/>
              <a:ext cx="10243710" cy="4920814"/>
            </a:xfrm>
            <a:prstGeom prst="roundRect">
              <a:avLst>
                <a:gd name="adj" fmla="val 50000"/>
              </a:avLst>
            </a:prstGeom>
            <a:solidFill>
              <a:schemeClr val="bg1"/>
            </a:solidFill>
            <a:ln w="3810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141" name="文本框 140"/>
            <p:cNvSpPr txBox="1"/>
            <p:nvPr/>
          </p:nvSpPr>
          <p:spPr>
            <a:xfrm>
              <a:off x="1997264" y="3119827"/>
              <a:ext cx="2170280" cy="646331"/>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等保解决方案内容：</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咨询</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整改</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测评</a:t>
              </a:r>
              <a:endParaRPr lang="zh-CN" altLang="en-US" b="1" dirty="0">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414708" y="1846479"/>
              <a:ext cx="5514110" cy="4144377"/>
              <a:chOff x="4568974" y="1846479"/>
              <a:chExt cx="5514110" cy="4144377"/>
            </a:xfrm>
          </p:grpSpPr>
          <p:sp>
            <p:nvSpPr>
              <p:cNvPr id="139" name="图形 2"/>
              <p:cNvSpPr/>
              <p:nvPr/>
            </p:nvSpPr>
            <p:spPr>
              <a:xfrm>
                <a:off x="5781449" y="2358719"/>
                <a:ext cx="2635988" cy="3236094"/>
              </a:xfrm>
              <a:custGeom>
                <a:avLst/>
                <a:gdLst>
                  <a:gd name="connsiteX0" fmla="*/ 3595775 w 3600176"/>
                  <a:gd name="connsiteY0" fmla="*/ 661136 h 4419785"/>
                  <a:gd name="connsiteX1" fmla="*/ 2477420 w 3600176"/>
                  <a:gd name="connsiteY1" fmla="*/ 86027 h 4419785"/>
                  <a:gd name="connsiteX2" fmla="*/ 1800353 w 3600176"/>
                  <a:gd name="connsiteY2" fmla="*/ 0 h 4419785"/>
                  <a:gd name="connsiteX3" fmla="*/ 1123287 w 3600176"/>
                  <a:gd name="connsiteY3" fmla="*/ 86027 h 4419785"/>
                  <a:gd name="connsiteX4" fmla="*/ 4400 w 3600176"/>
                  <a:gd name="connsiteY4" fmla="*/ 661136 h 4419785"/>
                  <a:gd name="connsiteX5" fmla="*/ 1800353 w 3600176"/>
                  <a:gd name="connsiteY5" fmla="*/ 4419785 h 4419785"/>
                  <a:gd name="connsiteX6" fmla="*/ 3595775 w 3600176"/>
                  <a:gd name="connsiteY6" fmla="*/ 661136 h 441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176" h="4419785">
                    <a:moveTo>
                      <a:pt x="3595775" y="661136"/>
                    </a:moveTo>
                    <a:cubicBezTo>
                      <a:pt x="3265473" y="357916"/>
                      <a:pt x="2926143" y="199668"/>
                      <a:pt x="2477420" y="86027"/>
                    </a:cubicBezTo>
                    <a:cubicBezTo>
                      <a:pt x="2255979" y="35048"/>
                      <a:pt x="2028166" y="4779"/>
                      <a:pt x="1800353" y="0"/>
                    </a:cubicBezTo>
                    <a:cubicBezTo>
                      <a:pt x="1572540" y="4779"/>
                      <a:pt x="1344727" y="35048"/>
                      <a:pt x="1123287" y="86027"/>
                    </a:cubicBezTo>
                    <a:cubicBezTo>
                      <a:pt x="674564" y="199668"/>
                      <a:pt x="335234" y="357916"/>
                      <a:pt x="4400" y="661136"/>
                    </a:cubicBezTo>
                    <a:cubicBezTo>
                      <a:pt x="-3565" y="2244675"/>
                      <a:pt x="-131013" y="3765553"/>
                      <a:pt x="1800353" y="4419785"/>
                    </a:cubicBezTo>
                    <a:cubicBezTo>
                      <a:pt x="3731188" y="3765553"/>
                      <a:pt x="3603740" y="2244675"/>
                      <a:pt x="3595775" y="661136"/>
                    </a:cubicBezTo>
                    <a:close/>
                  </a:path>
                </a:pathLst>
              </a:custGeom>
              <a:solidFill>
                <a:schemeClr val="bg1"/>
              </a:solidFill>
              <a:ln w="381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b="1" dirty="0">
                  <a:solidFill>
                    <a:schemeClr val="tx1"/>
                  </a:solidFill>
                </a:endParaRPr>
              </a:p>
              <a:p>
                <a:pPr algn="ctr"/>
                <a:endParaRPr lang="en-US" altLang="zh-CN" sz="1600" b="1" dirty="0">
                  <a:solidFill>
                    <a:schemeClr val="tx1"/>
                  </a:solidFill>
                </a:endParaRPr>
              </a:p>
              <a:p>
                <a:pPr algn="ctr"/>
                <a:r>
                  <a:rPr lang="zh-CN" altLang="en-US" sz="1600" b="1" dirty="0">
                    <a:solidFill>
                      <a:schemeClr val="tx1"/>
                    </a:solidFill>
                  </a:rPr>
                  <a:t>咨询</a:t>
                </a:r>
                <a:endParaRPr lang="zh-CN" altLang="en-US" sz="1600" b="1" dirty="0">
                  <a:solidFill>
                    <a:schemeClr val="tx1"/>
                  </a:solidFill>
                </a:endParaRPr>
              </a:p>
            </p:txBody>
          </p:sp>
          <p:grpSp>
            <p:nvGrpSpPr>
              <p:cNvPr id="11" name="组合 10"/>
              <p:cNvGrpSpPr/>
              <p:nvPr/>
            </p:nvGrpSpPr>
            <p:grpSpPr>
              <a:xfrm>
                <a:off x="5231813" y="3046575"/>
                <a:ext cx="982372" cy="982372"/>
                <a:chOff x="4404980" y="4524919"/>
                <a:chExt cx="982372" cy="982372"/>
              </a:xfrm>
            </p:grpSpPr>
            <p:sp>
              <p:nvSpPr>
                <p:cNvPr id="137" name="椭圆 136"/>
                <p:cNvSpPr/>
                <p:nvPr/>
              </p:nvSpPr>
              <p:spPr>
                <a:xfrm>
                  <a:off x="4404980" y="4524919"/>
                  <a:ext cx="982372" cy="982372"/>
                </a:xfrm>
                <a:prstGeom prst="ellipse">
                  <a:avLst/>
                </a:prstGeom>
                <a:solidFill>
                  <a:schemeClr val="bg1"/>
                </a:solidFill>
                <a:ln w="1905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40" name="椭圆 39"/>
                <p:cNvSpPr/>
                <p:nvPr/>
              </p:nvSpPr>
              <p:spPr>
                <a:xfrm>
                  <a:off x="4478232" y="4598171"/>
                  <a:ext cx="835869" cy="835869"/>
                </a:xfrm>
                <a:prstGeom prst="ellipse">
                  <a:avLst/>
                </a:prstGeom>
                <a:noFill/>
                <a:ln w="1905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43" name="文本框 42"/>
                <p:cNvSpPr txBox="1"/>
                <p:nvPr/>
              </p:nvSpPr>
              <p:spPr>
                <a:xfrm>
                  <a:off x="4496057" y="5038707"/>
                  <a:ext cx="800219" cy="276999"/>
                </a:xfrm>
                <a:prstGeom prst="rect">
                  <a:avLst/>
                </a:prstGeom>
                <a:noFill/>
              </p:spPr>
              <p:txBody>
                <a:bodyPr wrap="none" rtlCol="0">
                  <a:spAutoFit/>
                </a:bodyPr>
                <a:lstStyle/>
                <a:p>
                  <a:pPr algn="ctr"/>
                  <a:r>
                    <a:rPr lang="zh-CN" altLang="en-US" sz="1200" b="1" dirty="0"/>
                    <a:t>定级备案</a:t>
                  </a:r>
                  <a:endParaRPr lang="zh-CN" altLang="en-US" sz="1200" b="1" dirty="0"/>
                </a:p>
              </p:txBody>
            </p:sp>
            <p:sp>
              <p:nvSpPr>
                <p:cNvPr id="108" name="iconfont-11261-4518877"/>
                <p:cNvSpPr/>
                <p:nvPr/>
              </p:nvSpPr>
              <p:spPr>
                <a:xfrm>
                  <a:off x="4756925" y="4766811"/>
                  <a:ext cx="278483" cy="284423"/>
                </a:xfrm>
                <a:custGeom>
                  <a:avLst/>
                  <a:gdLst>
                    <a:gd name="connsiteX0" fmla="*/ 342783 w 592255"/>
                    <a:gd name="connsiteY0" fmla="*/ 421981 h 604886"/>
                    <a:gd name="connsiteX1" fmla="*/ 401023 w 592255"/>
                    <a:gd name="connsiteY1" fmla="*/ 480079 h 604886"/>
                    <a:gd name="connsiteX2" fmla="*/ 317332 w 592255"/>
                    <a:gd name="connsiteY2" fmla="*/ 506024 h 604886"/>
                    <a:gd name="connsiteX3" fmla="*/ 70561 w 592255"/>
                    <a:gd name="connsiteY3" fmla="*/ 279499 h 604886"/>
                    <a:gd name="connsiteX4" fmla="*/ 54778 w 592255"/>
                    <a:gd name="connsiteY4" fmla="*/ 295259 h 604886"/>
                    <a:gd name="connsiteX5" fmla="*/ 70561 w 592255"/>
                    <a:gd name="connsiteY5" fmla="*/ 311111 h 604886"/>
                    <a:gd name="connsiteX6" fmla="*/ 264791 w 592255"/>
                    <a:gd name="connsiteY6" fmla="*/ 311111 h 604886"/>
                    <a:gd name="connsiteX7" fmla="*/ 280668 w 592255"/>
                    <a:gd name="connsiteY7" fmla="*/ 295259 h 604886"/>
                    <a:gd name="connsiteX8" fmla="*/ 264791 w 592255"/>
                    <a:gd name="connsiteY8" fmla="*/ 279499 h 604886"/>
                    <a:gd name="connsiteX9" fmla="*/ 522524 w 592255"/>
                    <a:gd name="connsiteY9" fmla="*/ 230890 h 604886"/>
                    <a:gd name="connsiteX10" fmla="*/ 592255 w 592255"/>
                    <a:gd name="connsiteY10" fmla="*/ 300981 h 604886"/>
                    <a:gd name="connsiteX11" fmla="*/ 429302 w 592255"/>
                    <a:gd name="connsiteY11" fmla="*/ 464250 h 604886"/>
                    <a:gd name="connsiteX12" fmla="*/ 359107 w 592255"/>
                    <a:gd name="connsiteY12" fmla="*/ 394159 h 604886"/>
                    <a:gd name="connsiteX13" fmla="*/ 70561 w 592255"/>
                    <a:gd name="connsiteY13" fmla="*/ 184757 h 604886"/>
                    <a:gd name="connsiteX14" fmla="*/ 54778 w 592255"/>
                    <a:gd name="connsiteY14" fmla="*/ 200609 h 604886"/>
                    <a:gd name="connsiteX15" fmla="*/ 70561 w 592255"/>
                    <a:gd name="connsiteY15" fmla="*/ 216461 h 604886"/>
                    <a:gd name="connsiteX16" fmla="*/ 264791 w 592255"/>
                    <a:gd name="connsiteY16" fmla="*/ 216461 h 604886"/>
                    <a:gd name="connsiteX17" fmla="*/ 280668 w 592255"/>
                    <a:gd name="connsiteY17" fmla="*/ 200609 h 604886"/>
                    <a:gd name="connsiteX18" fmla="*/ 264791 w 592255"/>
                    <a:gd name="connsiteY18" fmla="*/ 184757 h 604886"/>
                    <a:gd name="connsiteX19" fmla="*/ 70561 w 592255"/>
                    <a:gd name="connsiteY19" fmla="*/ 89366 h 604886"/>
                    <a:gd name="connsiteX20" fmla="*/ 54778 w 592255"/>
                    <a:gd name="connsiteY20" fmla="*/ 105218 h 604886"/>
                    <a:gd name="connsiteX21" fmla="*/ 70561 w 592255"/>
                    <a:gd name="connsiteY21" fmla="*/ 120977 h 604886"/>
                    <a:gd name="connsiteX22" fmla="*/ 264791 w 592255"/>
                    <a:gd name="connsiteY22" fmla="*/ 120977 h 604886"/>
                    <a:gd name="connsiteX23" fmla="*/ 280668 w 592255"/>
                    <a:gd name="connsiteY23" fmla="*/ 105218 h 604886"/>
                    <a:gd name="connsiteX24" fmla="*/ 264791 w 592255"/>
                    <a:gd name="connsiteY24" fmla="*/ 89366 h 604886"/>
                    <a:gd name="connsiteX25" fmla="*/ 341325 w 592255"/>
                    <a:gd name="connsiteY25" fmla="*/ 37894 h 604886"/>
                    <a:gd name="connsiteX26" fmla="*/ 426921 w 592255"/>
                    <a:gd name="connsiteY26" fmla="*/ 123419 h 604886"/>
                    <a:gd name="connsiteX27" fmla="*/ 341325 w 592255"/>
                    <a:gd name="connsiteY27" fmla="*/ 123419 h 604886"/>
                    <a:gd name="connsiteX28" fmla="*/ 0 w 592255"/>
                    <a:gd name="connsiteY28" fmla="*/ 0 h 604886"/>
                    <a:gd name="connsiteX29" fmla="*/ 309635 w 592255"/>
                    <a:gd name="connsiteY29" fmla="*/ 0 h 604886"/>
                    <a:gd name="connsiteX30" fmla="*/ 309635 w 592255"/>
                    <a:gd name="connsiteY30" fmla="*/ 138776 h 604886"/>
                    <a:gd name="connsiteX31" fmla="*/ 325511 w 592255"/>
                    <a:gd name="connsiteY31" fmla="*/ 154628 h 604886"/>
                    <a:gd name="connsiteX32" fmla="*/ 464870 w 592255"/>
                    <a:gd name="connsiteY32" fmla="*/ 154628 h 604886"/>
                    <a:gd name="connsiteX33" fmla="*/ 464870 w 592255"/>
                    <a:gd name="connsiteY33" fmla="*/ 243901 h 604886"/>
                    <a:gd name="connsiteX34" fmla="*/ 320126 w 592255"/>
                    <a:gd name="connsiteY34" fmla="*/ 388332 h 604886"/>
                    <a:gd name="connsiteX35" fmla="*/ 270176 w 592255"/>
                    <a:gd name="connsiteY35" fmla="*/ 552972 h 604886"/>
                    <a:gd name="connsiteX36" fmla="*/ 416963 w 592255"/>
                    <a:gd name="connsiteY36" fmla="*/ 521361 h 604886"/>
                    <a:gd name="connsiteX37" fmla="*/ 465520 w 592255"/>
                    <a:gd name="connsiteY37" fmla="*/ 472877 h 604886"/>
                    <a:gd name="connsiteX38" fmla="*/ 465520 w 592255"/>
                    <a:gd name="connsiteY38" fmla="*/ 604886 h 604886"/>
                    <a:gd name="connsiteX39" fmla="*/ 0 w 592255"/>
                    <a:gd name="connsiteY39" fmla="*/ 604886 h 604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92255" h="604886">
                      <a:moveTo>
                        <a:pt x="342783" y="421981"/>
                      </a:moveTo>
                      <a:lnTo>
                        <a:pt x="401023" y="480079"/>
                      </a:lnTo>
                      <a:lnTo>
                        <a:pt x="317332" y="506024"/>
                      </a:lnTo>
                      <a:close/>
                      <a:moveTo>
                        <a:pt x="70561" y="279499"/>
                      </a:moveTo>
                      <a:cubicBezTo>
                        <a:pt x="61927" y="279499"/>
                        <a:pt x="54778" y="286637"/>
                        <a:pt x="54778" y="295259"/>
                      </a:cubicBezTo>
                      <a:cubicBezTo>
                        <a:pt x="54778" y="303973"/>
                        <a:pt x="61927" y="311111"/>
                        <a:pt x="70561" y="311111"/>
                      </a:cubicBezTo>
                      <a:lnTo>
                        <a:pt x="264791" y="311111"/>
                      </a:lnTo>
                      <a:cubicBezTo>
                        <a:pt x="273519" y="311111"/>
                        <a:pt x="280668" y="303973"/>
                        <a:pt x="280668" y="295259"/>
                      </a:cubicBezTo>
                      <a:cubicBezTo>
                        <a:pt x="280668" y="286637"/>
                        <a:pt x="273519" y="279499"/>
                        <a:pt x="264791" y="279499"/>
                      </a:cubicBezTo>
                      <a:close/>
                      <a:moveTo>
                        <a:pt x="522524" y="230890"/>
                      </a:moveTo>
                      <a:lnTo>
                        <a:pt x="592255" y="300981"/>
                      </a:lnTo>
                      <a:lnTo>
                        <a:pt x="429302" y="464250"/>
                      </a:lnTo>
                      <a:lnTo>
                        <a:pt x="359107" y="394159"/>
                      </a:lnTo>
                      <a:close/>
                      <a:moveTo>
                        <a:pt x="70561" y="184757"/>
                      </a:moveTo>
                      <a:cubicBezTo>
                        <a:pt x="62020" y="184757"/>
                        <a:pt x="54778" y="191617"/>
                        <a:pt x="54778" y="200609"/>
                      </a:cubicBezTo>
                      <a:cubicBezTo>
                        <a:pt x="54778" y="209230"/>
                        <a:pt x="61927" y="216461"/>
                        <a:pt x="70561" y="216461"/>
                      </a:cubicBezTo>
                      <a:lnTo>
                        <a:pt x="264791" y="216461"/>
                      </a:lnTo>
                      <a:cubicBezTo>
                        <a:pt x="273519" y="216461"/>
                        <a:pt x="280668" y="209230"/>
                        <a:pt x="280668" y="200609"/>
                      </a:cubicBezTo>
                      <a:cubicBezTo>
                        <a:pt x="280668" y="191988"/>
                        <a:pt x="273519" y="184757"/>
                        <a:pt x="264791" y="184757"/>
                      </a:cubicBezTo>
                      <a:close/>
                      <a:moveTo>
                        <a:pt x="70561" y="89366"/>
                      </a:moveTo>
                      <a:cubicBezTo>
                        <a:pt x="62020" y="89366"/>
                        <a:pt x="54778" y="96504"/>
                        <a:pt x="54778" y="105218"/>
                      </a:cubicBezTo>
                      <a:cubicBezTo>
                        <a:pt x="54778" y="113839"/>
                        <a:pt x="61927" y="120977"/>
                        <a:pt x="70561" y="120977"/>
                      </a:cubicBezTo>
                      <a:lnTo>
                        <a:pt x="264791" y="120977"/>
                      </a:lnTo>
                      <a:cubicBezTo>
                        <a:pt x="273519" y="120977"/>
                        <a:pt x="280668" y="113839"/>
                        <a:pt x="280668" y="105218"/>
                      </a:cubicBezTo>
                      <a:cubicBezTo>
                        <a:pt x="280668" y="96504"/>
                        <a:pt x="273519" y="89366"/>
                        <a:pt x="264791" y="89366"/>
                      </a:cubicBezTo>
                      <a:close/>
                      <a:moveTo>
                        <a:pt x="341325" y="37894"/>
                      </a:moveTo>
                      <a:lnTo>
                        <a:pt x="426921" y="123419"/>
                      </a:lnTo>
                      <a:lnTo>
                        <a:pt x="341325" y="123419"/>
                      </a:lnTo>
                      <a:close/>
                      <a:moveTo>
                        <a:pt x="0" y="0"/>
                      </a:moveTo>
                      <a:lnTo>
                        <a:pt x="309635" y="0"/>
                      </a:lnTo>
                      <a:lnTo>
                        <a:pt x="309635" y="138776"/>
                      </a:lnTo>
                      <a:cubicBezTo>
                        <a:pt x="309635" y="147490"/>
                        <a:pt x="316784" y="154628"/>
                        <a:pt x="325511" y="154628"/>
                      </a:cubicBezTo>
                      <a:lnTo>
                        <a:pt x="464870" y="154628"/>
                      </a:lnTo>
                      <a:lnTo>
                        <a:pt x="464870" y="243901"/>
                      </a:lnTo>
                      <a:lnTo>
                        <a:pt x="320126" y="388332"/>
                      </a:lnTo>
                      <a:lnTo>
                        <a:pt x="270176" y="552972"/>
                      </a:lnTo>
                      <a:lnTo>
                        <a:pt x="416963" y="521361"/>
                      </a:lnTo>
                      <a:lnTo>
                        <a:pt x="465520" y="472877"/>
                      </a:lnTo>
                      <a:lnTo>
                        <a:pt x="465520" y="604886"/>
                      </a:lnTo>
                      <a:lnTo>
                        <a:pt x="0" y="60488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grpSp>
          <p:grpSp>
            <p:nvGrpSpPr>
              <p:cNvPr id="14" name="组合 13"/>
              <p:cNvGrpSpPr/>
              <p:nvPr/>
            </p:nvGrpSpPr>
            <p:grpSpPr>
              <a:xfrm>
                <a:off x="7928459" y="2942109"/>
                <a:ext cx="982372" cy="982372"/>
                <a:chOff x="5758911" y="2217675"/>
                <a:chExt cx="982372" cy="982372"/>
              </a:xfrm>
            </p:grpSpPr>
            <p:sp>
              <p:nvSpPr>
                <p:cNvPr id="138" name="椭圆 137"/>
                <p:cNvSpPr/>
                <p:nvPr/>
              </p:nvSpPr>
              <p:spPr>
                <a:xfrm>
                  <a:off x="5758911" y="2217675"/>
                  <a:ext cx="982372" cy="982372"/>
                </a:xfrm>
                <a:prstGeom prst="ellipse">
                  <a:avLst/>
                </a:prstGeom>
                <a:solidFill>
                  <a:schemeClr val="bg1"/>
                </a:solidFill>
                <a:ln w="1905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44" name="椭圆 43"/>
                <p:cNvSpPr/>
                <p:nvPr/>
              </p:nvSpPr>
              <p:spPr>
                <a:xfrm>
                  <a:off x="5832271" y="2290558"/>
                  <a:ext cx="835869" cy="835869"/>
                </a:xfrm>
                <a:prstGeom prst="ellipse">
                  <a:avLst/>
                </a:prstGeom>
                <a:noFill/>
                <a:ln w="1905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45" name="文本框 44"/>
                <p:cNvSpPr txBox="1"/>
                <p:nvPr/>
              </p:nvSpPr>
              <p:spPr>
                <a:xfrm>
                  <a:off x="5850096" y="2716792"/>
                  <a:ext cx="800219" cy="276999"/>
                </a:xfrm>
                <a:prstGeom prst="rect">
                  <a:avLst/>
                </a:prstGeom>
                <a:noFill/>
              </p:spPr>
              <p:txBody>
                <a:bodyPr wrap="none" rtlCol="0">
                  <a:spAutoFit/>
                </a:bodyPr>
                <a:lstStyle/>
                <a:p>
                  <a:pPr algn="ctr"/>
                  <a:r>
                    <a:rPr lang="zh-CN" altLang="en-US" sz="1200" b="1" dirty="0"/>
                    <a:t>整改建设</a:t>
                  </a:r>
                  <a:endParaRPr lang="zh-CN" altLang="en-US" sz="1200" b="1" dirty="0"/>
                </a:p>
              </p:txBody>
            </p:sp>
            <p:sp>
              <p:nvSpPr>
                <p:cNvPr id="109" name="iconfont-11261-4518877"/>
                <p:cNvSpPr/>
                <p:nvPr/>
              </p:nvSpPr>
              <p:spPr>
                <a:xfrm>
                  <a:off x="6112643" y="2396991"/>
                  <a:ext cx="275125" cy="284423"/>
                </a:xfrm>
                <a:custGeom>
                  <a:avLst/>
                  <a:gdLst>
                    <a:gd name="connsiteX0" fmla="*/ 232456 w 587059"/>
                    <a:gd name="connsiteY0" fmla="*/ 546226 h 606896"/>
                    <a:gd name="connsiteX1" fmla="*/ 222580 w 587059"/>
                    <a:gd name="connsiteY1" fmla="*/ 556085 h 606896"/>
                    <a:gd name="connsiteX2" fmla="*/ 232456 w 587059"/>
                    <a:gd name="connsiteY2" fmla="*/ 565944 h 606896"/>
                    <a:gd name="connsiteX3" fmla="*/ 243091 w 587059"/>
                    <a:gd name="connsiteY3" fmla="*/ 556085 h 606896"/>
                    <a:gd name="connsiteX4" fmla="*/ 232456 w 587059"/>
                    <a:gd name="connsiteY4" fmla="*/ 546226 h 606896"/>
                    <a:gd name="connsiteX5" fmla="*/ 171683 w 587059"/>
                    <a:gd name="connsiteY5" fmla="*/ 546226 h 606896"/>
                    <a:gd name="connsiteX6" fmla="*/ 161807 w 587059"/>
                    <a:gd name="connsiteY6" fmla="*/ 556085 h 606896"/>
                    <a:gd name="connsiteX7" fmla="*/ 171683 w 587059"/>
                    <a:gd name="connsiteY7" fmla="*/ 565944 h 606896"/>
                    <a:gd name="connsiteX8" fmla="*/ 182318 w 587059"/>
                    <a:gd name="connsiteY8" fmla="*/ 556085 h 606896"/>
                    <a:gd name="connsiteX9" fmla="*/ 171683 w 587059"/>
                    <a:gd name="connsiteY9" fmla="*/ 546226 h 606896"/>
                    <a:gd name="connsiteX10" fmla="*/ 202069 w 587059"/>
                    <a:gd name="connsiteY10" fmla="*/ 515890 h 606896"/>
                    <a:gd name="connsiteX11" fmla="*/ 192194 w 587059"/>
                    <a:gd name="connsiteY11" fmla="*/ 525749 h 606896"/>
                    <a:gd name="connsiteX12" fmla="*/ 202069 w 587059"/>
                    <a:gd name="connsiteY12" fmla="*/ 535608 h 606896"/>
                    <a:gd name="connsiteX13" fmla="*/ 212705 w 587059"/>
                    <a:gd name="connsiteY13" fmla="*/ 525749 h 606896"/>
                    <a:gd name="connsiteX14" fmla="*/ 202069 w 587059"/>
                    <a:gd name="connsiteY14" fmla="*/ 515890 h 606896"/>
                    <a:gd name="connsiteX15" fmla="*/ 141297 w 587059"/>
                    <a:gd name="connsiteY15" fmla="*/ 515890 h 606896"/>
                    <a:gd name="connsiteX16" fmla="*/ 131421 w 587059"/>
                    <a:gd name="connsiteY16" fmla="*/ 525749 h 606896"/>
                    <a:gd name="connsiteX17" fmla="*/ 141297 w 587059"/>
                    <a:gd name="connsiteY17" fmla="*/ 535608 h 606896"/>
                    <a:gd name="connsiteX18" fmla="*/ 151932 w 587059"/>
                    <a:gd name="connsiteY18" fmla="*/ 525749 h 606896"/>
                    <a:gd name="connsiteX19" fmla="*/ 141297 w 587059"/>
                    <a:gd name="connsiteY19" fmla="*/ 515890 h 606896"/>
                    <a:gd name="connsiteX20" fmla="*/ 232456 w 587059"/>
                    <a:gd name="connsiteY20" fmla="*/ 485555 h 606896"/>
                    <a:gd name="connsiteX21" fmla="*/ 222580 w 587059"/>
                    <a:gd name="connsiteY21" fmla="*/ 495414 h 606896"/>
                    <a:gd name="connsiteX22" fmla="*/ 232456 w 587059"/>
                    <a:gd name="connsiteY22" fmla="*/ 505273 h 606896"/>
                    <a:gd name="connsiteX23" fmla="*/ 243091 w 587059"/>
                    <a:gd name="connsiteY23" fmla="*/ 495414 h 606896"/>
                    <a:gd name="connsiteX24" fmla="*/ 232456 w 587059"/>
                    <a:gd name="connsiteY24" fmla="*/ 485555 h 606896"/>
                    <a:gd name="connsiteX25" fmla="*/ 171683 w 587059"/>
                    <a:gd name="connsiteY25" fmla="*/ 485555 h 606896"/>
                    <a:gd name="connsiteX26" fmla="*/ 161807 w 587059"/>
                    <a:gd name="connsiteY26" fmla="*/ 495414 h 606896"/>
                    <a:gd name="connsiteX27" fmla="*/ 171683 w 587059"/>
                    <a:gd name="connsiteY27" fmla="*/ 505273 h 606896"/>
                    <a:gd name="connsiteX28" fmla="*/ 182318 w 587059"/>
                    <a:gd name="connsiteY28" fmla="*/ 495414 h 606896"/>
                    <a:gd name="connsiteX29" fmla="*/ 171683 w 587059"/>
                    <a:gd name="connsiteY29" fmla="*/ 485555 h 606896"/>
                    <a:gd name="connsiteX30" fmla="*/ 110910 w 587059"/>
                    <a:gd name="connsiteY30" fmla="*/ 485555 h 606896"/>
                    <a:gd name="connsiteX31" fmla="*/ 101035 w 587059"/>
                    <a:gd name="connsiteY31" fmla="*/ 495414 h 606896"/>
                    <a:gd name="connsiteX32" fmla="*/ 110910 w 587059"/>
                    <a:gd name="connsiteY32" fmla="*/ 505273 h 606896"/>
                    <a:gd name="connsiteX33" fmla="*/ 121545 w 587059"/>
                    <a:gd name="connsiteY33" fmla="*/ 495414 h 606896"/>
                    <a:gd name="connsiteX34" fmla="*/ 110910 w 587059"/>
                    <a:gd name="connsiteY34" fmla="*/ 485555 h 606896"/>
                    <a:gd name="connsiteX35" fmla="*/ 202069 w 587059"/>
                    <a:gd name="connsiteY35" fmla="*/ 455220 h 606896"/>
                    <a:gd name="connsiteX36" fmla="*/ 192194 w 587059"/>
                    <a:gd name="connsiteY36" fmla="*/ 465079 h 606896"/>
                    <a:gd name="connsiteX37" fmla="*/ 202069 w 587059"/>
                    <a:gd name="connsiteY37" fmla="*/ 474938 h 606896"/>
                    <a:gd name="connsiteX38" fmla="*/ 212705 w 587059"/>
                    <a:gd name="connsiteY38" fmla="*/ 465079 h 606896"/>
                    <a:gd name="connsiteX39" fmla="*/ 202069 w 587059"/>
                    <a:gd name="connsiteY39" fmla="*/ 455220 h 606896"/>
                    <a:gd name="connsiteX40" fmla="*/ 141297 w 587059"/>
                    <a:gd name="connsiteY40" fmla="*/ 455220 h 606896"/>
                    <a:gd name="connsiteX41" fmla="*/ 131421 w 587059"/>
                    <a:gd name="connsiteY41" fmla="*/ 465079 h 606896"/>
                    <a:gd name="connsiteX42" fmla="*/ 141297 w 587059"/>
                    <a:gd name="connsiteY42" fmla="*/ 474938 h 606896"/>
                    <a:gd name="connsiteX43" fmla="*/ 151932 w 587059"/>
                    <a:gd name="connsiteY43" fmla="*/ 465079 h 606896"/>
                    <a:gd name="connsiteX44" fmla="*/ 141297 w 587059"/>
                    <a:gd name="connsiteY44" fmla="*/ 455220 h 606896"/>
                    <a:gd name="connsiteX45" fmla="*/ 80524 w 587059"/>
                    <a:gd name="connsiteY45" fmla="*/ 455220 h 606896"/>
                    <a:gd name="connsiteX46" fmla="*/ 70648 w 587059"/>
                    <a:gd name="connsiteY46" fmla="*/ 465079 h 606896"/>
                    <a:gd name="connsiteX47" fmla="*/ 80524 w 587059"/>
                    <a:gd name="connsiteY47" fmla="*/ 474938 h 606896"/>
                    <a:gd name="connsiteX48" fmla="*/ 91159 w 587059"/>
                    <a:gd name="connsiteY48" fmla="*/ 465079 h 606896"/>
                    <a:gd name="connsiteX49" fmla="*/ 80524 w 587059"/>
                    <a:gd name="connsiteY49" fmla="*/ 455220 h 606896"/>
                    <a:gd name="connsiteX50" fmla="*/ 232456 w 587059"/>
                    <a:gd name="connsiteY50" fmla="*/ 424884 h 606896"/>
                    <a:gd name="connsiteX51" fmla="*/ 222580 w 587059"/>
                    <a:gd name="connsiteY51" fmla="*/ 434743 h 606896"/>
                    <a:gd name="connsiteX52" fmla="*/ 232456 w 587059"/>
                    <a:gd name="connsiteY52" fmla="*/ 444602 h 606896"/>
                    <a:gd name="connsiteX53" fmla="*/ 243091 w 587059"/>
                    <a:gd name="connsiteY53" fmla="*/ 434743 h 606896"/>
                    <a:gd name="connsiteX54" fmla="*/ 232456 w 587059"/>
                    <a:gd name="connsiteY54" fmla="*/ 424884 h 606896"/>
                    <a:gd name="connsiteX55" fmla="*/ 171683 w 587059"/>
                    <a:gd name="connsiteY55" fmla="*/ 424884 h 606896"/>
                    <a:gd name="connsiteX56" fmla="*/ 161807 w 587059"/>
                    <a:gd name="connsiteY56" fmla="*/ 434743 h 606896"/>
                    <a:gd name="connsiteX57" fmla="*/ 171683 w 587059"/>
                    <a:gd name="connsiteY57" fmla="*/ 444602 h 606896"/>
                    <a:gd name="connsiteX58" fmla="*/ 182318 w 587059"/>
                    <a:gd name="connsiteY58" fmla="*/ 434743 h 606896"/>
                    <a:gd name="connsiteX59" fmla="*/ 171683 w 587059"/>
                    <a:gd name="connsiteY59" fmla="*/ 424884 h 606896"/>
                    <a:gd name="connsiteX60" fmla="*/ 110910 w 587059"/>
                    <a:gd name="connsiteY60" fmla="*/ 424884 h 606896"/>
                    <a:gd name="connsiteX61" fmla="*/ 101035 w 587059"/>
                    <a:gd name="connsiteY61" fmla="*/ 434743 h 606896"/>
                    <a:gd name="connsiteX62" fmla="*/ 110910 w 587059"/>
                    <a:gd name="connsiteY62" fmla="*/ 444602 h 606896"/>
                    <a:gd name="connsiteX63" fmla="*/ 121545 w 587059"/>
                    <a:gd name="connsiteY63" fmla="*/ 434743 h 606896"/>
                    <a:gd name="connsiteX64" fmla="*/ 110910 w 587059"/>
                    <a:gd name="connsiteY64" fmla="*/ 424884 h 606896"/>
                    <a:gd name="connsiteX65" fmla="*/ 50137 w 587059"/>
                    <a:gd name="connsiteY65" fmla="*/ 424884 h 606896"/>
                    <a:gd name="connsiteX66" fmla="*/ 40262 w 587059"/>
                    <a:gd name="connsiteY66" fmla="*/ 434743 h 606896"/>
                    <a:gd name="connsiteX67" fmla="*/ 50137 w 587059"/>
                    <a:gd name="connsiteY67" fmla="*/ 444602 h 606896"/>
                    <a:gd name="connsiteX68" fmla="*/ 60773 w 587059"/>
                    <a:gd name="connsiteY68" fmla="*/ 434743 h 606896"/>
                    <a:gd name="connsiteX69" fmla="*/ 50137 w 587059"/>
                    <a:gd name="connsiteY69" fmla="*/ 424884 h 606896"/>
                    <a:gd name="connsiteX70" fmla="*/ 202069 w 587059"/>
                    <a:gd name="connsiteY70" fmla="*/ 394549 h 606896"/>
                    <a:gd name="connsiteX71" fmla="*/ 192194 w 587059"/>
                    <a:gd name="connsiteY71" fmla="*/ 404408 h 606896"/>
                    <a:gd name="connsiteX72" fmla="*/ 202069 w 587059"/>
                    <a:gd name="connsiteY72" fmla="*/ 414267 h 606896"/>
                    <a:gd name="connsiteX73" fmla="*/ 212705 w 587059"/>
                    <a:gd name="connsiteY73" fmla="*/ 404408 h 606896"/>
                    <a:gd name="connsiteX74" fmla="*/ 202069 w 587059"/>
                    <a:gd name="connsiteY74" fmla="*/ 394549 h 606896"/>
                    <a:gd name="connsiteX75" fmla="*/ 141297 w 587059"/>
                    <a:gd name="connsiteY75" fmla="*/ 394549 h 606896"/>
                    <a:gd name="connsiteX76" fmla="*/ 131421 w 587059"/>
                    <a:gd name="connsiteY76" fmla="*/ 404408 h 606896"/>
                    <a:gd name="connsiteX77" fmla="*/ 141297 w 587059"/>
                    <a:gd name="connsiteY77" fmla="*/ 414267 h 606896"/>
                    <a:gd name="connsiteX78" fmla="*/ 151932 w 587059"/>
                    <a:gd name="connsiteY78" fmla="*/ 404408 h 606896"/>
                    <a:gd name="connsiteX79" fmla="*/ 141297 w 587059"/>
                    <a:gd name="connsiteY79" fmla="*/ 394549 h 606896"/>
                    <a:gd name="connsiteX80" fmla="*/ 80524 w 587059"/>
                    <a:gd name="connsiteY80" fmla="*/ 394549 h 606896"/>
                    <a:gd name="connsiteX81" fmla="*/ 70648 w 587059"/>
                    <a:gd name="connsiteY81" fmla="*/ 404408 h 606896"/>
                    <a:gd name="connsiteX82" fmla="*/ 80524 w 587059"/>
                    <a:gd name="connsiteY82" fmla="*/ 414267 h 606896"/>
                    <a:gd name="connsiteX83" fmla="*/ 91159 w 587059"/>
                    <a:gd name="connsiteY83" fmla="*/ 404408 h 606896"/>
                    <a:gd name="connsiteX84" fmla="*/ 80524 w 587059"/>
                    <a:gd name="connsiteY84" fmla="*/ 394549 h 606896"/>
                    <a:gd name="connsiteX85" fmla="*/ 232456 w 587059"/>
                    <a:gd name="connsiteY85" fmla="*/ 364214 h 606896"/>
                    <a:gd name="connsiteX86" fmla="*/ 222580 w 587059"/>
                    <a:gd name="connsiteY86" fmla="*/ 374073 h 606896"/>
                    <a:gd name="connsiteX87" fmla="*/ 232456 w 587059"/>
                    <a:gd name="connsiteY87" fmla="*/ 383932 h 606896"/>
                    <a:gd name="connsiteX88" fmla="*/ 243091 w 587059"/>
                    <a:gd name="connsiteY88" fmla="*/ 374073 h 606896"/>
                    <a:gd name="connsiteX89" fmla="*/ 232456 w 587059"/>
                    <a:gd name="connsiteY89" fmla="*/ 364214 h 606896"/>
                    <a:gd name="connsiteX90" fmla="*/ 171683 w 587059"/>
                    <a:gd name="connsiteY90" fmla="*/ 364214 h 606896"/>
                    <a:gd name="connsiteX91" fmla="*/ 161807 w 587059"/>
                    <a:gd name="connsiteY91" fmla="*/ 374073 h 606896"/>
                    <a:gd name="connsiteX92" fmla="*/ 171683 w 587059"/>
                    <a:gd name="connsiteY92" fmla="*/ 383932 h 606896"/>
                    <a:gd name="connsiteX93" fmla="*/ 182318 w 587059"/>
                    <a:gd name="connsiteY93" fmla="*/ 374073 h 606896"/>
                    <a:gd name="connsiteX94" fmla="*/ 171683 w 587059"/>
                    <a:gd name="connsiteY94" fmla="*/ 364214 h 606896"/>
                    <a:gd name="connsiteX95" fmla="*/ 110910 w 587059"/>
                    <a:gd name="connsiteY95" fmla="*/ 364214 h 606896"/>
                    <a:gd name="connsiteX96" fmla="*/ 101035 w 587059"/>
                    <a:gd name="connsiteY96" fmla="*/ 374073 h 606896"/>
                    <a:gd name="connsiteX97" fmla="*/ 110910 w 587059"/>
                    <a:gd name="connsiteY97" fmla="*/ 383932 h 606896"/>
                    <a:gd name="connsiteX98" fmla="*/ 121545 w 587059"/>
                    <a:gd name="connsiteY98" fmla="*/ 374073 h 606896"/>
                    <a:gd name="connsiteX99" fmla="*/ 110910 w 587059"/>
                    <a:gd name="connsiteY99" fmla="*/ 364214 h 606896"/>
                    <a:gd name="connsiteX100" fmla="*/ 50137 w 587059"/>
                    <a:gd name="connsiteY100" fmla="*/ 364214 h 606896"/>
                    <a:gd name="connsiteX101" fmla="*/ 40262 w 587059"/>
                    <a:gd name="connsiteY101" fmla="*/ 374073 h 606896"/>
                    <a:gd name="connsiteX102" fmla="*/ 50137 w 587059"/>
                    <a:gd name="connsiteY102" fmla="*/ 383932 h 606896"/>
                    <a:gd name="connsiteX103" fmla="*/ 60773 w 587059"/>
                    <a:gd name="connsiteY103" fmla="*/ 374073 h 606896"/>
                    <a:gd name="connsiteX104" fmla="*/ 50137 w 587059"/>
                    <a:gd name="connsiteY104" fmla="*/ 364214 h 606896"/>
                    <a:gd name="connsiteX105" fmla="*/ 202069 w 587059"/>
                    <a:gd name="connsiteY105" fmla="*/ 333878 h 606896"/>
                    <a:gd name="connsiteX106" fmla="*/ 192194 w 587059"/>
                    <a:gd name="connsiteY106" fmla="*/ 343737 h 606896"/>
                    <a:gd name="connsiteX107" fmla="*/ 202069 w 587059"/>
                    <a:gd name="connsiteY107" fmla="*/ 353596 h 606896"/>
                    <a:gd name="connsiteX108" fmla="*/ 212705 w 587059"/>
                    <a:gd name="connsiteY108" fmla="*/ 343737 h 606896"/>
                    <a:gd name="connsiteX109" fmla="*/ 202069 w 587059"/>
                    <a:gd name="connsiteY109" fmla="*/ 333878 h 606896"/>
                    <a:gd name="connsiteX110" fmla="*/ 141297 w 587059"/>
                    <a:gd name="connsiteY110" fmla="*/ 333878 h 606896"/>
                    <a:gd name="connsiteX111" fmla="*/ 131421 w 587059"/>
                    <a:gd name="connsiteY111" fmla="*/ 343737 h 606896"/>
                    <a:gd name="connsiteX112" fmla="*/ 141297 w 587059"/>
                    <a:gd name="connsiteY112" fmla="*/ 353596 h 606896"/>
                    <a:gd name="connsiteX113" fmla="*/ 151932 w 587059"/>
                    <a:gd name="connsiteY113" fmla="*/ 343737 h 606896"/>
                    <a:gd name="connsiteX114" fmla="*/ 141297 w 587059"/>
                    <a:gd name="connsiteY114" fmla="*/ 333878 h 606896"/>
                    <a:gd name="connsiteX115" fmla="*/ 80524 w 587059"/>
                    <a:gd name="connsiteY115" fmla="*/ 333878 h 606896"/>
                    <a:gd name="connsiteX116" fmla="*/ 70648 w 587059"/>
                    <a:gd name="connsiteY116" fmla="*/ 343737 h 606896"/>
                    <a:gd name="connsiteX117" fmla="*/ 80524 w 587059"/>
                    <a:gd name="connsiteY117" fmla="*/ 353596 h 606896"/>
                    <a:gd name="connsiteX118" fmla="*/ 91159 w 587059"/>
                    <a:gd name="connsiteY118" fmla="*/ 343737 h 606896"/>
                    <a:gd name="connsiteX119" fmla="*/ 80524 w 587059"/>
                    <a:gd name="connsiteY119" fmla="*/ 333878 h 606896"/>
                    <a:gd name="connsiteX120" fmla="*/ 19751 w 587059"/>
                    <a:gd name="connsiteY120" fmla="*/ 333878 h 606896"/>
                    <a:gd name="connsiteX121" fmla="*/ 9876 w 587059"/>
                    <a:gd name="connsiteY121" fmla="*/ 343737 h 606896"/>
                    <a:gd name="connsiteX122" fmla="*/ 19751 w 587059"/>
                    <a:gd name="connsiteY122" fmla="*/ 353596 h 606896"/>
                    <a:gd name="connsiteX123" fmla="*/ 30386 w 587059"/>
                    <a:gd name="connsiteY123" fmla="*/ 343737 h 606896"/>
                    <a:gd name="connsiteX124" fmla="*/ 19751 w 587059"/>
                    <a:gd name="connsiteY124" fmla="*/ 333878 h 606896"/>
                    <a:gd name="connsiteX125" fmla="*/ 232456 w 587059"/>
                    <a:gd name="connsiteY125" fmla="*/ 303543 h 606896"/>
                    <a:gd name="connsiteX126" fmla="*/ 222580 w 587059"/>
                    <a:gd name="connsiteY126" fmla="*/ 313402 h 606896"/>
                    <a:gd name="connsiteX127" fmla="*/ 232456 w 587059"/>
                    <a:gd name="connsiteY127" fmla="*/ 323261 h 606896"/>
                    <a:gd name="connsiteX128" fmla="*/ 243091 w 587059"/>
                    <a:gd name="connsiteY128" fmla="*/ 313402 h 606896"/>
                    <a:gd name="connsiteX129" fmla="*/ 232456 w 587059"/>
                    <a:gd name="connsiteY129" fmla="*/ 303543 h 606896"/>
                    <a:gd name="connsiteX130" fmla="*/ 171683 w 587059"/>
                    <a:gd name="connsiteY130" fmla="*/ 303543 h 606896"/>
                    <a:gd name="connsiteX131" fmla="*/ 161807 w 587059"/>
                    <a:gd name="connsiteY131" fmla="*/ 313402 h 606896"/>
                    <a:gd name="connsiteX132" fmla="*/ 171683 w 587059"/>
                    <a:gd name="connsiteY132" fmla="*/ 323261 h 606896"/>
                    <a:gd name="connsiteX133" fmla="*/ 182318 w 587059"/>
                    <a:gd name="connsiteY133" fmla="*/ 313402 h 606896"/>
                    <a:gd name="connsiteX134" fmla="*/ 171683 w 587059"/>
                    <a:gd name="connsiteY134" fmla="*/ 303543 h 606896"/>
                    <a:gd name="connsiteX135" fmla="*/ 110910 w 587059"/>
                    <a:gd name="connsiteY135" fmla="*/ 303543 h 606896"/>
                    <a:gd name="connsiteX136" fmla="*/ 101035 w 587059"/>
                    <a:gd name="connsiteY136" fmla="*/ 313402 h 606896"/>
                    <a:gd name="connsiteX137" fmla="*/ 110910 w 587059"/>
                    <a:gd name="connsiteY137" fmla="*/ 323261 h 606896"/>
                    <a:gd name="connsiteX138" fmla="*/ 121545 w 587059"/>
                    <a:gd name="connsiteY138" fmla="*/ 313402 h 606896"/>
                    <a:gd name="connsiteX139" fmla="*/ 110910 w 587059"/>
                    <a:gd name="connsiteY139" fmla="*/ 303543 h 606896"/>
                    <a:gd name="connsiteX140" fmla="*/ 50137 w 587059"/>
                    <a:gd name="connsiteY140" fmla="*/ 303543 h 606896"/>
                    <a:gd name="connsiteX141" fmla="*/ 40262 w 587059"/>
                    <a:gd name="connsiteY141" fmla="*/ 313402 h 606896"/>
                    <a:gd name="connsiteX142" fmla="*/ 50137 w 587059"/>
                    <a:gd name="connsiteY142" fmla="*/ 323261 h 606896"/>
                    <a:gd name="connsiteX143" fmla="*/ 60773 w 587059"/>
                    <a:gd name="connsiteY143" fmla="*/ 313402 h 606896"/>
                    <a:gd name="connsiteX144" fmla="*/ 50137 w 587059"/>
                    <a:gd name="connsiteY144" fmla="*/ 303543 h 606896"/>
                    <a:gd name="connsiteX145" fmla="*/ 202069 w 587059"/>
                    <a:gd name="connsiteY145" fmla="*/ 273208 h 606896"/>
                    <a:gd name="connsiteX146" fmla="*/ 192194 w 587059"/>
                    <a:gd name="connsiteY146" fmla="*/ 283067 h 606896"/>
                    <a:gd name="connsiteX147" fmla="*/ 202069 w 587059"/>
                    <a:gd name="connsiteY147" fmla="*/ 292926 h 606896"/>
                    <a:gd name="connsiteX148" fmla="*/ 212705 w 587059"/>
                    <a:gd name="connsiteY148" fmla="*/ 283067 h 606896"/>
                    <a:gd name="connsiteX149" fmla="*/ 202069 w 587059"/>
                    <a:gd name="connsiteY149" fmla="*/ 273208 h 606896"/>
                    <a:gd name="connsiteX150" fmla="*/ 141297 w 587059"/>
                    <a:gd name="connsiteY150" fmla="*/ 273208 h 606896"/>
                    <a:gd name="connsiteX151" fmla="*/ 131421 w 587059"/>
                    <a:gd name="connsiteY151" fmla="*/ 283067 h 606896"/>
                    <a:gd name="connsiteX152" fmla="*/ 141297 w 587059"/>
                    <a:gd name="connsiteY152" fmla="*/ 292926 h 606896"/>
                    <a:gd name="connsiteX153" fmla="*/ 151932 w 587059"/>
                    <a:gd name="connsiteY153" fmla="*/ 283067 h 606896"/>
                    <a:gd name="connsiteX154" fmla="*/ 141297 w 587059"/>
                    <a:gd name="connsiteY154" fmla="*/ 273208 h 606896"/>
                    <a:gd name="connsiteX155" fmla="*/ 80524 w 587059"/>
                    <a:gd name="connsiteY155" fmla="*/ 273208 h 606896"/>
                    <a:gd name="connsiteX156" fmla="*/ 70648 w 587059"/>
                    <a:gd name="connsiteY156" fmla="*/ 283067 h 606896"/>
                    <a:gd name="connsiteX157" fmla="*/ 80524 w 587059"/>
                    <a:gd name="connsiteY157" fmla="*/ 292926 h 606896"/>
                    <a:gd name="connsiteX158" fmla="*/ 91159 w 587059"/>
                    <a:gd name="connsiteY158" fmla="*/ 283067 h 606896"/>
                    <a:gd name="connsiteX159" fmla="*/ 80524 w 587059"/>
                    <a:gd name="connsiteY159" fmla="*/ 273208 h 606896"/>
                    <a:gd name="connsiteX160" fmla="*/ 19751 w 587059"/>
                    <a:gd name="connsiteY160" fmla="*/ 273208 h 606896"/>
                    <a:gd name="connsiteX161" fmla="*/ 9876 w 587059"/>
                    <a:gd name="connsiteY161" fmla="*/ 283067 h 606896"/>
                    <a:gd name="connsiteX162" fmla="*/ 19751 w 587059"/>
                    <a:gd name="connsiteY162" fmla="*/ 292926 h 606896"/>
                    <a:gd name="connsiteX163" fmla="*/ 30386 w 587059"/>
                    <a:gd name="connsiteY163" fmla="*/ 283067 h 606896"/>
                    <a:gd name="connsiteX164" fmla="*/ 19751 w 587059"/>
                    <a:gd name="connsiteY164" fmla="*/ 273208 h 606896"/>
                    <a:gd name="connsiteX165" fmla="*/ 432977 w 587059"/>
                    <a:gd name="connsiteY165" fmla="*/ 245927 h 606896"/>
                    <a:gd name="connsiteX166" fmla="*/ 448167 w 587059"/>
                    <a:gd name="connsiteY166" fmla="*/ 245927 h 606896"/>
                    <a:gd name="connsiteX167" fmla="*/ 451964 w 587059"/>
                    <a:gd name="connsiteY167" fmla="*/ 250477 h 606896"/>
                    <a:gd name="connsiteX168" fmla="*/ 453483 w 587059"/>
                    <a:gd name="connsiteY168" fmla="*/ 251994 h 606896"/>
                    <a:gd name="connsiteX169" fmla="*/ 494494 w 587059"/>
                    <a:gd name="connsiteY169" fmla="*/ 348303 h 606896"/>
                    <a:gd name="connsiteX170" fmla="*/ 497532 w 587059"/>
                    <a:gd name="connsiteY170" fmla="*/ 327828 h 606896"/>
                    <a:gd name="connsiteX171" fmla="*/ 504367 w 587059"/>
                    <a:gd name="connsiteY171" fmla="*/ 319486 h 606896"/>
                    <a:gd name="connsiteX172" fmla="*/ 515000 w 587059"/>
                    <a:gd name="connsiteY172" fmla="*/ 322519 h 606896"/>
                    <a:gd name="connsiteX173" fmla="*/ 548416 w 587059"/>
                    <a:gd name="connsiteY173" fmla="*/ 360436 h 606896"/>
                    <a:gd name="connsiteX174" fmla="*/ 549935 w 587059"/>
                    <a:gd name="connsiteY174" fmla="*/ 558363 h 606896"/>
                    <a:gd name="connsiteX175" fmla="*/ 440572 w 587059"/>
                    <a:gd name="connsiteY175" fmla="*/ 606896 h 606896"/>
                    <a:gd name="connsiteX176" fmla="*/ 329690 w 587059"/>
                    <a:gd name="connsiteY176" fmla="*/ 556846 h 606896"/>
                    <a:gd name="connsiteX177" fmla="*/ 316019 w 587059"/>
                    <a:gd name="connsiteY177" fmla="*/ 382428 h 606896"/>
                    <a:gd name="connsiteX178" fmla="*/ 325893 w 587059"/>
                    <a:gd name="connsiteY178" fmla="*/ 377878 h 606896"/>
                    <a:gd name="connsiteX179" fmla="*/ 334247 w 587059"/>
                    <a:gd name="connsiteY179" fmla="*/ 385461 h 606896"/>
                    <a:gd name="connsiteX180" fmla="*/ 346398 w 587059"/>
                    <a:gd name="connsiteY180" fmla="*/ 419587 h 606896"/>
                    <a:gd name="connsiteX181" fmla="*/ 399561 w 587059"/>
                    <a:gd name="connsiteY181" fmla="*/ 283086 h 606896"/>
                    <a:gd name="connsiteX182" fmla="*/ 232456 w 587059"/>
                    <a:gd name="connsiteY182" fmla="*/ 242873 h 606896"/>
                    <a:gd name="connsiteX183" fmla="*/ 222580 w 587059"/>
                    <a:gd name="connsiteY183" fmla="*/ 252731 h 606896"/>
                    <a:gd name="connsiteX184" fmla="*/ 232456 w 587059"/>
                    <a:gd name="connsiteY184" fmla="*/ 262590 h 606896"/>
                    <a:gd name="connsiteX185" fmla="*/ 243091 w 587059"/>
                    <a:gd name="connsiteY185" fmla="*/ 252731 h 606896"/>
                    <a:gd name="connsiteX186" fmla="*/ 232456 w 587059"/>
                    <a:gd name="connsiteY186" fmla="*/ 242873 h 606896"/>
                    <a:gd name="connsiteX187" fmla="*/ 171683 w 587059"/>
                    <a:gd name="connsiteY187" fmla="*/ 242873 h 606896"/>
                    <a:gd name="connsiteX188" fmla="*/ 161807 w 587059"/>
                    <a:gd name="connsiteY188" fmla="*/ 252731 h 606896"/>
                    <a:gd name="connsiteX189" fmla="*/ 171683 w 587059"/>
                    <a:gd name="connsiteY189" fmla="*/ 262590 h 606896"/>
                    <a:gd name="connsiteX190" fmla="*/ 182318 w 587059"/>
                    <a:gd name="connsiteY190" fmla="*/ 252731 h 606896"/>
                    <a:gd name="connsiteX191" fmla="*/ 171683 w 587059"/>
                    <a:gd name="connsiteY191" fmla="*/ 242873 h 606896"/>
                    <a:gd name="connsiteX192" fmla="*/ 110910 w 587059"/>
                    <a:gd name="connsiteY192" fmla="*/ 242873 h 606896"/>
                    <a:gd name="connsiteX193" fmla="*/ 101035 w 587059"/>
                    <a:gd name="connsiteY193" fmla="*/ 252731 h 606896"/>
                    <a:gd name="connsiteX194" fmla="*/ 110910 w 587059"/>
                    <a:gd name="connsiteY194" fmla="*/ 262590 h 606896"/>
                    <a:gd name="connsiteX195" fmla="*/ 121545 w 587059"/>
                    <a:gd name="connsiteY195" fmla="*/ 252731 h 606896"/>
                    <a:gd name="connsiteX196" fmla="*/ 110910 w 587059"/>
                    <a:gd name="connsiteY196" fmla="*/ 242873 h 606896"/>
                    <a:gd name="connsiteX197" fmla="*/ 50137 w 587059"/>
                    <a:gd name="connsiteY197" fmla="*/ 242873 h 606896"/>
                    <a:gd name="connsiteX198" fmla="*/ 40262 w 587059"/>
                    <a:gd name="connsiteY198" fmla="*/ 252731 h 606896"/>
                    <a:gd name="connsiteX199" fmla="*/ 50137 w 587059"/>
                    <a:gd name="connsiteY199" fmla="*/ 262590 h 606896"/>
                    <a:gd name="connsiteX200" fmla="*/ 60773 w 587059"/>
                    <a:gd name="connsiteY200" fmla="*/ 252731 h 606896"/>
                    <a:gd name="connsiteX201" fmla="*/ 50137 w 587059"/>
                    <a:gd name="connsiteY201" fmla="*/ 242873 h 606896"/>
                    <a:gd name="connsiteX202" fmla="*/ 202069 w 587059"/>
                    <a:gd name="connsiteY202" fmla="*/ 212537 h 606896"/>
                    <a:gd name="connsiteX203" fmla="*/ 192194 w 587059"/>
                    <a:gd name="connsiteY203" fmla="*/ 222396 h 606896"/>
                    <a:gd name="connsiteX204" fmla="*/ 202069 w 587059"/>
                    <a:gd name="connsiteY204" fmla="*/ 232255 h 606896"/>
                    <a:gd name="connsiteX205" fmla="*/ 212705 w 587059"/>
                    <a:gd name="connsiteY205" fmla="*/ 222396 h 606896"/>
                    <a:gd name="connsiteX206" fmla="*/ 202069 w 587059"/>
                    <a:gd name="connsiteY206" fmla="*/ 212537 h 606896"/>
                    <a:gd name="connsiteX207" fmla="*/ 141297 w 587059"/>
                    <a:gd name="connsiteY207" fmla="*/ 212537 h 606896"/>
                    <a:gd name="connsiteX208" fmla="*/ 131421 w 587059"/>
                    <a:gd name="connsiteY208" fmla="*/ 222396 h 606896"/>
                    <a:gd name="connsiteX209" fmla="*/ 141297 w 587059"/>
                    <a:gd name="connsiteY209" fmla="*/ 232255 h 606896"/>
                    <a:gd name="connsiteX210" fmla="*/ 151932 w 587059"/>
                    <a:gd name="connsiteY210" fmla="*/ 222396 h 606896"/>
                    <a:gd name="connsiteX211" fmla="*/ 141297 w 587059"/>
                    <a:gd name="connsiteY211" fmla="*/ 212537 h 606896"/>
                    <a:gd name="connsiteX212" fmla="*/ 80524 w 587059"/>
                    <a:gd name="connsiteY212" fmla="*/ 212537 h 606896"/>
                    <a:gd name="connsiteX213" fmla="*/ 70648 w 587059"/>
                    <a:gd name="connsiteY213" fmla="*/ 222396 h 606896"/>
                    <a:gd name="connsiteX214" fmla="*/ 80524 w 587059"/>
                    <a:gd name="connsiteY214" fmla="*/ 232255 h 606896"/>
                    <a:gd name="connsiteX215" fmla="*/ 91159 w 587059"/>
                    <a:gd name="connsiteY215" fmla="*/ 222396 h 606896"/>
                    <a:gd name="connsiteX216" fmla="*/ 80524 w 587059"/>
                    <a:gd name="connsiteY216" fmla="*/ 212537 h 606896"/>
                    <a:gd name="connsiteX217" fmla="*/ 19751 w 587059"/>
                    <a:gd name="connsiteY217" fmla="*/ 212537 h 606896"/>
                    <a:gd name="connsiteX218" fmla="*/ 9876 w 587059"/>
                    <a:gd name="connsiteY218" fmla="*/ 222396 h 606896"/>
                    <a:gd name="connsiteX219" fmla="*/ 19751 w 587059"/>
                    <a:gd name="connsiteY219" fmla="*/ 232255 h 606896"/>
                    <a:gd name="connsiteX220" fmla="*/ 30386 w 587059"/>
                    <a:gd name="connsiteY220" fmla="*/ 222396 h 606896"/>
                    <a:gd name="connsiteX221" fmla="*/ 19751 w 587059"/>
                    <a:gd name="connsiteY221" fmla="*/ 212537 h 606896"/>
                    <a:gd name="connsiteX222" fmla="*/ 232456 w 587059"/>
                    <a:gd name="connsiteY222" fmla="*/ 182202 h 606896"/>
                    <a:gd name="connsiteX223" fmla="*/ 222580 w 587059"/>
                    <a:gd name="connsiteY223" fmla="*/ 192061 h 606896"/>
                    <a:gd name="connsiteX224" fmla="*/ 232456 w 587059"/>
                    <a:gd name="connsiteY224" fmla="*/ 201920 h 606896"/>
                    <a:gd name="connsiteX225" fmla="*/ 243091 w 587059"/>
                    <a:gd name="connsiteY225" fmla="*/ 192061 h 606896"/>
                    <a:gd name="connsiteX226" fmla="*/ 232456 w 587059"/>
                    <a:gd name="connsiteY226" fmla="*/ 182202 h 606896"/>
                    <a:gd name="connsiteX227" fmla="*/ 171683 w 587059"/>
                    <a:gd name="connsiteY227" fmla="*/ 182202 h 606896"/>
                    <a:gd name="connsiteX228" fmla="*/ 161807 w 587059"/>
                    <a:gd name="connsiteY228" fmla="*/ 192061 h 606896"/>
                    <a:gd name="connsiteX229" fmla="*/ 171683 w 587059"/>
                    <a:gd name="connsiteY229" fmla="*/ 201920 h 606896"/>
                    <a:gd name="connsiteX230" fmla="*/ 182318 w 587059"/>
                    <a:gd name="connsiteY230" fmla="*/ 192061 h 606896"/>
                    <a:gd name="connsiteX231" fmla="*/ 171683 w 587059"/>
                    <a:gd name="connsiteY231" fmla="*/ 182202 h 606896"/>
                    <a:gd name="connsiteX232" fmla="*/ 110910 w 587059"/>
                    <a:gd name="connsiteY232" fmla="*/ 182202 h 606896"/>
                    <a:gd name="connsiteX233" fmla="*/ 101035 w 587059"/>
                    <a:gd name="connsiteY233" fmla="*/ 192061 h 606896"/>
                    <a:gd name="connsiteX234" fmla="*/ 110910 w 587059"/>
                    <a:gd name="connsiteY234" fmla="*/ 201920 h 606896"/>
                    <a:gd name="connsiteX235" fmla="*/ 121545 w 587059"/>
                    <a:gd name="connsiteY235" fmla="*/ 192061 h 606896"/>
                    <a:gd name="connsiteX236" fmla="*/ 110910 w 587059"/>
                    <a:gd name="connsiteY236" fmla="*/ 182202 h 606896"/>
                    <a:gd name="connsiteX237" fmla="*/ 50137 w 587059"/>
                    <a:gd name="connsiteY237" fmla="*/ 182202 h 606896"/>
                    <a:gd name="connsiteX238" fmla="*/ 40262 w 587059"/>
                    <a:gd name="connsiteY238" fmla="*/ 192061 h 606896"/>
                    <a:gd name="connsiteX239" fmla="*/ 50137 w 587059"/>
                    <a:gd name="connsiteY239" fmla="*/ 201920 h 606896"/>
                    <a:gd name="connsiteX240" fmla="*/ 60773 w 587059"/>
                    <a:gd name="connsiteY240" fmla="*/ 192061 h 606896"/>
                    <a:gd name="connsiteX241" fmla="*/ 50137 w 587059"/>
                    <a:gd name="connsiteY241" fmla="*/ 182202 h 606896"/>
                    <a:gd name="connsiteX242" fmla="*/ 202069 w 587059"/>
                    <a:gd name="connsiteY242" fmla="*/ 151867 h 606896"/>
                    <a:gd name="connsiteX243" fmla="*/ 192194 w 587059"/>
                    <a:gd name="connsiteY243" fmla="*/ 161726 h 606896"/>
                    <a:gd name="connsiteX244" fmla="*/ 202069 w 587059"/>
                    <a:gd name="connsiteY244" fmla="*/ 171585 h 606896"/>
                    <a:gd name="connsiteX245" fmla="*/ 212705 w 587059"/>
                    <a:gd name="connsiteY245" fmla="*/ 161726 h 606896"/>
                    <a:gd name="connsiteX246" fmla="*/ 202069 w 587059"/>
                    <a:gd name="connsiteY246" fmla="*/ 151867 h 606896"/>
                    <a:gd name="connsiteX247" fmla="*/ 141297 w 587059"/>
                    <a:gd name="connsiteY247" fmla="*/ 151867 h 606896"/>
                    <a:gd name="connsiteX248" fmla="*/ 131421 w 587059"/>
                    <a:gd name="connsiteY248" fmla="*/ 161726 h 606896"/>
                    <a:gd name="connsiteX249" fmla="*/ 141297 w 587059"/>
                    <a:gd name="connsiteY249" fmla="*/ 171585 h 606896"/>
                    <a:gd name="connsiteX250" fmla="*/ 151932 w 587059"/>
                    <a:gd name="connsiteY250" fmla="*/ 161726 h 606896"/>
                    <a:gd name="connsiteX251" fmla="*/ 141297 w 587059"/>
                    <a:gd name="connsiteY251" fmla="*/ 151867 h 606896"/>
                    <a:gd name="connsiteX252" fmla="*/ 80524 w 587059"/>
                    <a:gd name="connsiteY252" fmla="*/ 151867 h 606896"/>
                    <a:gd name="connsiteX253" fmla="*/ 70648 w 587059"/>
                    <a:gd name="connsiteY253" fmla="*/ 161726 h 606896"/>
                    <a:gd name="connsiteX254" fmla="*/ 80524 w 587059"/>
                    <a:gd name="connsiteY254" fmla="*/ 171585 h 606896"/>
                    <a:gd name="connsiteX255" fmla="*/ 91159 w 587059"/>
                    <a:gd name="connsiteY255" fmla="*/ 161726 h 606896"/>
                    <a:gd name="connsiteX256" fmla="*/ 80524 w 587059"/>
                    <a:gd name="connsiteY256" fmla="*/ 151867 h 606896"/>
                    <a:gd name="connsiteX257" fmla="*/ 19751 w 587059"/>
                    <a:gd name="connsiteY257" fmla="*/ 151867 h 606896"/>
                    <a:gd name="connsiteX258" fmla="*/ 9876 w 587059"/>
                    <a:gd name="connsiteY258" fmla="*/ 161726 h 606896"/>
                    <a:gd name="connsiteX259" fmla="*/ 19751 w 587059"/>
                    <a:gd name="connsiteY259" fmla="*/ 171585 h 606896"/>
                    <a:gd name="connsiteX260" fmla="*/ 30386 w 587059"/>
                    <a:gd name="connsiteY260" fmla="*/ 161726 h 606896"/>
                    <a:gd name="connsiteX261" fmla="*/ 19751 w 587059"/>
                    <a:gd name="connsiteY261" fmla="*/ 151867 h 606896"/>
                    <a:gd name="connsiteX262" fmla="*/ 232456 w 587059"/>
                    <a:gd name="connsiteY262" fmla="*/ 121531 h 606896"/>
                    <a:gd name="connsiteX263" fmla="*/ 222580 w 587059"/>
                    <a:gd name="connsiteY263" fmla="*/ 131390 h 606896"/>
                    <a:gd name="connsiteX264" fmla="*/ 232456 w 587059"/>
                    <a:gd name="connsiteY264" fmla="*/ 141249 h 606896"/>
                    <a:gd name="connsiteX265" fmla="*/ 243091 w 587059"/>
                    <a:gd name="connsiteY265" fmla="*/ 131390 h 606896"/>
                    <a:gd name="connsiteX266" fmla="*/ 232456 w 587059"/>
                    <a:gd name="connsiteY266" fmla="*/ 121531 h 606896"/>
                    <a:gd name="connsiteX267" fmla="*/ 171683 w 587059"/>
                    <a:gd name="connsiteY267" fmla="*/ 121531 h 606896"/>
                    <a:gd name="connsiteX268" fmla="*/ 161807 w 587059"/>
                    <a:gd name="connsiteY268" fmla="*/ 131390 h 606896"/>
                    <a:gd name="connsiteX269" fmla="*/ 171683 w 587059"/>
                    <a:gd name="connsiteY269" fmla="*/ 141249 h 606896"/>
                    <a:gd name="connsiteX270" fmla="*/ 182318 w 587059"/>
                    <a:gd name="connsiteY270" fmla="*/ 131390 h 606896"/>
                    <a:gd name="connsiteX271" fmla="*/ 171683 w 587059"/>
                    <a:gd name="connsiteY271" fmla="*/ 121531 h 606896"/>
                    <a:gd name="connsiteX272" fmla="*/ 110910 w 587059"/>
                    <a:gd name="connsiteY272" fmla="*/ 121531 h 606896"/>
                    <a:gd name="connsiteX273" fmla="*/ 101035 w 587059"/>
                    <a:gd name="connsiteY273" fmla="*/ 131390 h 606896"/>
                    <a:gd name="connsiteX274" fmla="*/ 110910 w 587059"/>
                    <a:gd name="connsiteY274" fmla="*/ 141249 h 606896"/>
                    <a:gd name="connsiteX275" fmla="*/ 121545 w 587059"/>
                    <a:gd name="connsiteY275" fmla="*/ 131390 h 606896"/>
                    <a:gd name="connsiteX276" fmla="*/ 110910 w 587059"/>
                    <a:gd name="connsiteY276" fmla="*/ 121531 h 606896"/>
                    <a:gd name="connsiteX277" fmla="*/ 50137 w 587059"/>
                    <a:gd name="connsiteY277" fmla="*/ 121531 h 606896"/>
                    <a:gd name="connsiteX278" fmla="*/ 40262 w 587059"/>
                    <a:gd name="connsiteY278" fmla="*/ 131390 h 606896"/>
                    <a:gd name="connsiteX279" fmla="*/ 50137 w 587059"/>
                    <a:gd name="connsiteY279" fmla="*/ 141249 h 606896"/>
                    <a:gd name="connsiteX280" fmla="*/ 60773 w 587059"/>
                    <a:gd name="connsiteY280" fmla="*/ 131390 h 606896"/>
                    <a:gd name="connsiteX281" fmla="*/ 50137 w 587059"/>
                    <a:gd name="connsiteY281" fmla="*/ 121531 h 606896"/>
                    <a:gd name="connsiteX282" fmla="*/ 202069 w 587059"/>
                    <a:gd name="connsiteY282" fmla="*/ 91196 h 606896"/>
                    <a:gd name="connsiteX283" fmla="*/ 192194 w 587059"/>
                    <a:gd name="connsiteY283" fmla="*/ 101055 h 606896"/>
                    <a:gd name="connsiteX284" fmla="*/ 202069 w 587059"/>
                    <a:gd name="connsiteY284" fmla="*/ 110914 h 606896"/>
                    <a:gd name="connsiteX285" fmla="*/ 212705 w 587059"/>
                    <a:gd name="connsiteY285" fmla="*/ 101055 h 606896"/>
                    <a:gd name="connsiteX286" fmla="*/ 202069 w 587059"/>
                    <a:gd name="connsiteY286" fmla="*/ 91196 h 606896"/>
                    <a:gd name="connsiteX287" fmla="*/ 141297 w 587059"/>
                    <a:gd name="connsiteY287" fmla="*/ 91196 h 606896"/>
                    <a:gd name="connsiteX288" fmla="*/ 131421 w 587059"/>
                    <a:gd name="connsiteY288" fmla="*/ 101055 h 606896"/>
                    <a:gd name="connsiteX289" fmla="*/ 141297 w 587059"/>
                    <a:gd name="connsiteY289" fmla="*/ 110914 h 606896"/>
                    <a:gd name="connsiteX290" fmla="*/ 151932 w 587059"/>
                    <a:gd name="connsiteY290" fmla="*/ 101055 h 606896"/>
                    <a:gd name="connsiteX291" fmla="*/ 141297 w 587059"/>
                    <a:gd name="connsiteY291" fmla="*/ 91196 h 606896"/>
                    <a:gd name="connsiteX292" fmla="*/ 80524 w 587059"/>
                    <a:gd name="connsiteY292" fmla="*/ 91196 h 606896"/>
                    <a:gd name="connsiteX293" fmla="*/ 70648 w 587059"/>
                    <a:gd name="connsiteY293" fmla="*/ 101055 h 606896"/>
                    <a:gd name="connsiteX294" fmla="*/ 80524 w 587059"/>
                    <a:gd name="connsiteY294" fmla="*/ 110914 h 606896"/>
                    <a:gd name="connsiteX295" fmla="*/ 91159 w 587059"/>
                    <a:gd name="connsiteY295" fmla="*/ 101055 h 606896"/>
                    <a:gd name="connsiteX296" fmla="*/ 80524 w 587059"/>
                    <a:gd name="connsiteY296" fmla="*/ 91196 h 606896"/>
                    <a:gd name="connsiteX297" fmla="*/ 19751 w 587059"/>
                    <a:gd name="connsiteY297" fmla="*/ 91196 h 606896"/>
                    <a:gd name="connsiteX298" fmla="*/ 9876 w 587059"/>
                    <a:gd name="connsiteY298" fmla="*/ 101055 h 606896"/>
                    <a:gd name="connsiteX299" fmla="*/ 19751 w 587059"/>
                    <a:gd name="connsiteY299" fmla="*/ 110914 h 606896"/>
                    <a:gd name="connsiteX300" fmla="*/ 30386 w 587059"/>
                    <a:gd name="connsiteY300" fmla="*/ 101055 h 606896"/>
                    <a:gd name="connsiteX301" fmla="*/ 19751 w 587059"/>
                    <a:gd name="connsiteY301" fmla="*/ 91196 h 606896"/>
                    <a:gd name="connsiteX302" fmla="*/ 232456 w 587059"/>
                    <a:gd name="connsiteY302" fmla="*/ 60861 h 606896"/>
                    <a:gd name="connsiteX303" fmla="*/ 222580 w 587059"/>
                    <a:gd name="connsiteY303" fmla="*/ 70720 h 606896"/>
                    <a:gd name="connsiteX304" fmla="*/ 232456 w 587059"/>
                    <a:gd name="connsiteY304" fmla="*/ 80579 h 606896"/>
                    <a:gd name="connsiteX305" fmla="*/ 243091 w 587059"/>
                    <a:gd name="connsiteY305" fmla="*/ 70720 h 606896"/>
                    <a:gd name="connsiteX306" fmla="*/ 232456 w 587059"/>
                    <a:gd name="connsiteY306" fmla="*/ 60861 h 606896"/>
                    <a:gd name="connsiteX307" fmla="*/ 171683 w 587059"/>
                    <a:gd name="connsiteY307" fmla="*/ 60861 h 606896"/>
                    <a:gd name="connsiteX308" fmla="*/ 161807 w 587059"/>
                    <a:gd name="connsiteY308" fmla="*/ 70720 h 606896"/>
                    <a:gd name="connsiteX309" fmla="*/ 171683 w 587059"/>
                    <a:gd name="connsiteY309" fmla="*/ 80579 h 606896"/>
                    <a:gd name="connsiteX310" fmla="*/ 182318 w 587059"/>
                    <a:gd name="connsiteY310" fmla="*/ 70720 h 606896"/>
                    <a:gd name="connsiteX311" fmla="*/ 171683 w 587059"/>
                    <a:gd name="connsiteY311" fmla="*/ 60861 h 606896"/>
                    <a:gd name="connsiteX312" fmla="*/ 202069 w 587059"/>
                    <a:gd name="connsiteY312" fmla="*/ 30525 h 606896"/>
                    <a:gd name="connsiteX313" fmla="*/ 192194 w 587059"/>
                    <a:gd name="connsiteY313" fmla="*/ 40384 h 606896"/>
                    <a:gd name="connsiteX314" fmla="*/ 202069 w 587059"/>
                    <a:gd name="connsiteY314" fmla="*/ 50243 h 606896"/>
                    <a:gd name="connsiteX315" fmla="*/ 212705 w 587059"/>
                    <a:gd name="connsiteY315" fmla="*/ 40384 h 606896"/>
                    <a:gd name="connsiteX316" fmla="*/ 202069 w 587059"/>
                    <a:gd name="connsiteY316" fmla="*/ 30525 h 606896"/>
                    <a:gd name="connsiteX317" fmla="*/ 232551 w 587059"/>
                    <a:gd name="connsiteY317" fmla="*/ 0 h 606896"/>
                    <a:gd name="connsiteX318" fmla="*/ 240812 w 587059"/>
                    <a:gd name="connsiteY318" fmla="*/ 3982 h 606896"/>
                    <a:gd name="connsiteX319" fmla="*/ 455795 w 587059"/>
                    <a:gd name="connsiteY319" fmla="*/ 80579 h 606896"/>
                    <a:gd name="connsiteX320" fmla="*/ 465671 w 587059"/>
                    <a:gd name="connsiteY320" fmla="*/ 91196 h 606896"/>
                    <a:gd name="connsiteX321" fmla="*/ 465671 w 587059"/>
                    <a:gd name="connsiteY321" fmla="*/ 235289 h 606896"/>
                    <a:gd name="connsiteX322" fmla="*/ 463392 w 587059"/>
                    <a:gd name="connsiteY322" fmla="*/ 232255 h 606896"/>
                    <a:gd name="connsiteX323" fmla="*/ 440602 w 587059"/>
                    <a:gd name="connsiteY323" fmla="*/ 222396 h 606896"/>
                    <a:gd name="connsiteX324" fmla="*/ 417812 w 587059"/>
                    <a:gd name="connsiteY324" fmla="*/ 232255 h 606896"/>
                    <a:gd name="connsiteX325" fmla="*/ 384387 w 587059"/>
                    <a:gd name="connsiteY325" fmla="*/ 270174 h 606896"/>
                    <a:gd name="connsiteX326" fmla="*/ 335769 w 587059"/>
                    <a:gd name="connsiteY326" fmla="*/ 359663 h 606896"/>
                    <a:gd name="connsiteX327" fmla="*/ 328932 w 587059"/>
                    <a:gd name="connsiteY327" fmla="*/ 357388 h 606896"/>
                    <a:gd name="connsiteX328" fmla="*/ 298546 w 587059"/>
                    <a:gd name="connsiteY328" fmla="*/ 371798 h 606896"/>
                    <a:gd name="connsiteX329" fmla="*/ 313739 w 587059"/>
                    <a:gd name="connsiteY329" fmla="*/ 569735 h 606896"/>
                    <a:gd name="connsiteX330" fmla="*/ 235494 w 587059"/>
                    <a:gd name="connsiteY330" fmla="*/ 606138 h 606896"/>
                    <a:gd name="connsiteX331" fmla="*/ 232456 w 587059"/>
                    <a:gd name="connsiteY331" fmla="*/ 606896 h 606896"/>
                    <a:gd name="connsiteX332" fmla="*/ 230177 w 587059"/>
                    <a:gd name="connsiteY332" fmla="*/ 606138 h 606896"/>
                    <a:gd name="connsiteX333" fmla="*/ 126863 w 587059"/>
                    <a:gd name="connsiteY333" fmla="*/ 552293 h 606896"/>
                    <a:gd name="connsiteX334" fmla="*/ 0 w 587059"/>
                    <a:gd name="connsiteY334" fmla="*/ 283825 h 606896"/>
                    <a:gd name="connsiteX335" fmla="*/ 0 w 587059"/>
                    <a:gd name="connsiteY335" fmla="*/ 91196 h 606896"/>
                    <a:gd name="connsiteX336" fmla="*/ 9876 w 587059"/>
                    <a:gd name="connsiteY336" fmla="*/ 80579 h 606896"/>
                    <a:gd name="connsiteX337" fmla="*/ 224859 w 587059"/>
                    <a:gd name="connsiteY337" fmla="*/ 3982 h 606896"/>
                    <a:gd name="connsiteX338" fmla="*/ 232551 w 587059"/>
                    <a:gd name="connsiteY338" fmla="*/ 0 h 60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Lst>
                  <a:rect l="l" t="t" r="r" b="b"/>
                  <a:pathLst>
                    <a:path w="587059" h="606896">
                      <a:moveTo>
                        <a:pt x="232456" y="546226"/>
                      </a:moveTo>
                      <a:cubicBezTo>
                        <a:pt x="227138" y="546226"/>
                        <a:pt x="222580" y="550776"/>
                        <a:pt x="222580" y="556085"/>
                      </a:cubicBezTo>
                      <a:cubicBezTo>
                        <a:pt x="222580" y="561393"/>
                        <a:pt x="227138" y="565944"/>
                        <a:pt x="232456" y="565944"/>
                      </a:cubicBezTo>
                      <a:cubicBezTo>
                        <a:pt x="238533" y="565944"/>
                        <a:pt x="243091" y="561393"/>
                        <a:pt x="243091" y="556085"/>
                      </a:cubicBezTo>
                      <a:cubicBezTo>
                        <a:pt x="243091" y="550776"/>
                        <a:pt x="238533" y="546226"/>
                        <a:pt x="232456" y="546226"/>
                      </a:cubicBezTo>
                      <a:close/>
                      <a:moveTo>
                        <a:pt x="171683" y="546226"/>
                      </a:moveTo>
                      <a:cubicBezTo>
                        <a:pt x="166365" y="546226"/>
                        <a:pt x="161807" y="550776"/>
                        <a:pt x="161807" y="556085"/>
                      </a:cubicBezTo>
                      <a:cubicBezTo>
                        <a:pt x="161807" y="561393"/>
                        <a:pt x="166365" y="565944"/>
                        <a:pt x="171683" y="565944"/>
                      </a:cubicBezTo>
                      <a:cubicBezTo>
                        <a:pt x="177760" y="565944"/>
                        <a:pt x="182318" y="561393"/>
                        <a:pt x="182318" y="556085"/>
                      </a:cubicBezTo>
                      <a:cubicBezTo>
                        <a:pt x="182318" y="550776"/>
                        <a:pt x="177760" y="546226"/>
                        <a:pt x="171683" y="546226"/>
                      </a:cubicBezTo>
                      <a:close/>
                      <a:moveTo>
                        <a:pt x="202069" y="515890"/>
                      </a:moveTo>
                      <a:cubicBezTo>
                        <a:pt x="196752" y="515890"/>
                        <a:pt x="192194" y="520441"/>
                        <a:pt x="192194" y="525749"/>
                      </a:cubicBezTo>
                      <a:cubicBezTo>
                        <a:pt x="192194" y="531058"/>
                        <a:pt x="196752" y="535608"/>
                        <a:pt x="202069" y="535608"/>
                      </a:cubicBezTo>
                      <a:cubicBezTo>
                        <a:pt x="208147" y="535608"/>
                        <a:pt x="212705" y="531058"/>
                        <a:pt x="212705" y="525749"/>
                      </a:cubicBezTo>
                      <a:cubicBezTo>
                        <a:pt x="212705" y="520441"/>
                        <a:pt x="208147" y="515890"/>
                        <a:pt x="202069" y="515890"/>
                      </a:cubicBezTo>
                      <a:close/>
                      <a:moveTo>
                        <a:pt x="141297" y="515890"/>
                      </a:moveTo>
                      <a:cubicBezTo>
                        <a:pt x="135979" y="515890"/>
                        <a:pt x="131421" y="520441"/>
                        <a:pt x="131421" y="525749"/>
                      </a:cubicBezTo>
                      <a:cubicBezTo>
                        <a:pt x="131421" y="531058"/>
                        <a:pt x="135979" y="535608"/>
                        <a:pt x="141297" y="535608"/>
                      </a:cubicBezTo>
                      <a:cubicBezTo>
                        <a:pt x="147374" y="535608"/>
                        <a:pt x="151932" y="531058"/>
                        <a:pt x="151932" y="525749"/>
                      </a:cubicBezTo>
                      <a:cubicBezTo>
                        <a:pt x="151932" y="520441"/>
                        <a:pt x="147374" y="515890"/>
                        <a:pt x="141297" y="515890"/>
                      </a:cubicBezTo>
                      <a:close/>
                      <a:moveTo>
                        <a:pt x="232456" y="485555"/>
                      </a:moveTo>
                      <a:cubicBezTo>
                        <a:pt x="227138" y="485555"/>
                        <a:pt x="222580" y="490105"/>
                        <a:pt x="222580" y="495414"/>
                      </a:cubicBezTo>
                      <a:cubicBezTo>
                        <a:pt x="222580" y="500723"/>
                        <a:pt x="227138" y="505273"/>
                        <a:pt x="232456" y="505273"/>
                      </a:cubicBezTo>
                      <a:cubicBezTo>
                        <a:pt x="238533" y="505273"/>
                        <a:pt x="243091" y="500723"/>
                        <a:pt x="243091" y="495414"/>
                      </a:cubicBezTo>
                      <a:cubicBezTo>
                        <a:pt x="243091" y="490105"/>
                        <a:pt x="238533" y="485555"/>
                        <a:pt x="232456" y="485555"/>
                      </a:cubicBezTo>
                      <a:close/>
                      <a:moveTo>
                        <a:pt x="171683" y="485555"/>
                      </a:moveTo>
                      <a:cubicBezTo>
                        <a:pt x="166365" y="485555"/>
                        <a:pt x="161807" y="490105"/>
                        <a:pt x="161807" y="495414"/>
                      </a:cubicBezTo>
                      <a:cubicBezTo>
                        <a:pt x="161807" y="500723"/>
                        <a:pt x="166365" y="505273"/>
                        <a:pt x="171683" y="505273"/>
                      </a:cubicBezTo>
                      <a:cubicBezTo>
                        <a:pt x="177760" y="505273"/>
                        <a:pt x="182318" y="500723"/>
                        <a:pt x="182318" y="495414"/>
                      </a:cubicBezTo>
                      <a:cubicBezTo>
                        <a:pt x="182318" y="490105"/>
                        <a:pt x="177760" y="485555"/>
                        <a:pt x="171683" y="485555"/>
                      </a:cubicBezTo>
                      <a:close/>
                      <a:moveTo>
                        <a:pt x="110910" y="485555"/>
                      </a:moveTo>
                      <a:cubicBezTo>
                        <a:pt x="105593" y="485555"/>
                        <a:pt x="101035" y="490105"/>
                        <a:pt x="101035" y="495414"/>
                      </a:cubicBezTo>
                      <a:cubicBezTo>
                        <a:pt x="101035" y="500723"/>
                        <a:pt x="105593" y="505273"/>
                        <a:pt x="110910" y="505273"/>
                      </a:cubicBezTo>
                      <a:cubicBezTo>
                        <a:pt x="116987" y="505273"/>
                        <a:pt x="121545" y="500723"/>
                        <a:pt x="121545" y="495414"/>
                      </a:cubicBezTo>
                      <a:cubicBezTo>
                        <a:pt x="121545" y="490105"/>
                        <a:pt x="116987" y="485555"/>
                        <a:pt x="110910" y="485555"/>
                      </a:cubicBezTo>
                      <a:close/>
                      <a:moveTo>
                        <a:pt x="202069" y="455220"/>
                      </a:moveTo>
                      <a:cubicBezTo>
                        <a:pt x="196752" y="455220"/>
                        <a:pt x="192194" y="459770"/>
                        <a:pt x="192194" y="465079"/>
                      </a:cubicBezTo>
                      <a:cubicBezTo>
                        <a:pt x="192194" y="470387"/>
                        <a:pt x="196752" y="474938"/>
                        <a:pt x="202069" y="474938"/>
                      </a:cubicBezTo>
                      <a:cubicBezTo>
                        <a:pt x="208147" y="474938"/>
                        <a:pt x="212705" y="470387"/>
                        <a:pt x="212705" y="465079"/>
                      </a:cubicBezTo>
                      <a:cubicBezTo>
                        <a:pt x="212705" y="459770"/>
                        <a:pt x="208147" y="455220"/>
                        <a:pt x="202069" y="455220"/>
                      </a:cubicBezTo>
                      <a:close/>
                      <a:moveTo>
                        <a:pt x="141297" y="455220"/>
                      </a:moveTo>
                      <a:cubicBezTo>
                        <a:pt x="135979" y="455220"/>
                        <a:pt x="131421" y="459770"/>
                        <a:pt x="131421" y="465079"/>
                      </a:cubicBezTo>
                      <a:cubicBezTo>
                        <a:pt x="131421" y="470387"/>
                        <a:pt x="135979" y="474938"/>
                        <a:pt x="141297" y="474938"/>
                      </a:cubicBezTo>
                      <a:cubicBezTo>
                        <a:pt x="147374" y="474938"/>
                        <a:pt x="151932" y="470387"/>
                        <a:pt x="151932" y="465079"/>
                      </a:cubicBezTo>
                      <a:cubicBezTo>
                        <a:pt x="151932" y="459770"/>
                        <a:pt x="147374" y="455220"/>
                        <a:pt x="141297" y="455220"/>
                      </a:cubicBezTo>
                      <a:close/>
                      <a:moveTo>
                        <a:pt x="80524" y="455220"/>
                      </a:moveTo>
                      <a:cubicBezTo>
                        <a:pt x="75206" y="455220"/>
                        <a:pt x="70648" y="459770"/>
                        <a:pt x="70648" y="465079"/>
                      </a:cubicBezTo>
                      <a:cubicBezTo>
                        <a:pt x="70648" y="470387"/>
                        <a:pt x="75206" y="474938"/>
                        <a:pt x="80524" y="474938"/>
                      </a:cubicBezTo>
                      <a:cubicBezTo>
                        <a:pt x="86601" y="474938"/>
                        <a:pt x="91159" y="470387"/>
                        <a:pt x="91159" y="465079"/>
                      </a:cubicBezTo>
                      <a:cubicBezTo>
                        <a:pt x="91159" y="459770"/>
                        <a:pt x="86601" y="455220"/>
                        <a:pt x="80524" y="455220"/>
                      </a:cubicBezTo>
                      <a:close/>
                      <a:moveTo>
                        <a:pt x="232456" y="424884"/>
                      </a:moveTo>
                      <a:cubicBezTo>
                        <a:pt x="227138" y="424884"/>
                        <a:pt x="222580" y="429435"/>
                        <a:pt x="222580" y="434743"/>
                      </a:cubicBezTo>
                      <a:cubicBezTo>
                        <a:pt x="222580" y="440052"/>
                        <a:pt x="227138" y="444602"/>
                        <a:pt x="232456" y="444602"/>
                      </a:cubicBezTo>
                      <a:cubicBezTo>
                        <a:pt x="238533" y="444602"/>
                        <a:pt x="243091" y="440052"/>
                        <a:pt x="243091" y="434743"/>
                      </a:cubicBezTo>
                      <a:cubicBezTo>
                        <a:pt x="243091" y="429435"/>
                        <a:pt x="238533" y="424884"/>
                        <a:pt x="232456" y="424884"/>
                      </a:cubicBezTo>
                      <a:close/>
                      <a:moveTo>
                        <a:pt x="171683" y="424884"/>
                      </a:moveTo>
                      <a:cubicBezTo>
                        <a:pt x="166365" y="424884"/>
                        <a:pt x="161807" y="429435"/>
                        <a:pt x="161807" y="434743"/>
                      </a:cubicBezTo>
                      <a:cubicBezTo>
                        <a:pt x="161807" y="440052"/>
                        <a:pt x="166365" y="444602"/>
                        <a:pt x="171683" y="444602"/>
                      </a:cubicBezTo>
                      <a:cubicBezTo>
                        <a:pt x="177760" y="444602"/>
                        <a:pt x="182318" y="440052"/>
                        <a:pt x="182318" y="434743"/>
                      </a:cubicBezTo>
                      <a:cubicBezTo>
                        <a:pt x="182318" y="429435"/>
                        <a:pt x="177760" y="424884"/>
                        <a:pt x="171683" y="424884"/>
                      </a:cubicBezTo>
                      <a:close/>
                      <a:moveTo>
                        <a:pt x="110910" y="424884"/>
                      </a:moveTo>
                      <a:cubicBezTo>
                        <a:pt x="105593" y="424884"/>
                        <a:pt x="101035" y="429435"/>
                        <a:pt x="101035" y="434743"/>
                      </a:cubicBezTo>
                      <a:cubicBezTo>
                        <a:pt x="101035" y="440052"/>
                        <a:pt x="105593" y="444602"/>
                        <a:pt x="110910" y="444602"/>
                      </a:cubicBezTo>
                      <a:cubicBezTo>
                        <a:pt x="116987" y="444602"/>
                        <a:pt x="121545" y="440052"/>
                        <a:pt x="121545" y="434743"/>
                      </a:cubicBezTo>
                      <a:cubicBezTo>
                        <a:pt x="121545" y="429435"/>
                        <a:pt x="116987" y="424884"/>
                        <a:pt x="110910" y="424884"/>
                      </a:cubicBezTo>
                      <a:close/>
                      <a:moveTo>
                        <a:pt x="50137" y="424884"/>
                      </a:moveTo>
                      <a:cubicBezTo>
                        <a:pt x="44820" y="424884"/>
                        <a:pt x="40262" y="429435"/>
                        <a:pt x="40262" y="434743"/>
                      </a:cubicBezTo>
                      <a:cubicBezTo>
                        <a:pt x="40262" y="440052"/>
                        <a:pt x="44820" y="444602"/>
                        <a:pt x="50137" y="444602"/>
                      </a:cubicBezTo>
                      <a:cubicBezTo>
                        <a:pt x="56215" y="444602"/>
                        <a:pt x="60773" y="440052"/>
                        <a:pt x="60773" y="434743"/>
                      </a:cubicBezTo>
                      <a:cubicBezTo>
                        <a:pt x="60773" y="429435"/>
                        <a:pt x="56215" y="424884"/>
                        <a:pt x="50137" y="424884"/>
                      </a:cubicBezTo>
                      <a:close/>
                      <a:moveTo>
                        <a:pt x="202069" y="394549"/>
                      </a:moveTo>
                      <a:cubicBezTo>
                        <a:pt x="196752" y="394549"/>
                        <a:pt x="192194" y="399099"/>
                        <a:pt x="192194" y="404408"/>
                      </a:cubicBezTo>
                      <a:cubicBezTo>
                        <a:pt x="192194" y="409717"/>
                        <a:pt x="196752" y="414267"/>
                        <a:pt x="202069" y="414267"/>
                      </a:cubicBezTo>
                      <a:cubicBezTo>
                        <a:pt x="208147" y="414267"/>
                        <a:pt x="212705" y="409717"/>
                        <a:pt x="212705" y="404408"/>
                      </a:cubicBezTo>
                      <a:cubicBezTo>
                        <a:pt x="212705" y="399099"/>
                        <a:pt x="208147" y="394549"/>
                        <a:pt x="202069" y="394549"/>
                      </a:cubicBezTo>
                      <a:close/>
                      <a:moveTo>
                        <a:pt x="141297" y="394549"/>
                      </a:moveTo>
                      <a:cubicBezTo>
                        <a:pt x="135979" y="394549"/>
                        <a:pt x="131421" y="399099"/>
                        <a:pt x="131421" y="404408"/>
                      </a:cubicBezTo>
                      <a:cubicBezTo>
                        <a:pt x="131421" y="409717"/>
                        <a:pt x="135979" y="414267"/>
                        <a:pt x="141297" y="414267"/>
                      </a:cubicBezTo>
                      <a:cubicBezTo>
                        <a:pt x="147374" y="414267"/>
                        <a:pt x="151932" y="409717"/>
                        <a:pt x="151932" y="404408"/>
                      </a:cubicBezTo>
                      <a:cubicBezTo>
                        <a:pt x="151932" y="399099"/>
                        <a:pt x="147374" y="394549"/>
                        <a:pt x="141297" y="394549"/>
                      </a:cubicBezTo>
                      <a:close/>
                      <a:moveTo>
                        <a:pt x="80524" y="394549"/>
                      </a:moveTo>
                      <a:cubicBezTo>
                        <a:pt x="75206" y="394549"/>
                        <a:pt x="70648" y="399099"/>
                        <a:pt x="70648" y="404408"/>
                      </a:cubicBezTo>
                      <a:cubicBezTo>
                        <a:pt x="70648" y="409717"/>
                        <a:pt x="75206" y="414267"/>
                        <a:pt x="80524" y="414267"/>
                      </a:cubicBezTo>
                      <a:cubicBezTo>
                        <a:pt x="86601" y="414267"/>
                        <a:pt x="91159" y="409717"/>
                        <a:pt x="91159" y="404408"/>
                      </a:cubicBezTo>
                      <a:cubicBezTo>
                        <a:pt x="91159" y="399099"/>
                        <a:pt x="86601" y="394549"/>
                        <a:pt x="80524" y="394549"/>
                      </a:cubicBezTo>
                      <a:close/>
                      <a:moveTo>
                        <a:pt x="232456" y="364214"/>
                      </a:moveTo>
                      <a:cubicBezTo>
                        <a:pt x="227138" y="364214"/>
                        <a:pt x="222580" y="368764"/>
                        <a:pt x="222580" y="374073"/>
                      </a:cubicBezTo>
                      <a:cubicBezTo>
                        <a:pt x="222580" y="379381"/>
                        <a:pt x="227138" y="383932"/>
                        <a:pt x="232456" y="383932"/>
                      </a:cubicBezTo>
                      <a:cubicBezTo>
                        <a:pt x="238533" y="383932"/>
                        <a:pt x="243091" y="379381"/>
                        <a:pt x="243091" y="374073"/>
                      </a:cubicBezTo>
                      <a:cubicBezTo>
                        <a:pt x="243091" y="368764"/>
                        <a:pt x="238533" y="364214"/>
                        <a:pt x="232456" y="364214"/>
                      </a:cubicBezTo>
                      <a:close/>
                      <a:moveTo>
                        <a:pt x="171683" y="364214"/>
                      </a:moveTo>
                      <a:cubicBezTo>
                        <a:pt x="166365" y="364214"/>
                        <a:pt x="161807" y="368764"/>
                        <a:pt x="161807" y="374073"/>
                      </a:cubicBezTo>
                      <a:cubicBezTo>
                        <a:pt x="161807" y="379381"/>
                        <a:pt x="166365" y="383932"/>
                        <a:pt x="171683" y="383932"/>
                      </a:cubicBezTo>
                      <a:cubicBezTo>
                        <a:pt x="177760" y="383932"/>
                        <a:pt x="182318" y="379381"/>
                        <a:pt x="182318" y="374073"/>
                      </a:cubicBezTo>
                      <a:cubicBezTo>
                        <a:pt x="182318" y="368764"/>
                        <a:pt x="177760" y="364214"/>
                        <a:pt x="171683" y="364214"/>
                      </a:cubicBezTo>
                      <a:close/>
                      <a:moveTo>
                        <a:pt x="110910" y="364214"/>
                      </a:moveTo>
                      <a:cubicBezTo>
                        <a:pt x="105593" y="364214"/>
                        <a:pt x="101035" y="368764"/>
                        <a:pt x="101035" y="374073"/>
                      </a:cubicBezTo>
                      <a:cubicBezTo>
                        <a:pt x="101035" y="379381"/>
                        <a:pt x="105593" y="383932"/>
                        <a:pt x="110910" y="383932"/>
                      </a:cubicBezTo>
                      <a:cubicBezTo>
                        <a:pt x="116987" y="383932"/>
                        <a:pt x="121545" y="379381"/>
                        <a:pt x="121545" y="374073"/>
                      </a:cubicBezTo>
                      <a:cubicBezTo>
                        <a:pt x="121545" y="368764"/>
                        <a:pt x="116987" y="364214"/>
                        <a:pt x="110910" y="364214"/>
                      </a:cubicBezTo>
                      <a:close/>
                      <a:moveTo>
                        <a:pt x="50137" y="364214"/>
                      </a:moveTo>
                      <a:cubicBezTo>
                        <a:pt x="44820" y="364214"/>
                        <a:pt x="40262" y="368764"/>
                        <a:pt x="40262" y="374073"/>
                      </a:cubicBezTo>
                      <a:cubicBezTo>
                        <a:pt x="40262" y="379381"/>
                        <a:pt x="44820" y="383932"/>
                        <a:pt x="50137" y="383932"/>
                      </a:cubicBezTo>
                      <a:cubicBezTo>
                        <a:pt x="56215" y="383932"/>
                        <a:pt x="60773" y="379381"/>
                        <a:pt x="60773" y="374073"/>
                      </a:cubicBezTo>
                      <a:cubicBezTo>
                        <a:pt x="60773" y="368764"/>
                        <a:pt x="56215" y="364214"/>
                        <a:pt x="50137" y="364214"/>
                      </a:cubicBezTo>
                      <a:close/>
                      <a:moveTo>
                        <a:pt x="202069" y="333878"/>
                      </a:moveTo>
                      <a:cubicBezTo>
                        <a:pt x="196752" y="333878"/>
                        <a:pt x="192194" y="338429"/>
                        <a:pt x="192194" y="343737"/>
                      </a:cubicBezTo>
                      <a:cubicBezTo>
                        <a:pt x="192194" y="349046"/>
                        <a:pt x="196752" y="353596"/>
                        <a:pt x="202069" y="353596"/>
                      </a:cubicBezTo>
                      <a:cubicBezTo>
                        <a:pt x="208147" y="353596"/>
                        <a:pt x="212705" y="349046"/>
                        <a:pt x="212705" y="343737"/>
                      </a:cubicBezTo>
                      <a:cubicBezTo>
                        <a:pt x="212705" y="338429"/>
                        <a:pt x="208147" y="333878"/>
                        <a:pt x="202069" y="333878"/>
                      </a:cubicBezTo>
                      <a:close/>
                      <a:moveTo>
                        <a:pt x="141297" y="333878"/>
                      </a:moveTo>
                      <a:cubicBezTo>
                        <a:pt x="135979" y="333878"/>
                        <a:pt x="131421" y="338429"/>
                        <a:pt x="131421" y="343737"/>
                      </a:cubicBezTo>
                      <a:cubicBezTo>
                        <a:pt x="131421" y="349046"/>
                        <a:pt x="135979" y="353596"/>
                        <a:pt x="141297" y="353596"/>
                      </a:cubicBezTo>
                      <a:cubicBezTo>
                        <a:pt x="147374" y="353596"/>
                        <a:pt x="151932" y="349046"/>
                        <a:pt x="151932" y="343737"/>
                      </a:cubicBezTo>
                      <a:cubicBezTo>
                        <a:pt x="151932" y="338429"/>
                        <a:pt x="147374" y="333878"/>
                        <a:pt x="141297" y="333878"/>
                      </a:cubicBezTo>
                      <a:close/>
                      <a:moveTo>
                        <a:pt x="80524" y="333878"/>
                      </a:moveTo>
                      <a:cubicBezTo>
                        <a:pt x="75206" y="333878"/>
                        <a:pt x="70648" y="338429"/>
                        <a:pt x="70648" y="343737"/>
                      </a:cubicBezTo>
                      <a:cubicBezTo>
                        <a:pt x="70648" y="349046"/>
                        <a:pt x="75206" y="353596"/>
                        <a:pt x="80524" y="353596"/>
                      </a:cubicBezTo>
                      <a:cubicBezTo>
                        <a:pt x="86601" y="353596"/>
                        <a:pt x="91159" y="349046"/>
                        <a:pt x="91159" y="343737"/>
                      </a:cubicBezTo>
                      <a:cubicBezTo>
                        <a:pt x="91159" y="338429"/>
                        <a:pt x="86601" y="333878"/>
                        <a:pt x="80524" y="333878"/>
                      </a:cubicBezTo>
                      <a:close/>
                      <a:moveTo>
                        <a:pt x="19751" y="333878"/>
                      </a:moveTo>
                      <a:cubicBezTo>
                        <a:pt x="14434" y="333878"/>
                        <a:pt x="9876" y="338429"/>
                        <a:pt x="9876" y="343737"/>
                      </a:cubicBezTo>
                      <a:cubicBezTo>
                        <a:pt x="9876" y="349046"/>
                        <a:pt x="14434" y="353596"/>
                        <a:pt x="19751" y="353596"/>
                      </a:cubicBezTo>
                      <a:cubicBezTo>
                        <a:pt x="25828" y="353596"/>
                        <a:pt x="30386" y="349046"/>
                        <a:pt x="30386" y="343737"/>
                      </a:cubicBezTo>
                      <a:cubicBezTo>
                        <a:pt x="30386" y="338429"/>
                        <a:pt x="25828" y="333878"/>
                        <a:pt x="19751" y="333878"/>
                      </a:cubicBezTo>
                      <a:close/>
                      <a:moveTo>
                        <a:pt x="232456" y="303543"/>
                      </a:moveTo>
                      <a:cubicBezTo>
                        <a:pt x="227138" y="303543"/>
                        <a:pt x="222580" y="308093"/>
                        <a:pt x="222580" y="313402"/>
                      </a:cubicBezTo>
                      <a:cubicBezTo>
                        <a:pt x="222580" y="318711"/>
                        <a:pt x="227138" y="323261"/>
                        <a:pt x="232456" y="323261"/>
                      </a:cubicBezTo>
                      <a:cubicBezTo>
                        <a:pt x="238533" y="323261"/>
                        <a:pt x="243091" y="318711"/>
                        <a:pt x="243091" y="313402"/>
                      </a:cubicBezTo>
                      <a:cubicBezTo>
                        <a:pt x="243091" y="308093"/>
                        <a:pt x="238533" y="303543"/>
                        <a:pt x="232456" y="303543"/>
                      </a:cubicBezTo>
                      <a:close/>
                      <a:moveTo>
                        <a:pt x="171683" y="303543"/>
                      </a:moveTo>
                      <a:cubicBezTo>
                        <a:pt x="166365" y="303543"/>
                        <a:pt x="161807" y="308093"/>
                        <a:pt x="161807" y="313402"/>
                      </a:cubicBezTo>
                      <a:cubicBezTo>
                        <a:pt x="161807" y="318711"/>
                        <a:pt x="166365" y="323261"/>
                        <a:pt x="171683" y="323261"/>
                      </a:cubicBezTo>
                      <a:cubicBezTo>
                        <a:pt x="177760" y="323261"/>
                        <a:pt x="182318" y="318711"/>
                        <a:pt x="182318" y="313402"/>
                      </a:cubicBezTo>
                      <a:cubicBezTo>
                        <a:pt x="182318" y="308093"/>
                        <a:pt x="177760" y="303543"/>
                        <a:pt x="171683" y="303543"/>
                      </a:cubicBezTo>
                      <a:close/>
                      <a:moveTo>
                        <a:pt x="110910" y="303543"/>
                      </a:moveTo>
                      <a:cubicBezTo>
                        <a:pt x="105593" y="303543"/>
                        <a:pt x="101035" y="308093"/>
                        <a:pt x="101035" y="313402"/>
                      </a:cubicBezTo>
                      <a:cubicBezTo>
                        <a:pt x="101035" y="318711"/>
                        <a:pt x="105593" y="323261"/>
                        <a:pt x="110910" y="323261"/>
                      </a:cubicBezTo>
                      <a:cubicBezTo>
                        <a:pt x="116987" y="323261"/>
                        <a:pt x="121545" y="318711"/>
                        <a:pt x="121545" y="313402"/>
                      </a:cubicBezTo>
                      <a:cubicBezTo>
                        <a:pt x="121545" y="308093"/>
                        <a:pt x="116987" y="303543"/>
                        <a:pt x="110910" y="303543"/>
                      </a:cubicBezTo>
                      <a:close/>
                      <a:moveTo>
                        <a:pt x="50137" y="303543"/>
                      </a:moveTo>
                      <a:cubicBezTo>
                        <a:pt x="44820" y="303543"/>
                        <a:pt x="40262" y="308093"/>
                        <a:pt x="40262" y="313402"/>
                      </a:cubicBezTo>
                      <a:cubicBezTo>
                        <a:pt x="40262" y="318711"/>
                        <a:pt x="44820" y="323261"/>
                        <a:pt x="50137" y="323261"/>
                      </a:cubicBezTo>
                      <a:cubicBezTo>
                        <a:pt x="56215" y="323261"/>
                        <a:pt x="60773" y="318711"/>
                        <a:pt x="60773" y="313402"/>
                      </a:cubicBezTo>
                      <a:cubicBezTo>
                        <a:pt x="60773" y="308093"/>
                        <a:pt x="56215" y="303543"/>
                        <a:pt x="50137" y="303543"/>
                      </a:cubicBezTo>
                      <a:close/>
                      <a:moveTo>
                        <a:pt x="202069" y="273208"/>
                      </a:moveTo>
                      <a:cubicBezTo>
                        <a:pt x="196752" y="273208"/>
                        <a:pt x="192194" y="277758"/>
                        <a:pt x="192194" y="283067"/>
                      </a:cubicBezTo>
                      <a:cubicBezTo>
                        <a:pt x="192194" y="288375"/>
                        <a:pt x="196752" y="292926"/>
                        <a:pt x="202069" y="292926"/>
                      </a:cubicBezTo>
                      <a:cubicBezTo>
                        <a:pt x="208147" y="292926"/>
                        <a:pt x="212705" y="288375"/>
                        <a:pt x="212705" y="283067"/>
                      </a:cubicBezTo>
                      <a:cubicBezTo>
                        <a:pt x="212705" y="277758"/>
                        <a:pt x="208147" y="273208"/>
                        <a:pt x="202069" y="273208"/>
                      </a:cubicBezTo>
                      <a:close/>
                      <a:moveTo>
                        <a:pt x="141297" y="273208"/>
                      </a:moveTo>
                      <a:cubicBezTo>
                        <a:pt x="135979" y="273208"/>
                        <a:pt x="131421" y="277758"/>
                        <a:pt x="131421" y="283067"/>
                      </a:cubicBezTo>
                      <a:cubicBezTo>
                        <a:pt x="131421" y="288375"/>
                        <a:pt x="135979" y="292926"/>
                        <a:pt x="141297" y="292926"/>
                      </a:cubicBezTo>
                      <a:cubicBezTo>
                        <a:pt x="147374" y="292926"/>
                        <a:pt x="151932" y="288375"/>
                        <a:pt x="151932" y="283067"/>
                      </a:cubicBezTo>
                      <a:cubicBezTo>
                        <a:pt x="151932" y="277758"/>
                        <a:pt x="147374" y="273208"/>
                        <a:pt x="141297" y="273208"/>
                      </a:cubicBezTo>
                      <a:close/>
                      <a:moveTo>
                        <a:pt x="80524" y="273208"/>
                      </a:moveTo>
                      <a:cubicBezTo>
                        <a:pt x="75206" y="273208"/>
                        <a:pt x="70648" y="277758"/>
                        <a:pt x="70648" y="283067"/>
                      </a:cubicBezTo>
                      <a:cubicBezTo>
                        <a:pt x="70648" y="288375"/>
                        <a:pt x="75206" y="292926"/>
                        <a:pt x="80524" y="292926"/>
                      </a:cubicBezTo>
                      <a:cubicBezTo>
                        <a:pt x="86601" y="292926"/>
                        <a:pt x="91159" y="288375"/>
                        <a:pt x="91159" y="283067"/>
                      </a:cubicBezTo>
                      <a:cubicBezTo>
                        <a:pt x="91159" y="277758"/>
                        <a:pt x="86601" y="273208"/>
                        <a:pt x="80524" y="273208"/>
                      </a:cubicBezTo>
                      <a:close/>
                      <a:moveTo>
                        <a:pt x="19751" y="273208"/>
                      </a:moveTo>
                      <a:cubicBezTo>
                        <a:pt x="14434" y="273208"/>
                        <a:pt x="9876" y="277758"/>
                        <a:pt x="9876" y="283067"/>
                      </a:cubicBezTo>
                      <a:cubicBezTo>
                        <a:pt x="9876" y="288375"/>
                        <a:pt x="14434" y="292926"/>
                        <a:pt x="19751" y="292926"/>
                      </a:cubicBezTo>
                      <a:cubicBezTo>
                        <a:pt x="25828" y="292926"/>
                        <a:pt x="30386" y="288375"/>
                        <a:pt x="30386" y="283067"/>
                      </a:cubicBezTo>
                      <a:cubicBezTo>
                        <a:pt x="30386" y="277758"/>
                        <a:pt x="25828" y="273208"/>
                        <a:pt x="19751" y="273208"/>
                      </a:cubicBezTo>
                      <a:close/>
                      <a:moveTo>
                        <a:pt x="432977" y="245927"/>
                      </a:moveTo>
                      <a:cubicBezTo>
                        <a:pt x="436775" y="241377"/>
                        <a:pt x="444369" y="241377"/>
                        <a:pt x="448167" y="245927"/>
                      </a:cubicBezTo>
                      <a:lnTo>
                        <a:pt x="451964" y="250477"/>
                      </a:lnTo>
                      <a:cubicBezTo>
                        <a:pt x="452723" y="251236"/>
                        <a:pt x="452723" y="251236"/>
                        <a:pt x="453483" y="251994"/>
                      </a:cubicBezTo>
                      <a:cubicBezTo>
                        <a:pt x="473229" y="283844"/>
                        <a:pt x="486899" y="315694"/>
                        <a:pt x="494494" y="348303"/>
                      </a:cubicBezTo>
                      <a:cubicBezTo>
                        <a:pt x="495254" y="341478"/>
                        <a:pt x="496773" y="334653"/>
                        <a:pt x="497532" y="327828"/>
                      </a:cubicBezTo>
                      <a:cubicBezTo>
                        <a:pt x="497532" y="324036"/>
                        <a:pt x="500570" y="320244"/>
                        <a:pt x="504367" y="319486"/>
                      </a:cubicBezTo>
                      <a:cubicBezTo>
                        <a:pt x="508165" y="317969"/>
                        <a:pt x="512721" y="319486"/>
                        <a:pt x="515000" y="322519"/>
                      </a:cubicBezTo>
                      <a:lnTo>
                        <a:pt x="548416" y="360436"/>
                      </a:lnTo>
                      <a:cubicBezTo>
                        <a:pt x="599301" y="418070"/>
                        <a:pt x="600060" y="503004"/>
                        <a:pt x="549935" y="558363"/>
                      </a:cubicBezTo>
                      <a:cubicBezTo>
                        <a:pt x="521835" y="589454"/>
                        <a:pt x="482343" y="606896"/>
                        <a:pt x="440572" y="606896"/>
                      </a:cubicBezTo>
                      <a:cubicBezTo>
                        <a:pt x="398042" y="606896"/>
                        <a:pt x="357790" y="588696"/>
                        <a:pt x="329690" y="556846"/>
                      </a:cubicBezTo>
                      <a:cubicBezTo>
                        <a:pt x="287160" y="509071"/>
                        <a:pt x="281084" y="437028"/>
                        <a:pt x="316019" y="382428"/>
                      </a:cubicBezTo>
                      <a:cubicBezTo>
                        <a:pt x="317538" y="378636"/>
                        <a:pt x="322095" y="377120"/>
                        <a:pt x="325893" y="377878"/>
                      </a:cubicBezTo>
                      <a:cubicBezTo>
                        <a:pt x="329690" y="378636"/>
                        <a:pt x="332728" y="380911"/>
                        <a:pt x="334247" y="385461"/>
                      </a:cubicBezTo>
                      <a:cubicBezTo>
                        <a:pt x="337285" y="397595"/>
                        <a:pt x="341841" y="409728"/>
                        <a:pt x="346398" y="419587"/>
                      </a:cubicBezTo>
                      <a:cubicBezTo>
                        <a:pt x="347158" y="370295"/>
                        <a:pt x="366144" y="321761"/>
                        <a:pt x="399561" y="283086"/>
                      </a:cubicBezTo>
                      <a:close/>
                      <a:moveTo>
                        <a:pt x="232456" y="242873"/>
                      </a:moveTo>
                      <a:cubicBezTo>
                        <a:pt x="227138" y="242873"/>
                        <a:pt x="222580" y="247423"/>
                        <a:pt x="222580" y="252731"/>
                      </a:cubicBezTo>
                      <a:cubicBezTo>
                        <a:pt x="222580" y="258040"/>
                        <a:pt x="227138" y="262590"/>
                        <a:pt x="232456" y="262590"/>
                      </a:cubicBezTo>
                      <a:cubicBezTo>
                        <a:pt x="238533" y="262590"/>
                        <a:pt x="243091" y="258040"/>
                        <a:pt x="243091" y="252731"/>
                      </a:cubicBezTo>
                      <a:cubicBezTo>
                        <a:pt x="243091" y="247423"/>
                        <a:pt x="238533" y="242873"/>
                        <a:pt x="232456" y="242873"/>
                      </a:cubicBezTo>
                      <a:close/>
                      <a:moveTo>
                        <a:pt x="171683" y="242873"/>
                      </a:moveTo>
                      <a:cubicBezTo>
                        <a:pt x="166365" y="242873"/>
                        <a:pt x="161807" y="247423"/>
                        <a:pt x="161807" y="252731"/>
                      </a:cubicBezTo>
                      <a:cubicBezTo>
                        <a:pt x="161807" y="258040"/>
                        <a:pt x="166365" y="262590"/>
                        <a:pt x="171683" y="262590"/>
                      </a:cubicBezTo>
                      <a:cubicBezTo>
                        <a:pt x="177760" y="262590"/>
                        <a:pt x="182318" y="258040"/>
                        <a:pt x="182318" y="252731"/>
                      </a:cubicBezTo>
                      <a:cubicBezTo>
                        <a:pt x="182318" y="247423"/>
                        <a:pt x="177760" y="242873"/>
                        <a:pt x="171683" y="242873"/>
                      </a:cubicBezTo>
                      <a:close/>
                      <a:moveTo>
                        <a:pt x="110910" y="242873"/>
                      </a:moveTo>
                      <a:cubicBezTo>
                        <a:pt x="105593" y="242873"/>
                        <a:pt x="101035" y="247423"/>
                        <a:pt x="101035" y="252731"/>
                      </a:cubicBezTo>
                      <a:cubicBezTo>
                        <a:pt x="101035" y="258040"/>
                        <a:pt x="105593" y="262590"/>
                        <a:pt x="110910" y="262590"/>
                      </a:cubicBezTo>
                      <a:cubicBezTo>
                        <a:pt x="116987" y="262590"/>
                        <a:pt x="121545" y="258040"/>
                        <a:pt x="121545" y="252731"/>
                      </a:cubicBezTo>
                      <a:cubicBezTo>
                        <a:pt x="121545" y="247423"/>
                        <a:pt x="116987" y="242873"/>
                        <a:pt x="110910" y="242873"/>
                      </a:cubicBezTo>
                      <a:close/>
                      <a:moveTo>
                        <a:pt x="50137" y="242873"/>
                      </a:moveTo>
                      <a:cubicBezTo>
                        <a:pt x="44820" y="242873"/>
                        <a:pt x="40262" y="247423"/>
                        <a:pt x="40262" y="252731"/>
                      </a:cubicBezTo>
                      <a:cubicBezTo>
                        <a:pt x="40262" y="258040"/>
                        <a:pt x="44820" y="262590"/>
                        <a:pt x="50137" y="262590"/>
                      </a:cubicBezTo>
                      <a:cubicBezTo>
                        <a:pt x="56215" y="262590"/>
                        <a:pt x="60773" y="258040"/>
                        <a:pt x="60773" y="252731"/>
                      </a:cubicBezTo>
                      <a:cubicBezTo>
                        <a:pt x="60773" y="247423"/>
                        <a:pt x="56215" y="242873"/>
                        <a:pt x="50137" y="242873"/>
                      </a:cubicBezTo>
                      <a:close/>
                      <a:moveTo>
                        <a:pt x="202069" y="212537"/>
                      </a:moveTo>
                      <a:cubicBezTo>
                        <a:pt x="196752" y="212537"/>
                        <a:pt x="192194" y="217087"/>
                        <a:pt x="192194" y="222396"/>
                      </a:cubicBezTo>
                      <a:cubicBezTo>
                        <a:pt x="192194" y="227705"/>
                        <a:pt x="196752" y="232255"/>
                        <a:pt x="202069" y="232255"/>
                      </a:cubicBezTo>
                      <a:cubicBezTo>
                        <a:pt x="208147" y="232255"/>
                        <a:pt x="212705" y="227705"/>
                        <a:pt x="212705" y="222396"/>
                      </a:cubicBezTo>
                      <a:cubicBezTo>
                        <a:pt x="212705" y="217087"/>
                        <a:pt x="208147" y="212537"/>
                        <a:pt x="202069" y="212537"/>
                      </a:cubicBezTo>
                      <a:close/>
                      <a:moveTo>
                        <a:pt x="141297" y="212537"/>
                      </a:moveTo>
                      <a:cubicBezTo>
                        <a:pt x="135979" y="212537"/>
                        <a:pt x="131421" y="217087"/>
                        <a:pt x="131421" y="222396"/>
                      </a:cubicBezTo>
                      <a:cubicBezTo>
                        <a:pt x="131421" y="227705"/>
                        <a:pt x="135979" y="232255"/>
                        <a:pt x="141297" y="232255"/>
                      </a:cubicBezTo>
                      <a:cubicBezTo>
                        <a:pt x="147374" y="232255"/>
                        <a:pt x="151932" y="227705"/>
                        <a:pt x="151932" y="222396"/>
                      </a:cubicBezTo>
                      <a:cubicBezTo>
                        <a:pt x="151932" y="217087"/>
                        <a:pt x="147374" y="212537"/>
                        <a:pt x="141297" y="212537"/>
                      </a:cubicBezTo>
                      <a:close/>
                      <a:moveTo>
                        <a:pt x="80524" y="212537"/>
                      </a:moveTo>
                      <a:cubicBezTo>
                        <a:pt x="75206" y="212537"/>
                        <a:pt x="70648" y="217087"/>
                        <a:pt x="70648" y="222396"/>
                      </a:cubicBezTo>
                      <a:cubicBezTo>
                        <a:pt x="70648" y="227705"/>
                        <a:pt x="75206" y="232255"/>
                        <a:pt x="80524" y="232255"/>
                      </a:cubicBezTo>
                      <a:cubicBezTo>
                        <a:pt x="86601" y="232255"/>
                        <a:pt x="91159" y="227705"/>
                        <a:pt x="91159" y="222396"/>
                      </a:cubicBezTo>
                      <a:cubicBezTo>
                        <a:pt x="91159" y="217087"/>
                        <a:pt x="86601" y="212537"/>
                        <a:pt x="80524" y="212537"/>
                      </a:cubicBezTo>
                      <a:close/>
                      <a:moveTo>
                        <a:pt x="19751" y="212537"/>
                      </a:moveTo>
                      <a:cubicBezTo>
                        <a:pt x="14434" y="212537"/>
                        <a:pt x="9876" y="217087"/>
                        <a:pt x="9876" y="222396"/>
                      </a:cubicBezTo>
                      <a:cubicBezTo>
                        <a:pt x="9876" y="227705"/>
                        <a:pt x="14434" y="232255"/>
                        <a:pt x="19751" y="232255"/>
                      </a:cubicBezTo>
                      <a:cubicBezTo>
                        <a:pt x="25828" y="232255"/>
                        <a:pt x="30386" y="227705"/>
                        <a:pt x="30386" y="222396"/>
                      </a:cubicBezTo>
                      <a:cubicBezTo>
                        <a:pt x="30386" y="217087"/>
                        <a:pt x="25828" y="212537"/>
                        <a:pt x="19751" y="212537"/>
                      </a:cubicBezTo>
                      <a:close/>
                      <a:moveTo>
                        <a:pt x="232456" y="182202"/>
                      </a:moveTo>
                      <a:cubicBezTo>
                        <a:pt x="227138" y="182202"/>
                        <a:pt x="222580" y="186752"/>
                        <a:pt x="222580" y="192061"/>
                      </a:cubicBezTo>
                      <a:cubicBezTo>
                        <a:pt x="222580" y="197370"/>
                        <a:pt x="227138" y="201920"/>
                        <a:pt x="232456" y="201920"/>
                      </a:cubicBezTo>
                      <a:cubicBezTo>
                        <a:pt x="238533" y="201920"/>
                        <a:pt x="243091" y="197370"/>
                        <a:pt x="243091" y="192061"/>
                      </a:cubicBezTo>
                      <a:cubicBezTo>
                        <a:pt x="243091" y="186752"/>
                        <a:pt x="238533" y="182202"/>
                        <a:pt x="232456" y="182202"/>
                      </a:cubicBezTo>
                      <a:close/>
                      <a:moveTo>
                        <a:pt x="171683" y="182202"/>
                      </a:moveTo>
                      <a:cubicBezTo>
                        <a:pt x="166365" y="182202"/>
                        <a:pt x="161807" y="186752"/>
                        <a:pt x="161807" y="192061"/>
                      </a:cubicBezTo>
                      <a:cubicBezTo>
                        <a:pt x="161807" y="197370"/>
                        <a:pt x="166365" y="201920"/>
                        <a:pt x="171683" y="201920"/>
                      </a:cubicBezTo>
                      <a:cubicBezTo>
                        <a:pt x="177760" y="201920"/>
                        <a:pt x="182318" y="197370"/>
                        <a:pt x="182318" y="192061"/>
                      </a:cubicBezTo>
                      <a:cubicBezTo>
                        <a:pt x="182318" y="186752"/>
                        <a:pt x="177760" y="182202"/>
                        <a:pt x="171683" y="182202"/>
                      </a:cubicBezTo>
                      <a:close/>
                      <a:moveTo>
                        <a:pt x="110910" y="182202"/>
                      </a:moveTo>
                      <a:cubicBezTo>
                        <a:pt x="105593" y="182202"/>
                        <a:pt x="101035" y="186752"/>
                        <a:pt x="101035" y="192061"/>
                      </a:cubicBezTo>
                      <a:cubicBezTo>
                        <a:pt x="101035" y="197370"/>
                        <a:pt x="105593" y="201920"/>
                        <a:pt x="110910" y="201920"/>
                      </a:cubicBezTo>
                      <a:cubicBezTo>
                        <a:pt x="116987" y="201920"/>
                        <a:pt x="121545" y="197370"/>
                        <a:pt x="121545" y="192061"/>
                      </a:cubicBezTo>
                      <a:cubicBezTo>
                        <a:pt x="121545" y="186752"/>
                        <a:pt x="116987" y="182202"/>
                        <a:pt x="110910" y="182202"/>
                      </a:cubicBezTo>
                      <a:close/>
                      <a:moveTo>
                        <a:pt x="50137" y="182202"/>
                      </a:moveTo>
                      <a:cubicBezTo>
                        <a:pt x="44820" y="182202"/>
                        <a:pt x="40262" y="186752"/>
                        <a:pt x="40262" y="192061"/>
                      </a:cubicBezTo>
                      <a:cubicBezTo>
                        <a:pt x="40262" y="197370"/>
                        <a:pt x="44820" y="201920"/>
                        <a:pt x="50137" y="201920"/>
                      </a:cubicBezTo>
                      <a:cubicBezTo>
                        <a:pt x="56215" y="201920"/>
                        <a:pt x="60773" y="197370"/>
                        <a:pt x="60773" y="192061"/>
                      </a:cubicBezTo>
                      <a:cubicBezTo>
                        <a:pt x="60773" y="186752"/>
                        <a:pt x="56215" y="182202"/>
                        <a:pt x="50137" y="182202"/>
                      </a:cubicBezTo>
                      <a:close/>
                      <a:moveTo>
                        <a:pt x="202069" y="151867"/>
                      </a:moveTo>
                      <a:cubicBezTo>
                        <a:pt x="196752" y="151867"/>
                        <a:pt x="192194" y="156417"/>
                        <a:pt x="192194" y="161726"/>
                      </a:cubicBezTo>
                      <a:cubicBezTo>
                        <a:pt x="192194" y="167034"/>
                        <a:pt x="196752" y="171585"/>
                        <a:pt x="202069" y="171585"/>
                      </a:cubicBezTo>
                      <a:cubicBezTo>
                        <a:pt x="208147" y="171585"/>
                        <a:pt x="212705" y="167034"/>
                        <a:pt x="212705" y="161726"/>
                      </a:cubicBezTo>
                      <a:cubicBezTo>
                        <a:pt x="212705" y="156417"/>
                        <a:pt x="208147" y="151867"/>
                        <a:pt x="202069" y="151867"/>
                      </a:cubicBezTo>
                      <a:close/>
                      <a:moveTo>
                        <a:pt x="141297" y="151867"/>
                      </a:moveTo>
                      <a:cubicBezTo>
                        <a:pt x="135979" y="151867"/>
                        <a:pt x="131421" y="156417"/>
                        <a:pt x="131421" y="161726"/>
                      </a:cubicBezTo>
                      <a:cubicBezTo>
                        <a:pt x="131421" y="167034"/>
                        <a:pt x="135979" y="171585"/>
                        <a:pt x="141297" y="171585"/>
                      </a:cubicBezTo>
                      <a:cubicBezTo>
                        <a:pt x="147374" y="171585"/>
                        <a:pt x="151932" y="167034"/>
                        <a:pt x="151932" y="161726"/>
                      </a:cubicBezTo>
                      <a:cubicBezTo>
                        <a:pt x="151932" y="156417"/>
                        <a:pt x="147374" y="151867"/>
                        <a:pt x="141297" y="151867"/>
                      </a:cubicBezTo>
                      <a:close/>
                      <a:moveTo>
                        <a:pt x="80524" y="151867"/>
                      </a:moveTo>
                      <a:cubicBezTo>
                        <a:pt x="75206" y="151867"/>
                        <a:pt x="70648" y="156417"/>
                        <a:pt x="70648" y="161726"/>
                      </a:cubicBezTo>
                      <a:cubicBezTo>
                        <a:pt x="70648" y="167034"/>
                        <a:pt x="75206" y="171585"/>
                        <a:pt x="80524" y="171585"/>
                      </a:cubicBezTo>
                      <a:cubicBezTo>
                        <a:pt x="86601" y="171585"/>
                        <a:pt x="91159" y="167034"/>
                        <a:pt x="91159" y="161726"/>
                      </a:cubicBezTo>
                      <a:cubicBezTo>
                        <a:pt x="91159" y="156417"/>
                        <a:pt x="86601" y="151867"/>
                        <a:pt x="80524" y="151867"/>
                      </a:cubicBezTo>
                      <a:close/>
                      <a:moveTo>
                        <a:pt x="19751" y="151867"/>
                      </a:moveTo>
                      <a:cubicBezTo>
                        <a:pt x="14434" y="151867"/>
                        <a:pt x="9876" y="156417"/>
                        <a:pt x="9876" y="161726"/>
                      </a:cubicBezTo>
                      <a:cubicBezTo>
                        <a:pt x="9876" y="167034"/>
                        <a:pt x="14434" y="171585"/>
                        <a:pt x="19751" y="171585"/>
                      </a:cubicBezTo>
                      <a:cubicBezTo>
                        <a:pt x="25828" y="171585"/>
                        <a:pt x="30386" y="167034"/>
                        <a:pt x="30386" y="161726"/>
                      </a:cubicBezTo>
                      <a:cubicBezTo>
                        <a:pt x="30386" y="156417"/>
                        <a:pt x="25828" y="151867"/>
                        <a:pt x="19751" y="151867"/>
                      </a:cubicBezTo>
                      <a:close/>
                      <a:moveTo>
                        <a:pt x="232456" y="121531"/>
                      </a:moveTo>
                      <a:cubicBezTo>
                        <a:pt x="227138" y="121531"/>
                        <a:pt x="222580" y="126082"/>
                        <a:pt x="222580" y="131390"/>
                      </a:cubicBezTo>
                      <a:cubicBezTo>
                        <a:pt x="222580" y="136699"/>
                        <a:pt x="227138" y="141249"/>
                        <a:pt x="232456" y="141249"/>
                      </a:cubicBezTo>
                      <a:cubicBezTo>
                        <a:pt x="238533" y="141249"/>
                        <a:pt x="243091" y="136699"/>
                        <a:pt x="243091" y="131390"/>
                      </a:cubicBezTo>
                      <a:cubicBezTo>
                        <a:pt x="243091" y="126082"/>
                        <a:pt x="238533" y="121531"/>
                        <a:pt x="232456" y="121531"/>
                      </a:cubicBezTo>
                      <a:close/>
                      <a:moveTo>
                        <a:pt x="171683" y="121531"/>
                      </a:moveTo>
                      <a:cubicBezTo>
                        <a:pt x="166365" y="121531"/>
                        <a:pt x="161807" y="126082"/>
                        <a:pt x="161807" y="131390"/>
                      </a:cubicBezTo>
                      <a:cubicBezTo>
                        <a:pt x="161807" y="136699"/>
                        <a:pt x="166365" y="141249"/>
                        <a:pt x="171683" y="141249"/>
                      </a:cubicBezTo>
                      <a:cubicBezTo>
                        <a:pt x="177760" y="141249"/>
                        <a:pt x="182318" y="136699"/>
                        <a:pt x="182318" y="131390"/>
                      </a:cubicBezTo>
                      <a:cubicBezTo>
                        <a:pt x="182318" y="126082"/>
                        <a:pt x="177760" y="121531"/>
                        <a:pt x="171683" y="121531"/>
                      </a:cubicBezTo>
                      <a:close/>
                      <a:moveTo>
                        <a:pt x="110910" y="121531"/>
                      </a:moveTo>
                      <a:cubicBezTo>
                        <a:pt x="105593" y="121531"/>
                        <a:pt x="101035" y="126082"/>
                        <a:pt x="101035" y="131390"/>
                      </a:cubicBezTo>
                      <a:cubicBezTo>
                        <a:pt x="101035" y="136699"/>
                        <a:pt x="105593" y="141249"/>
                        <a:pt x="110910" y="141249"/>
                      </a:cubicBezTo>
                      <a:cubicBezTo>
                        <a:pt x="116987" y="141249"/>
                        <a:pt x="121545" y="136699"/>
                        <a:pt x="121545" y="131390"/>
                      </a:cubicBezTo>
                      <a:cubicBezTo>
                        <a:pt x="121545" y="126082"/>
                        <a:pt x="116987" y="121531"/>
                        <a:pt x="110910" y="121531"/>
                      </a:cubicBezTo>
                      <a:close/>
                      <a:moveTo>
                        <a:pt x="50137" y="121531"/>
                      </a:moveTo>
                      <a:cubicBezTo>
                        <a:pt x="44820" y="121531"/>
                        <a:pt x="40262" y="126082"/>
                        <a:pt x="40262" y="131390"/>
                      </a:cubicBezTo>
                      <a:cubicBezTo>
                        <a:pt x="40262" y="136699"/>
                        <a:pt x="44820" y="141249"/>
                        <a:pt x="50137" y="141249"/>
                      </a:cubicBezTo>
                      <a:cubicBezTo>
                        <a:pt x="56215" y="141249"/>
                        <a:pt x="60773" y="136699"/>
                        <a:pt x="60773" y="131390"/>
                      </a:cubicBezTo>
                      <a:cubicBezTo>
                        <a:pt x="60773" y="126082"/>
                        <a:pt x="56215" y="121531"/>
                        <a:pt x="50137" y="121531"/>
                      </a:cubicBezTo>
                      <a:close/>
                      <a:moveTo>
                        <a:pt x="202069" y="91196"/>
                      </a:moveTo>
                      <a:cubicBezTo>
                        <a:pt x="196752" y="91196"/>
                        <a:pt x="192194" y="95746"/>
                        <a:pt x="192194" y="101055"/>
                      </a:cubicBezTo>
                      <a:cubicBezTo>
                        <a:pt x="192194" y="106364"/>
                        <a:pt x="196752" y="110914"/>
                        <a:pt x="202069" y="110914"/>
                      </a:cubicBezTo>
                      <a:cubicBezTo>
                        <a:pt x="208147" y="110914"/>
                        <a:pt x="212705" y="106364"/>
                        <a:pt x="212705" y="101055"/>
                      </a:cubicBezTo>
                      <a:cubicBezTo>
                        <a:pt x="212705" y="95746"/>
                        <a:pt x="208147" y="91196"/>
                        <a:pt x="202069" y="91196"/>
                      </a:cubicBezTo>
                      <a:close/>
                      <a:moveTo>
                        <a:pt x="141297" y="91196"/>
                      </a:moveTo>
                      <a:cubicBezTo>
                        <a:pt x="135979" y="91196"/>
                        <a:pt x="131421" y="95746"/>
                        <a:pt x="131421" y="101055"/>
                      </a:cubicBezTo>
                      <a:cubicBezTo>
                        <a:pt x="131421" y="106364"/>
                        <a:pt x="135979" y="110914"/>
                        <a:pt x="141297" y="110914"/>
                      </a:cubicBezTo>
                      <a:cubicBezTo>
                        <a:pt x="147374" y="110914"/>
                        <a:pt x="151932" y="106364"/>
                        <a:pt x="151932" y="101055"/>
                      </a:cubicBezTo>
                      <a:cubicBezTo>
                        <a:pt x="151932" y="95746"/>
                        <a:pt x="147374" y="91196"/>
                        <a:pt x="141297" y="91196"/>
                      </a:cubicBezTo>
                      <a:close/>
                      <a:moveTo>
                        <a:pt x="80524" y="91196"/>
                      </a:moveTo>
                      <a:cubicBezTo>
                        <a:pt x="75206" y="91196"/>
                        <a:pt x="70648" y="95746"/>
                        <a:pt x="70648" y="101055"/>
                      </a:cubicBezTo>
                      <a:cubicBezTo>
                        <a:pt x="70648" y="106364"/>
                        <a:pt x="75206" y="110914"/>
                        <a:pt x="80524" y="110914"/>
                      </a:cubicBezTo>
                      <a:cubicBezTo>
                        <a:pt x="86601" y="110914"/>
                        <a:pt x="91159" y="106364"/>
                        <a:pt x="91159" y="101055"/>
                      </a:cubicBezTo>
                      <a:cubicBezTo>
                        <a:pt x="91159" y="95746"/>
                        <a:pt x="86601" y="91196"/>
                        <a:pt x="80524" y="91196"/>
                      </a:cubicBezTo>
                      <a:close/>
                      <a:moveTo>
                        <a:pt x="19751" y="91196"/>
                      </a:moveTo>
                      <a:cubicBezTo>
                        <a:pt x="14434" y="91196"/>
                        <a:pt x="9876" y="95746"/>
                        <a:pt x="9876" y="101055"/>
                      </a:cubicBezTo>
                      <a:cubicBezTo>
                        <a:pt x="9876" y="106364"/>
                        <a:pt x="14434" y="110914"/>
                        <a:pt x="19751" y="110914"/>
                      </a:cubicBezTo>
                      <a:cubicBezTo>
                        <a:pt x="25828" y="110914"/>
                        <a:pt x="30386" y="106364"/>
                        <a:pt x="30386" y="101055"/>
                      </a:cubicBezTo>
                      <a:cubicBezTo>
                        <a:pt x="30386" y="95746"/>
                        <a:pt x="25828" y="91196"/>
                        <a:pt x="19751" y="91196"/>
                      </a:cubicBezTo>
                      <a:close/>
                      <a:moveTo>
                        <a:pt x="232456" y="60861"/>
                      </a:moveTo>
                      <a:cubicBezTo>
                        <a:pt x="227138" y="60861"/>
                        <a:pt x="222580" y="65411"/>
                        <a:pt x="222580" y="70720"/>
                      </a:cubicBezTo>
                      <a:cubicBezTo>
                        <a:pt x="222580" y="76028"/>
                        <a:pt x="227138" y="80579"/>
                        <a:pt x="232456" y="80579"/>
                      </a:cubicBezTo>
                      <a:cubicBezTo>
                        <a:pt x="238533" y="80579"/>
                        <a:pt x="243091" y="76028"/>
                        <a:pt x="243091" y="70720"/>
                      </a:cubicBezTo>
                      <a:cubicBezTo>
                        <a:pt x="243091" y="65411"/>
                        <a:pt x="238533" y="60861"/>
                        <a:pt x="232456" y="60861"/>
                      </a:cubicBezTo>
                      <a:close/>
                      <a:moveTo>
                        <a:pt x="171683" y="60861"/>
                      </a:moveTo>
                      <a:cubicBezTo>
                        <a:pt x="166365" y="60861"/>
                        <a:pt x="161807" y="65411"/>
                        <a:pt x="161807" y="70720"/>
                      </a:cubicBezTo>
                      <a:cubicBezTo>
                        <a:pt x="161807" y="76028"/>
                        <a:pt x="166365" y="80579"/>
                        <a:pt x="171683" y="80579"/>
                      </a:cubicBezTo>
                      <a:cubicBezTo>
                        <a:pt x="177760" y="80579"/>
                        <a:pt x="182318" y="76028"/>
                        <a:pt x="182318" y="70720"/>
                      </a:cubicBezTo>
                      <a:cubicBezTo>
                        <a:pt x="182318" y="65411"/>
                        <a:pt x="177760" y="60861"/>
                        <a:pt x="171683" y="60861"/>
                      </a:cubicBezTo>
                      <a:close/>
                      <a:moveTo>
                        <a:pt x="202069" y="30525"/>
                      </a:moveTo>
                      <a:cubicBezTo>
                        <a:pt x="196752" y="30525"/>
                        <a:pt x="192194" y="35076"/>
                        <a:pt x="192194" y="40384"/>
                      </a:cubicBezTo>
                      <a:cubicBezTo>
                        <a:pt x="192194" y="45693"/>
                        <a:pt x="196752" y="50243"/>
                        <a:pt x="202069" y="50243"/>
                      </a:cubicBezTo>
                      <a:cubicBezTo>
                        <a:pt x="208147" y="50243"/>
                        <a:pt x="212705" y="45693"/>
                        <a:pt x="212705" y="40384"/>
                      </a:cubicBezTo>
                      <a:cubicBezTo>
                        <a:pt x="212705" y="35076"/>
                        <a:pt x="208147" y="30525"/>
                        <a:pt x="202069" y="30525"/>
                      </a:cubicBezTo>
                      <a:close/>
                      <a:moveTo>
                        <a:pt x="232551" y="0"/>
                      </a:moveTo>
                      <a:cubicBezTo>
                        <a:pt x="235494" y="0"/>
                        <a:pt x="238533" y="1328"/>
                        <a:pt x="240812" y="3982"/>
                      </a:cubicBezTo>
                      <a:cubicBezTo>
                        <a:pt x="240812" y="4740"/>
                        <a:pt x="307662" y="80579"/>
                        <a:pt x="455795" y="80579"/>
                      </a:cubicBezTo>
                      <a:cubicBezTo>
                        <a:pt x="461113" y="80579"/>
                        <a:pt x="465671" y="85129"/>
                        <a:pt x="465671" y="91196"/>
                      </a:cubicBezTo>
                      <a:lnTo>
                        <a:pt x="465671" y="235289"/>
                      </a:lnTo>
                      <a:lnTo>
                        <a:pt x="463392" y="232255"/>
                      </a:lnTo>
                      <a:cubicBezTo>
                        <a:pt x="457315" y="226188"/>
                        <a:pt x="448958" y="222396"/>
                        <a:pt x="440602" y="222396"/>
                      </a:cubicBezTo>
                      <a:cubicBezTo>
                        <a:pt x="431486" y="222396"/>
                        <a:pt x="423130" y="226188"/>
                        <a:pt x="417812" y="232255"/>
                      </a:cubicBezTo>
                      <a:lnTo>
                        <a:pt x="384387" y="270174"/>
                      </a:lnTo>
                      <a:cubicBezTo>
                        <a:pt x="361598" y="295959"/>
                        <a:pt x="344885" y="327053"/>
                        <a:pt x="335769" y="359663"/>
                      </a:cubicBezTo>
                      <a:cubicBezTo>
                        <a:pt x="333490" y="358905"/>
                        <a:pt x="331211" y="358147"/>
                        <a:pt x="328932" y="357388"/>
                      </a:cubicBezTo>
                      <a:cubicBezTo>
                        <a:pt x="316778" y="355872"/>
                        <a:pt x="304623" y="361180"/>
                        <a:pt x="298546" y="371798"/>
                      </a:cubicBezTo>
                      <a:cubicBezTo>
                        <a:pt x="259803" y="433227"/>
                        <a:pt x="265881" y="514374"/>
                        <a:pt x="313739" y="569735"/>
                      </a:cubicBezTo>
                      <a:cubicBezTo>
                        <a:pt x="288670" y="585662"/>
                        <a:pt x="262842" y="598554"/>
                        <a:pt x="235494" y="606138"/>
                      </a:cubicBezTo>
                      <a:cubicBezTo>
                        <a:pt x="234735" y="606896"/>
                        <a:pt x="233975" y="606896"/>
                        <a:pt x="232456" y="606896"/>
                      </a:cubicBezTo>
                      <a:cubicBezTo>
                        <a:pt x="231696" y="606896"/>
                        <a:pt x="230936" y="606896"/>
                        <a:pt x="230177" y="606138"/>
                      </a:cubicBezTo>
                      <a:cubicBezTo>
                        <a:pt x="193713" y="595520"/>
                        <a:pt x="158769" y="577319"/>
                        <a:pt x="126863" y="552293"/>
                      </a:cubicBezTo>
                      <a:cubicBezTo>
                        <a:pt x="47099" y="490105"/>
                        <a:pt x="0" y="389240"/>
                        <a:pt x="0" y="283825"/>
                      </a:cubicBezTo>
                      <a:lnTo>
                        <a:pt x="0" y="91196"/>
                      </a:lnTo>
                      <a:cubicBezTo>
                        <a:pt x="0" y="85129"/>
                        <a:pt x="4558" y="80579"/>
                        <a:pt x="9876" y="80579"/>
                      </a:cubicBezTo>
                      <a:cubicBezTo>
                        <a:pt x="158769" y="80579"/>
                        <a:pt x="224099" y="4740"/>
                        <a:pt x="224859" y="3982"/>
                      </a:cubicBezTo>
                      <a:cubicBezTo>
                        <a:pt x="226758" y="1328"/>
                        <a:pt x="229607" y="0"/>
                        <a:pt x="23255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grpSp>
          <p:grpSp>
            <p:nvGrpSpPr>
              <p:cNvPr id="13" name="组合 12"/>
              <p:cNvGrpSpPr/>
              <p:nvPr/>
            </p:nvGrpSpPr>
            <p:grpSpPr>
              <a:xfrm>
                <a:off x="6608257" y="1846479"/>
                <a:ext cx="982372" cy="982372"/>
                <a:chOff x="7104037" y="4524919"/>
                <a:chExt cx="982372" cy="982372"/>
              </a:xfrm>
            </p:grpSpPr>
            <p:sp>
              <p:nvSpPr>
                <p:cNvPr id="136" name="椭圆 135"/>
                <p:cNvSpPr/>
                <p:nvPr/>
              </p:nvSpPr>
              <p:spPr>
                <a:xfrm>
                  <a:off x="7104037" y="4524919"/>
                  <a:ext cx="982372" cy="982372"/>
                </a:xfrm>
                <a:prstGeom prst="ellipse">
                  <a:avLst/>
                </a:prstGeom>
                <a:solidFill>
                  <a:schemeClr val="bg1"/>
                </a:solidFill>
                <a:ln w="1905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46" name="椭圆 45"/>
                <p:cNvSpPr/>
                <p:nvPr/>
              </p:nvSpPr>
              <p:spPr>
                <a:xfrm>
                  <a:off x="7178532" y="4599945"/>
                  <a:ext cx="835869" cy="835869"/>
                </a:xfrm>
                <a:prstGeom prst="ellipse">
                  <a:avLst/>
                </a:prstGeom>
                <a:noFill/>
                <a:ln w="1905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sp>
              <p:nvSpPr>
                <p:cNvPr id="47" name="文本框 46"/>
                <p:cNvSpPr txBox="1"/>
                <p:nvPr/>
              </p:nvSpPr>
              <p:spPr>
                <a:xfrm>
                  <a:off x="7196359" y="5038707"/>
                  <a:ext cx="800219" cy="276999"/>
                </a:xfrm>
                <a:prstGeom prst="rect">
                  <a:avLst/>
                </a:prstGeom>
                <a:noFill/>
              </p:spPr>
              <p:txBody>
                <a:bodyPr wrap="none" rtlCol="0">
                  <a:spAutoFit/>
                </a:bodyPr>
                <a:lstStyle/>
                <a:p>
                  <a:pPr algn="ctr"/>
                  <a:r>
                    <a:rPr lang="zh-CN" altLang="en-US" sz="1200" b="1" dirty="0"/>
                    <a:t>等保测评</a:t>
                  </a:r>
                  <a:endParaRPr lang="zh-CN" altLang="en-US" sz="1200" b="1" dirty="0"/>
                </a:p>
              </p:txBody>
            </p:sp>
            <p:sp>
              <p:nvSpPr>
                <p:cNvPr id="112" name="iconfont-11261-4518877"/>
                <p:cNvSpPr/>
                <p:nvPr/>
              </p:nvSpPr>
              <p:spPr>
                <a:xfrm>
                  <a:off x="7454255" y="4736679"/>
                  <a:ext cx="284423" cy="283726"/>
                </a:xfrm>
                <a:custGeom>
                  <a:avLst/>
                  <a:gdLst>
                    <a:gd name="T0" fmla="*/ 489 w 6241"/>
                    <a:gd name="T1" fmla="*/ 0 h 6235"/>
                    <a:gd name="T2" fmla="*/ 0 w 6241"/>
                    <a:gd name="T3" fmla="*/ 5746 h 6235"/>
                    <a:gd name="T4" fmla="*/ 5752 w 6241"/>
                    <a:gd name="T5" fmla="*/ 6235 h 6235"/>
                    <a:gd name="T6" fmla="*/ 6241 w 6241"/>
                    <a:gd name="T7" fmla="*/ 489 h 6235"/>
                    <a:gd name="T8" fmla="*/ 5420 w 6241"/>
                    <a:gd name="T9" fmla="*/ 557 h 6235"/>
                    <a:gd name="T10" fmla="*/ 5420 w 6241"/>
                    <a:gd name="T11" fmla="*/ 976 h 6235"/>
                    <a:gd name="T12" fmla="*/ 5420 w 6241"/>
                    <a:gd name="T13" fmla="*/ 557 h 6235"/>
                    <a:gd name="T14" fmla="*/ 4879 w 6241"/>
                    <a:gd name="T15" fmla="*/ 766 h 6235"/>
                    <a:gd name="T16" fmla="*/ 4460 w 6241"/>
                    <a:gd name="T17" fmla="*/ 766 h 6235"/>
                    <a:gd name="T18" fmla="*/ 5682 w 6241"/>
                    <a:gd name="T19" fmla="*/ 5676 h 6235"/>
                    <a:gd name="T20" fmla="*/ 559 w 6241"/>
                    <a:gd name="T21" fmla="*/ 1496 h 6235"/>
                    <a:gd name="T22" fmla="*/ 5682 w 6241"/>
                    <a:gd name="T23" fmla="*/ 5676 h 6235"/>
                    <a:gd name="T24" fmla="*/ 1486 w 6241"/>
                    <a:gd name="T25" fmla="*/ 2916 h 6235"/>
                    <a:gd name="T26" fmla="*/ 4755 w 6241"/>
                    <a:gd name="T27" fmla="*/ 2916 h 6235"/>
                    <a:gd name="T28" fmla="*/ 3893 w 6241"/>
                    <a:gd name="T29" fmla="*/ 2227 h 6235"/>
                    <a:gd name="T30" fmla="*/ 4105 w 6241"/>
                    <a:gd name="T31" fmla="*/ 2916 h 6235"/>
                    <a:gd name="T32" fmla="*/ 2322 w 6241"/>
                    <a:gd name="T33" fmla="*/ 2243 h 6235"/>
                    <a:gd name="T34" fmla="*/ 3960 w 6241"/>
                    <a:gd name="T35" fmla="*/ 4086 h 6235"/>
                    <a:gd name="T36" fmla="*/ 3120 w 6241"/>
                    <a:gd name="T37" fmla="*/ 5384 h 6235"/>
                    <a:gd name="T38" fmla="*/ 1930 w 6241"/>
                    <a:gd name="T39" fmla="*/ 4086 h 6235"/>
                    <a:gd name="T40" fmla="*/ 1865 w 6241"/>
                    <a:gd name="T41" fmla="*/ 4573 h 6235"/>
                    <a:gd name="T42" fmla="*/ 2393 w 6241"/>
                    <a:gd name="T43" fmla="*/ 4572 h 6235"/>
                    <a:gd name="T44" fmla="*/ 2940 w 6241"/>
                    <a:gd name="T45" fmla="*/ 4386 h 6235"/>
                    <a:gd name="T46" fmla="*/ 3395 w 6241"/>
                    <a:gd name="T47" fmla="*/ 4741 h 6235"/>
                    <a:gd name="T48" fmla="*/ 3396 w 6241"/>
                    <a:gd name="T49" fmla="*/ 5168 h 6235"/>
                    <a:gd name="T50" fmla="*/ 3892 w 6241"/>
                    <a:gd name="T51" fmla="*/ 4265 h 6235"/>
                    <a:gd name="T52" fmla="*/ 5350 w 6241"/>
                    <a:gd name="T53" fmla="*/ 3085 h 6235"/>
                    <a:gd name="T54" fmla="*/ 931 w 6241"/>
                    <a:gd name="T55" fmla="*/ 4014 h 6235"/>
                    <a:gd name="T56" fmla="*/ 5350 w 6241"/>
                    <a:gd name="T57" fmla="*/ 3085 h 6235"/>
                    <a:gd name="T58" fmla="*/ 1093 w 6241"/>
                    <a:gd name="T59" fmla="*/ 3852 h 6235"/>
                    <a:gd name="T60" fmla="*/ 5188 w 6241"/>
                    <a:gd name="T61" fmla="*/ 3247 h 6235"/>
                    <a:gd name="T62" fmla="*/ 2480 w 6241"/>
                    <a:gd name="T63" fmla="*/ 3717 h 6235"/>
                    <a:gd name="T64" fmla="*/ 1302 w 6241"/>
                    <a:gd name="T65" fmla="*/ 3392 h 6235"/>
                    <a:gd name="T66" fmla="*/ 2480 w 6241"/>
                    <a:gd name="T67" fmla="*/ 3717 h 6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241" h="6235">
                      <a:moveTo>
                        <a:pt x="5752" y="0"/>
                      </a:moveTo>
                      <a:lnTo>
                        <a:pt x="489" y="0"/>
                      </a:lnTo>
                      <a:cubicBezTo>
                        <a:pt x="219" y="0"/>
                        <a:pt x="0" y="219"/>
                        <a:pt x="0" y="489"/>
                      </a:cubicBezTo>
                      <a:lnTo>
                        <a:pt x="0" y="5746"/>
                      </a:lnTo>
                      <a:cubicBezTo>
                        <a:pt x="0" y="6015"/>
                        <a:pt x="219" y="6235"/>
                        <a:pt x="489" y="6235"/>
                      </a:cubicBezTo>
                      <a:lnTo>
                        <a:pt x="5752" y="6235"/>
                      </a:lnTo>
                      <a:cubicBezTo>
                        <a:pt x="6021" y="6235"/>
                        <a:pt x="6241" y="6015"/>
                        <a:pt x="6241" y="5746"/>
                      </a:cubicBezTo>
                      <a:lnTo>
                        <a:pt x="6241" y="489"/>
                      </a:lnTo>
                      <a:cubicBezTo>
                        <a:pt x="6241" y="219"/>
                        <a:pt x="6021" y="0"/>
                        <a:pt x="5752" y="0"/>
                      </a:cubicBezTo>
                      <a:close/>
                      <a:moveTo>
                        <a:pt x="5420" y="557"/>
                      </a:moveTo>
                      <a:cubicBezTo>
                        <a:pt x="5536" y="557"/>
                        <a:pt x="5630" y="650"/>
                        <a:pt x="5630" y="766"/>
                      </a:cubicBezTo>
                      <a:cubicBezTo>
                        <a:pt x="5630" y="882"/>
                        <a:pt x="5536" y="976"/>
                        <a:pt x="5420" y="976"/>
                      </a:cubicBezTo>
                      <a:cubicBezTo>
                        <a:pt x="5304" y="976"/>
                        <a:pt x="5211" y="882"/>
                        <a:pt x="5211" y="766"/>
                      </a:cubicBezTo>
                      <a:cubicBezTo>
                        <a:pt x="5211" y="650"/>
                        <a:pt x="5304" y="557"/>
                        <a:pt x="5420" y="557"/>
                      </a:cubicBezTo>
                      <a:close/>
                      <a:moveTo>
                        <a:pt x="4669" y="557"/>
                      </a:moveTo>
                      <a:cubicBezTo>
                        <a:pt x="4785" y="557"/>
                        <a:pt x="4879" y="650"/>
                        <a:pt x="4879" y="766"/>
                      </a:cubicBezTo>
                      <a:cubicBezTo>
                        <a:pt x="4879" y="882"/>
                        <a:pt x="4785" y="976"/>
                        <a:pt x="4669" y="976"/>
                      </a:cubicBezTo>
                      <a:cubicBezTo>
                        <a:pt x="4553" y="976"/>
                        <a:pt x="4460" y="882"/>
                        <a:pt x="4460" y="766"/>
                      </a:cubicBezTo>
                      <a:cubicBezTo>
                        <a:pt x="4460" y="650"/>
                        <a:pt x="4554" y="557"/>
                        <a:pt x="4669" y="557"/>
                      </a:cubicBezTo>
                      <a:close/>
                      <a:moveTo>
                        <a:pt x="5682" y="5676"/>
                      </a:moveTo>
                      <a:lnTo>
                        <a:pt x="559" y="5676"/>
                      </a:lnTo>
                      <a:lnTo>
                        <a:pt x="559" y="1496"/>
                      </a:lnTo>
                      <a:lnTo>
                        <a:pt x="5682" y="1496"/>
                      </a:lnTo>
                      <a:lnTo>
                        <a:pt x="5682" y="5676"/>
                      </a:lnTo>
                      <a:close/>
                      <a:moveTo>
                        <a:pt x="1698" y="2916"/>
                      </a:moveTo>
                      <a:lnTo>
                        <a:pt x="1486" y="2916"/>
                      </a:lnTo>
                      <a:cubicBezTo>
                        <a:pt x="1757" y="2280"/>
                        <a:pt x="2387" y="1834"/>
                        <a:pt x="3120" y="1834"/>
                      </a:cubicBezTo>
                      <a:cubicBezTo>
                        <a:pt x="3854" y="1834"/>
                        <a:pt x="4484" y="2280"/>
                        <a:pt x="4755" y="2916"/>
                      </a:cubicBezTo>
                      <a:lnTo>
                        <a:pt x="4543" y="2916"/>
                      </a:lnTo>
                      <a:cubicBezTo>
                        <a:pt x="4401" y="2626"/>
                        <a:pt x="4173" y="2385"/>
                        <a:pt x="3893" y="2227"/>
                      </a:cubicBezTo>
                      <a:cubicBezTo>
                        <a:pt x="3901" y="2235"/>
                        <a:pt x="3909" y="2242"/>
                        <a:pt x="3916" y="2249"/>
                      </a:cubicBezTo>
                      <a:cubicBezTo>
                        <a:pt x="4219" y="2552"/>
                        <a:pt x="4069" y="2584"/>
                        <a:pt x="4105" y="2916"/>
                      </a:cubicBezTo>
                      <a:lnTo>
                        <a:pt x="2585" y="2916"/>
                      </a:lnTo>
                      <a:cubicBezTo>
                        <a:pt x="2576" y="2659"/>
                        <a:pt x="2544" y="2403"/>
                        <a:pt x="2322" y="2243"/>
                      </a:cubicBezTo>
                      <a:cubicBezTo>
                        <a:pt x="2053" y="2400"/>
                        <a:pt x="1835" y="2635"/>
                        <a:pt x="1698" y="2916"/>
                      </a:cubicBezTo>
                      <a:close/>
                      <a:moveTo>
                        <a:pt x="3960" y="4086"/>
                      </a:moveTo>
                      <a:lnTo>
                        <a:pt x="4830" y="4086"/>
                      </a:lnTo>
                      <a:cubicBezTo>
                        <a:pt x="4621" y="4834"/>
                        <a:pt x="3934" y="5384"/>
                        <a:pt x="3120" y="5384"/>
                      </a:cubicBezTo>
                      <a:cubicBezTo>
                        <a:pt x="2307" y="5384"/>
                        <a:pt x="1619" y="4834"/>
                        <a:pt x="1410" y="4086"/>
                      </a:cubicBezTo>
                      <a:lnTo>
                        <a:pt x="1930" y="4086"/>
                      </a:lnTo>
                      <a:cubicBezTo>
                        <a:pt x="2034" y="4205"/>
                        <a:pt x="2152" y="4322"/>
                        <a:pt x="2143" y="4446"/>
                      </a:cubicBezTo>
                      <a:cubicBezTo>
                        <a:pt x="2130" y="4623"/>
                        <a:pt x="1997" y="4633"/>
                        <a:pt x="1865" y="4573"/>
                      </a:cubicBezTo>
                      <a:cubicBezTo>
                        <a:pt x="2016" y="4769"/>
                        <a:pt x="2211" y="4928"/>
                        <a:pt x="2436" y="5037"/>
                      </a:cubicBezTo>
                      <a:cubicBezTo>
                        <a:pt x="2399" y="4887"/>
                        <a:pt x="2347" y="4719"/>
                        <a:pt x="2393" y="4572"/>
                      </a:cubicBezTo>
                      <a:cubicBezTo>
                        <a:pt x="2442" y="4419"/>
                        <a:pt x="2583" y="4260"/>
                        <a:pt x="2759" y="4285"/>
                      </a:cubicBezTo>
                      <a:cubicBezTo>
                        <a:pt x="2835" y="4295"/>
                        <a:pt x="2883" y="4341"/>
                        <a:pt x="2940" y="4386"/>
                      </a:cubicBezTo>
                      <a:cubicBezTo>
                        <a:pt x="3002" y="4435"/>
                        <a:pt x="3097" y="4395"/>
                        <a:pt x="3169" y="4397"/>
                      </a:cubicBezTo>
                      <a:cubicBezTo>
                        <a:pt x="3351" y="4403"/>
                        <a:pt x="3382" y="4600"/>
                        <a:pt x="3395" y="4741"/>
                      </a:cubicBezTo>
                      <a:cubicBezTo>
                        <a:pt x="3404" y="4845"/>
                        <a:pt x="3500" y="4931"/>
                        <a:pt x="3474" y="5040"/>
                      </a:cubicBezTo>
                      <a:cubicBezTo>
                        <a:pt x="3462" y="5089"/>
                        <a:pt x="3437" y="5138"/>
                        <a:pt x="3396" y="5168"/>
                      </a:cubicBezTo>
                      <a:cubicBezTo>
                        <a:pt x="3685" y="5117"/>
                        <a:pt x="3946" y="4988"/>
                        <a:pt x="4159" y="4803"/>
                      </a:cubicBezTo>
                      <a:cubicBezTo>
                        <a:pt x="4085" y="4619"/>
                        <a:pt x="3873" y="4507"/>
                        <a:pt x="3892" y="4265"/>
                      </a:cubicBezTo>
                      <a:cubicBezTo>
                        <a:pt x="3900" y="4185"/>
                        <a:pt x="3925" y="4128"/>
                        <a:pt x="3960" y="4086"/>
                      </a:cubicBezTo>
                      <a:close/>
                      <a:moveTo>
                        <a:pt x="5350" y="3085"/>
                      </a:moveTo>
                      <a:lnTo>
                        <a:pt x="931" y="3085"/>
                      </a:lnTo>
                      <a:lnTo>
                        <a:pt x="931" y="4014"/>
                      </a:lnTo>
                      <a:lnTo>
                        <a:pt x="5350" y="4014"/>
                      </a:lnTo>
                      <a:lnTo>
                        <a:pt x="5350" y="3085"/>
                      </a:lnTo>
                      <a:close/>
                      <a:moveTo>
                        <a:pt x="5188" y="3852"/>
                      </a:moveTo>
                      <a:lnTo>
                        <a:pt x="1093" y="3852"/>
                      </a:lnTo>
                      <a:lnTo>
                        <a:pt x="1093" y="3247"/>
                      </a:lnTo>
                      <a:lnTo>
                        <a:pt x="5188" y="3247"/>
                      </a:lnTo>
                      <a:lnTo>
                        <a:pt x="5188" y="3852"/>
                      </a:lnTo>
                      <a:close/>
                      <a:moveTo>
                        <a:pt x="2480" y="3717"/>
                      </a:moveTo>
                      <a:lnTo>
                        <a:pt x="1302" y="3717"/>
                      </a:lnTo>
                      <a:lnTo>
                        <a:pt x="1302" y="3392"/>
                      </a:lnTo>
                      <a:lnTo>
                        <a:pt x="2480" y="3392"/>
                      </a:lnTo>
                      <a:lnTo>
                        <a:pt x="2480" y="371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a:p>
              </p:txBody>
            </p:sp>
          </p:grpSp>
          <p:sp>
            <p:nvSpPr>
              <p:cNvPr id="113" name="文本框 112"/>
              <p:cNvSpPr txBox="1"/>
              <p:nvPr/>
            </p:nvSpPr>
            <p:spPr>
              <a:xfrm>
                <a:off x="8003870" y="5054400"/>
                <a:ext cx="1569660" cy="276999"/>
              </a:xfrm>
              <a:prstGeom prst="rect">
                <a:avLst/>
              </a:prstGeom>
              <a:noFill/>
            </p:spPr>
            <p:txBody>
              <a:bodyPr wrap="none" rtlCol="0">
                <a:spAutoFit/>
              </a:bodyPr>
              <a:lstStyle>
                <a:defPPr>
                  <a:defRPr lang="zh-CN"/>
                </a:defPPr>
                <a:lvl1pPr algn="ctr">
                  <a:defRPr sz="1200"/>
                </a:lvl1pPr>
              </a:lstStyle>
              <a:p>
                <a:pPr algn="r"/>
                <a:r>
                  <a:rPr lang="zh-CN" altLang="en-US" dirty="0">
                    <a:sym typeface="+mn-lt"/>
                  </a:rPr>
                  <a:t>系统安全整改方案书</a:t>
                </a:r>
                <a:endParaRPr lang="en-US" altLang="zh-CN" dirty="0">
                  <a:sym typeface="+mn-lt"/>
                </a:endParaRPr>
              </a:p>
            </p:txBody>
          </p:sp>
          <p:sp>
            <p:nvSpPr>
              <p:cNvPr id="114" name="文本框 113"/>
              <p:cNvSpPr txBox="1"/>
              <p:nvPr/>
            </p:nvSpPr>
            <p:spPr>
              <a:xfrm>
                <a:off x="6541438" y="5713857"/>
                <a:ext cx="1116011" cy="276999"/>
              </a:xfrm>
              <a:prstGeom prst="rect">
                <a:avLst/>
              </a:prstGeom>
              <a:noFill/>
            </p:spPr>
            <p:txBody>
              <a:bodyPr wrap="none" rtlCol="0">
                <a:spAutoFit/>
              </a:bodyPr>
              <a:lstStyle>
                <a:defPPr>
                  <a:defRPr lang="zh-CN"/>
                </a:defPPr>
                <a:lvl1pPr algn="ctr">
                  <a:defRPr sz="1200"/>
                </a:lvl1pPr>
              </a:lstStyle>
              <a:p>
                <a:pPr algn="r"/>
                <a:r>
                  <a:rPr lang="en-US" altLang="zh-CN" dirty="0">
                    <a:sym typeface="+mn-lt"/>
                  </a:rPr>
                  <a:t>APP</a:t>
                </a:r>
                <a:r>
                  <a:rPr lang="zh-CN" altLang="en-US" dirty="0">
                    <a:sym typeface="+mn-lt"/>
                  </a:rPr>
                  <a:t>安全检测</a:t>
                </a:r>
                <a:endParaRPr lang="en-US" altLang="zh-CN" dirty="0">
                  <a:sym typeface="+mn-lt"/>
                </a:endParaRPr>
              </a:p>
            </p:txBody>
          </p:sp>
          <p:sp>
            <p:nvSpPr>
              <p:cNvPr id="115" name="文本框 114"/>
              <p:cNvSpPr txBox="1"/>
              <p:nvPr/>
            </p:nvSpPr>
            <p:spPr>
              <a:xfrm>
                <a:off x="4568974" y="5032260"/>
                <a:ext cx="1569660" cy="276999"/>
              </a:xfrm>
              <a:prstGeom prst="rect">
                <a:avLst/>
              </a:prstGeom>
              <a:noFill/>
            </p:spPr>
            <p:txBody>
              <a:bodyPr wrap="none" rtlCol="0">
                <a:spAutoFit/>
              </a:bodyPr>
              <a:lstStyle>
                <a:defPPr>
                  <a:defRPr lang="zh-CN"/>
                </a:defPPr>
                <a:lvl1pPr algn="ctr">
                  <a:defRPr sz="1200"/>
                </a:lvl1pPr>
              </a:lstStyle>
              <a:p>
                <a:pPr algn="r"/>
                <a:r>
                  <a:rPr lang="zh-CN" altLang="en-US" dirty="0">
                    <a:sym typeface="+mn-lt"/>
                  </a:rPr>
                  <a:t>漏洞扫描、渗透测试</a:t>
                </a:r>
                <a:endParaRPr lang="en-US" altLang="zh-CN" dirty="0">
                  <a:sym typeface="+mn-lt"/>
                </a:endParaRPr>
              </a:p>
            </p:txBody>
          </p:sp>
          <p:sp>
            <p:nvSpPr>
              <p:cNvPr id="116" name="文本框 115"/>
              <p:cNvSpPr txBox="1"/>
              <p:nvPr/>
            </p:nvSpPr>
            <p:spPr>
              <a:xfrm>
                <a:off x="4929014" y="4637432"/>
                <a:ext cx="954107" cy="276999"/>
              </a:xfrm>
              <a:prstGeom prst="rect">
                <a:avLst/>
              </a:prstGeom>
              <a:noFill/>
            </p:spPr>
            <p:txBody>
              <a:bodyPr wrap="none" rtlCol="0">
                <a:spAutoFit/>
              </a:bodyPr>
              <a:lstStyle>
                <a:defPPr>
                  <a:defRPr lang="zh-CN"/>
                </a:defPPr>
                <a:lvl1pPr algn="ctr">
                  <a:defRPr sz="1200"/>
                </a:lvl1pPr>
              </a:lstStyle>
              <a:p>
                <a:pPr algn="r"/>
                <a:r>
                  <a:rPr lang="zh-CN" altLang="en-US" dirty="0">
                    <a:sym typeface="+mn-lt"/>
                  </a:rPr>
                  <a:t>差距性分析</a:t>
                </a:r>
                <a:endParaRPr lang="en-US" altLang="zh-CN" dirty="0">
                  <a:sym typeface="+mn-lt"/>
                </a:endParaRPr>
              </a:p>
            </p:txBody>
          </p:sp>
          <p:sp>
            <p:nvSpPr>
              <p:cNvPr id="117" name="文本框 116"/>
              <p:cNvSpPr txBox="1"/>
              <p:nvPr/>
            </p:nvSpPr>
            <p:spPr>
              <a:xfrm>
                <a:off x="5109034" y="4251205"/>
                <a:ext cx="646331" cy="276999"/>
              </a:xfrm>
              <a:prstGeom prst="rect">
                <a:avLst/>
              </a:prstGeom>
              <a:noFill/>
            </p:spPr>
            <p:txBody>
              <a:bodyPr wrap="none" rtlCol="0">
                <a:spAutoFit/>
              </a:bodyPr>
              <a:lstStyle>
                <a:defPPr>
                  <a:defRPr lang="zh-CN"/>
                </a:defPPr>
                <a:lvl1pPr algn="ctr">
                  <a:defRPr sz="1200"/>
                </a:lvl1pPr>
              </a:lstStyle>
              <a:p>
                <a:pPr algn="r"/>
                <a:r>
                  <a:rPr lang="zh-CN" altLang="en-US" dirty="0">
                    <a:sym typeface="+mn-lt"/>
                  </a:rPr>
                  <a:t>预测评</a:t>
                </a:r>
                <a:endParaRPr lang="en-US" altLang="zh-CN" dirty="0">
                  <a:sym typeface="+mn-lt"/>
                </a:endParaRPr>
              </a:p>
            </p:txBody>
          </p:sp>
          <p:sp>
            <p:nvSpPr>
              <p:cNvPr id="130" name="文本框 129"/>
              <p:cNvSpPr txBox="1"/>
              <p:nvPr/>
            </p:nvSpPr>
            <p:spPr>
              <a:xfrm>
                <a:off x="8690247" y="2544708"/>
                <a:ext cx="1107996" cy="276999"/>
              </a:xfrm>
              <a:prstGeom prst="rect">
                <a:avLst/>
              </a:prstGeom>
              <a:noFill/>
            </p:spPr>
            <p:txBody>
              <a:bodyPr wrap="none" rtlCol="0">
                <a:spAutoFit/>
              </a:bodyPr>
              <a:lstStyle>
                <a:defPPr>
                  <a:defRPr lang="zh-CN"/>
                </a:defPPr>
                <a:lvl1pPr algn="ctr">
                  <a:defRPr sz="1200"/>
                </a:lvl1pPr>
              </a:lstStyle>
              <a:p>
                <a:pPr algn="l"/>
                <a:r>
                  <a:rPr lang="zh-CN" altLang="en-US" dirty="0">
                    <a:sym typeface="+mn-lt"/>
                  </a:rPr>
                  <a:t>安全产品集成</a:t>
                </a:r>
                <a:endParaRPr lang="zh-CN" altLang="en-US" dirty="0">
                  <a:sym typeface="+mn-lt"/>
                </a:endParaRPr>
              </a:p>
            </p:txBody>
          </p:sp>
          <p:sp>
            <p:nvSpPr>
              <p:cNvPr id="131" name="文本框 130"/>
              <p:cNvSpPr txBox="1"/>
              <p:nvPr/>
            </p:nvSpPr>
            <p:spPr>
              <a:xfrm>
                <a:off x="8967073" y="2916345"/>
                <a:ext cx="1116011" cy="276999"/>
              </a:xfrm>
              <a:prstGeom prst="rect">
                <a:avLst/>
              </a:prstGeom>
              <a:noFill/>
            </p:spPr>
            <p:txBody>
              <a:bodyPr wrap="none" rtlCol="0">
                <a:spAutoFit/>
              </a:bodyPr>
              <a:lstStyle>
                <a:defPPr>
                  <a:defRPr lang="zh-CN"/>
                </a:defPPr>
                <a:lvl1pPr algn="ctr">
                  <a:defRPr sz="1200"/>
                </a:lvl1pPr>
              </a:lstStyle>
              <a:p>
                <a:pPr algn="l"/>
                <a:r>
                  <a:rPr lang="zh-CN" altLang="en-US" dirty="0">
                    <a:sym typeface="+mn-lt"/>
                  </a:rPr>
                  <a:t>安全加固落地</a:t>
                </a:r>
                <a:endParaRPr lang="zh-CN" altLang="en-US" dirty="0">
                  <a:sym typeface="+mn-lt"/>
                </a:endParaRPr>
              </a:p>
            </p:txBody>
          </p:sp>
          <p:sp>
            <p:nvSpPr>
              <p:cNvPr id="132" name="文本框 131"/>
              <p:cNvSpPr txBox="1"/>
              <p:nvPr/>
            </p:nvSpPr>
            <p:spPr>
              <a:xfrm>
                <a:off x="8967073" y="3419837"/>
                <a:ext cx="1116011" cy="276999"/>
              </a:xfrm>
              <a:prstGeom prst="rect">
                <a:avLst/>
              </a:prstGeom>
              <a:noFill/>
            </p:spPr>
            <p:txBody>
              <a:bodyPr wrap="none" rtlCol="0">
                <a:spAutoFit/>
              </a:bodyPr>
              <a:lstStyle>
                <a:defPPr>
                  <a:defRPr lang="zh-CN"/>
                </a:defPPr>
                <a:lvl1pPr algn="ctr">
                  <a:defRPr sz="1200"/>
                </a:lvl1pPr>
              </a:lstStyle>
              <a:p>
                <a:pPr algn="l"/>
                <a:r>
                  <a:rPr lang="en-US" altLang="zh-CN" dirty="0">
                    <a:sym typeface="+mn-lt"/>
                  </a:rPr>
                  <a:t>APP</a:t>
                </a:r>
                <a:r>
                  <a:rPr lang="zh-CN" altLang="en-US" dirty="0">
                    <a:sym typeface="+mn-lt"/>
                  </a:rPr>
                  <a:t>加固修复</a:t>
                </a:r>
                <a:endParaRPr lang="zh-CN" altLang="en-US" dirty="0">
                  <a:sym typeface="+mn-lt"/>
                </a:endParaRPr>
              </a:p>
            </p:txBody>
          </p:sp>
          <p:sp>
            <p:nvSpPr>
              <p:cNvPr id="133" name="文本框 132"/>
              <p:cNvSpPr txBox="1"/>
              <p:nvPr/>
            </p:nvSpPr>
            <p:spPr>
              <a:xfrm>
                <a:off x="8825574" y="3753269"/>
                <a:ext cx="1107996" cy="276999"/>
              </a:xfrm>
              <a:prstGeom prst="rect">
                <a:avLst/>
              </a:prstGeom>
              <a:noFill/>
            </p:spPr>
            <p:txBody>
              <a:bodyPr wrap="none" rtlCol="0">
                <a:spAutoFit/>
              </a:bodyPr>
              <a:lstStyle>
                <a:defPPr>
                  <a:defRPr lang="zh-CN"/>
                </a:defPPr>
                <a:lvl1pPr algn="ctr">
                  <a:defRPr sz="1200"/>
                </a:lvl1pPr>
              </a:lstStyle>
              <a:p>
                <a:pPr algn="l"/>
                <a:r>
                  <a:rPr lang="zh-CN" altLang="en-US" dirty="0">
                    <a:sym typeface="+mn-lt"/>
                  </a:rPr>
                  <a:t>管理体系落地</a:t>
                </a:r>
                <a:endParaRPr lang="zh-CN" altLang="en-US" dirty="0">
                  <a:sym typeface="+mn-lt"/>
                </a:endParaRPr>
              </a:p>
            </p:txBody>
          </p:sp>
          <p:grpSp>
            <p:nvGrpSpPr>
              <p:cNvPr id="16" name="组合 15"/>
              <p:cNvGrpSpPr/>
              <p:nvPr/>
            </p:nvGrpSpPr>
            <p:grpSpPr>
              <a:xfrm>
                <a:off x="5037026" y="4853277"/>
                <a:ext cx="1152128" cy="140221"/>
                <a:chOff x="2491805" y="3973849"/>
                <a:chExt cx="1152128" cy="140221"/>
              </a:xfrm>
            </p:grpSpPr>
            <p:sp>
              <p:nvSpPr>
                <p:cNvPr id="120" name="椭圆 119"/>
                <p:cNvSpPr/>
                <p:nvPr/>
              </p:nvSpPr>
              <p:spPr>
                <a:xfrm>
                  <a:off x="3503712" y="3973849"/>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90" name="直接连接符 89"/>
                <p:cNvCxnSpPr/>
                <p:nvPr/>
              </p:nvCxnSpPr>
              <p:spPr>
                <a:xfrm>
                  <a:off x="2491805" y="4043959"/>
                  <a:ext cx="1074968" cy="0"/>
                </a:xfrm>
                <a:prstGeom prst="line">
                  <a:avLst/>
                </a:prstGeom>
                <a:ln w="9525"/>
              </p:spPr>
              <p:style>
                <a:lnRef idx="1">
                  <a:schemeClr val="accent4"/>
                </a:lnRef>
                <a:fillRef idx="0">
                  <a:schemeClr val="accent4"/>
                </a:fillRef>
                <a:effectRef idx="0">
                  <a:schemeClr val="accent4"/>
                </a:effectRef>
                <a:fontRef idx="minor">
                  <a:schemeClr val="tx1"/>
                </a:fontRef>
              </p:style>
            </p:cxnSp>
          </p:grpSp>
          <p:grpSp>
            <p:nvGrpSpPr>
              <p:cNvPr id="25" name="组合 24"/>
              <p:cNvGrpSpPr/>
              <p:nvPr/>
            </p:nvGrpSpPr>
            <p:grpSpPr>
              <a:xfrm>
                <a:off x="8491046" y="2838543"/>
                <a:ext cx="1226503" cy="185938"/>
                <a:chOff x="7788839" y="3242484"/>
                <a:chExt cx="1226503" cy="185938"/>
              </a:xfrm>
            </p:grpSpPr>
            <p:sp>
              <p:nvSpPr>
                <p:cNvPr id="129" name="椭圆 128"/>
                <p:cNvSpPr/>
                <p:nvPr/>
              </p:nvSpPr>
              <p:spPr>
                <a:xfrm>
                  <a:off x="7788839" y="3288201"/>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rPr>
                    <a:t> </a:t>
                  </a:r>
                  <a:endParaRPr lang="zh-CN" altLang="en-US" dirty="0">
                    <a:latin typeface="微软雅黑" panose="020B0503020204020204" pitchFamily="34" charset="-122"/>
                  </a:endParaRPr>
                </a:p>
              </p:txBody>
            </p:sp>
            <p:grpSp>
              <p:nvGrpSpPr>
                <p:cNvPr id="92" name="组合 91"/>
                <p:cNvGrpSpPr/>
                <p:nvPr/>
              </p:nvGrpSpPr>
              <p:grpSpPr>
                <a:xfrm flipH="1">
                  <a:off x="7888663" y="3242484"/>
                  <a:ext cx="1126679" cy="72008"/>
                  <a:chOff x="9217792" y="474613"/>
                  <a:chExt cx="1126680" cy="72008"/>
                </a:xfrm>
              </p:grpSpPr>
              <p:cxnSp>
                <p:nvCxnSpPr>
                  <p:cNvPr id="93" name="直接连接符 92"/>
                  <p:cNvCxnSpPr/>
                  <p:nvPr/>
                </p:nvCxnSpPr>
                <p:spPr>
                  <a:xfrm>
                    <a:off x="9217792" y="476672"/>
                    <a:ext cx="1054672" cy="0"/>
                  </a:xfrm>
                  <a:prstGeom prst="line">
                    <a:avLst/>
                  </a:prstGeom>
                  <a:ln w="9525"/>
                </p:spPr>
                <p:style>
                  <a:lnRef idx="1">
                    <a:schemeClr val="accent4"/>
                  </a:lnRef>
                  <a:fillRef idx="0">
                    <a:schemeClr val="accent4"/>
                  </a:fillRef>
                  <a:effectRef idx="0">
                    <a:schemeClr val="accent4"/>
                  </a:effectRef>
                  <a:fontRef idx="minor">
                    <a:schemeClr val="tx1"/>
                  </a:fontRef>
                </p:style>
              </p:cxnSp>
              <p:cxnSp>
                <p:nvCxnSpPr>
                  <p:cNvPr id="94" name="直接连接符 93"/>
                  <p:cNvCxnSpPr/>
                  <p:nvPr/>
                </p:nvCxnSpPr>
                <p:spPr>
                  <a:xfrm>
                    <a:off x="10272464" y="474613"/>
                    <a:ext cx="72008" cy="72008"/>
                  </a:xfrm>
                  <a:prstGeom prst="line">
                    <a:avLst/>
                  </a:prstGeom>
                  <a:ln w="9525"/>
                </p:spPr>
                <p:style>
                  <a:lnRef idx="1">
                    <a:schemeClr val="accent4"/>
                  </a:lnRef>
                  <a:fillRef idx="0">
                    <a:schemeClr val="accent4"/>
                  </a:fillRef>
                  <a:effectRef idx="0">
                    <a:schemeClr val="accent4"/>
                  </a:effectRef>
                  <a:fontRef idx="minor">
                    <a:schemeClr val="tx1"/>
                  </a:fontRef>
                </p:style>
              </p:cxnSp>
            </p:grpSp>
          </p:grpSp>
          <p:grpSp>
            <p:nvGrpSpPr>
              <p:cNvPr id="26" name="组合 25"/>
              <p:cNvGrpSpPr/>
              <p:nvPr/>
            </p:nvGrpSpPr>
            <p:grpSpPr>
              <a:xfrm>
                <a:off x="8815017" y="3185855"/>
                <a:ext cx="1118557" cy="180144"/>
                <a:chOff x="8040686" y="3577826"/>
                <a:chExt cx="1118557" cy="180144"/>
              </a:xfrm>
            </p:grpSpPr>
            <p:sp>
              <p:nvSpPr>
                <p:cNvPr id="128" name="椭圆 127"/>
                <p:cNvSpPr/>
                <p:nvPr/>
              </p:nvSpPr>
              <p:spPr>
                <a:xfrm>
                  <a:off x="8040686" y="3617749"/>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grpSp>
              <p:nvGrpSpPr>
                <p:cNvPr id="95" name="组合 94"/>
                <p:cNvGrpSpPr/>
                <p:nvPr/>
              </p:nvGrpSpPr>
              <p:grpSpPr>
                <a:xfrm flipH="1">
                  <a:off x="8137236" y="3577826"/>
                  <a:ext cx="1022007" cy="72008"/>
                  <a:chOff x="9322464" y="474613"/>
                  <a:chExt cx="1022008" cy="72008"/>
                </a:xfrm>
              </p:grpSpPr>
              <p:cxnSp>
                <p:nvCxnSpPr>
                  <p:cNvPr id="96" name="直接连接符 95"/>
                  <p:cNvCxnSpPr/>
                  <p:nvPr/>
                </p:nvCxnSpPr>
                <p:spPr>
                  <a:xfrm>
                    <a:off x="9322464" y="476672"/>
                    <a:ext cx="950000" cy="0"/>
                  </a:xfrm>
                  <a:prstGeom prst="line">
                    <a:avLst/>
                  </a:prstGeom>
                  <a:ln w="9525"/>
                </p:spPr>
                <p:style>
                  <a:lnRef idx="1">
                    <a:schemeClr val="accent4"/>
                  </a:lnRef>
                  <a:fillRef idx="0">
                    <a:schemeClr val="accent4"/>
                  </a:fillRef>
                  <a:effectRef idx="0">
                    <a:schemeClr val="accent4"/>
                  </a:effectRef>
                  <a:fontRef idx="minor">
                    <a:schemeClr val="tx1"/>
                  </a:fontRef>
                </p:style>
              </p:cxnSp>
              <p:cxnSp>
                <p:nvCxnSpPr>
                  <p:cNvPr id="97" name="直接连接符 96"/>
                  <p:cNvCxnSpPr/>
                  <p:nvPr/>
                </p:nvCxnSpPr>
                <p:spPr>
                  <a:xfrm>
                    <a:off x="10272464" y="474613"/>
                    <a:ext cx="72008" cy="72008"/>
                  </a:xfrm>
                  <a:prstGeom prst="line">
                    <a:avLst/>
                  </a:prstGeom>
                  <a:ln w="9525"/>
                </p:spPr>
                <p:style>
                  <a:lnRef idx="1">
                    <a:schemeClr val="accent4"/>
                  </a:lnRef>
                  <a:fillRef idx="0">
                    <a:schemeClr val="accent4"/>
                  </a:fillRef>
                  <a:effectRef idx="0">
                    <a:schemeClr val="accent4"/>
                  </a:effectRef>
                  <a:fontRef idx="minor">
                    <a:schemeClr val="tx1"/>
                  </a:fontRef>
                </p:style>
              </p:cxnSp>
            </p:grpSp>
          </p:grpSp>
          <p:grpSp>
            <p:nvGrpSpPr>
              <p:cNvPr id="15" name="组合 14"/>
              <p:cNvGrpSpPr/>
              <p:nvPr/>
            </p:nvGrpSpPr>
            <p:grpSpPr>
              <a:xfrm>
                <a:off x="7629314" y="5248803"/>
                <a:ext cx="1836204" cy="140221"/>
                <a:chOff x="9387063" y="4193182"/>
                <a:chExt cx="1836204" cy="140221"/>
              </a:xfrm>
            </p:grpSpPr>
            <p:sp>
              <p:nvSpPr>
                <p:cNvPr id="127" name="椭圆 126"/>
                <p:cNvSpPr/>
                <p:nvPr/>
              </p:nvSpPr>
              <p:spPr>
                <a:xfrm>
                  <a:off x="9387063" y="4193182"/>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99" name="直接连接符 98"/>
                <p:cNvCxnSpPr/>
                <p:nvPr/>
              </p:nvCxnSpPr>
              <p:spPr>
                <a:xfrm flipH="1">
                  <a:off x="9457173" y="4263292"/>
                  <a:ext cx="1766094" cy="0"/>
                </a:xfrm>
                <a:prstGeom prst="line">
                  <a:avLst/>
                </a:prstGeom>
                <a:ln w="9525"/>
              </p:spPr>
              <p:style>
                <a:lnRef idx="1">
                  <a:schemeClr val="accent4"/>
                </a:lnRef>
                <a:fillRef idx="0">
                  <a:schemeClr val="accent4"/>
                </a:fillRef>
                <a:effectRef idx="0">
                  <a:schemeClr val="accent4"/>
                </a:effectRef>
                <a:fontRef idx="minor">
                  <a:schemeClr val="tx1"/>
                </a:fontRef>
              </p:style>
            </p:cxnSp>
          </p:grpSp>
          <p:grpSp>
            <p:nvGrpSpPr>
              <p:cNvPr id="147" name="组合 146"/>
              <p:cNvGrpSpPr/>
              <p:nvPr/>
            </p:nvGrpSpPr>
            <p:grpSpPr>
              <a:xfrm>
                <a:off x="4676986" y="5248803"/>
                <a:ext cx="1908212" cy="140221"/>
                <a:chOff x="1735721" y="3973849"/>
                <a:chExt cx="1908212" cy="140221"/>
              </a:xfrm>
            </p:grpSpPr>
            <p:sp>
              <p:nvSpPr>
                <p:cNvPr id="148" name="椭圆 147"/>
                <p:cNvSpPr/>
                <p:nvPr/>
              </p:nvSpPr>
              <p:spPr>
                <a:xfrm>
                  <a:off x="3503712" y="3973849"/>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149" name="直接连接符 148"/>
                <p:cNvCxnSpPr/>
                <p:nvPr/>
              </p:nvCxnSpPr>
              <p:spPr>
                <a:xfrm>
                  <a:off x="1735721" y="4043959"/>
                  <a:ext cx="1831052" cy="0"/>
                </a:xfrm>
                <a:prstGeom prst="line">
                  <a:avLst/>
                </a:prstGeom>
                <a:ln w="9525"/>
              </p:spPr>
              <p:style>
                <a:lnRef idx="1">
                  <a:schemeClr val="accent4"/>
                </a:lnRef>
                <a:fillRef idx="0">
                  <a:schemeClr val="accent4"/>
                </a:fillRef>
                <a:effectRef idx="0">
                  <a:schemeClr val="accent4"/>
                </a:effectRef>
                <a:fontRef idx="minor">
                  <a:schemeClr val="tx1"/>
                </a:fontRef>
              </p:style>
            </p:cxnSp>
          </p:grpSp>
          <p:sp>
            <p:nvSpPr>
              <p:cNvPr id="151" name="椭圆 150"/>
              <p:cNvSpPr/>
              <p:nvPr/>
            </p:nvSpPr>
            <p:spPr>
              <a:xfrm>
                <a:off x="7029333" y="5533040"/>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grpSp>
            <p:nvGrpSpPr>
              <p:cNvPr id="153" name="组合 152"/>
              <p:cNvGrpSpPr/>
              <p:nvPr/>
            </p:nvGrpSpPr>
            <p:grpSpPr>
              <a:xfrm>
                <a:off x="5231813" y="4457751"/>
                <a:ext cx="758284" cy="140221"/>
                <a:chOff x="2885649" y="3973849"/>
                <a:chExt cx="758284" cy="140221"/>
              </a:xfrm>
            </p:grpSpPr>
            <p:sp>
              <p:nvSpPr>
                <p:cNvPr id="154" name="椭圆 153"/>
                <p:cNvSpPr/>
                <p:nvPr/>
              </p:nvSpPr>
              <p:spPr>
                <a:xfrm>
                  <a:off x="3503712" y="3973849"/>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155" name="直接连接符 154"/>
                <p:cNvCxnSpPr/>
                <p:nvPr/>
              </p:nvCxnSpPr>
              <p:spPr>
                <a:xfrm>
                  <a:off x="2885649" y="4043959"/>
                  <a:ext cx="681124" cy="0"/>
                </a:xfrm>
                <a:prstGeom prst="line">
                  <a:avLst/>
                </a:prstGeom>
                <a:ln w="9525"/>
              </p:spPr>
              <p:style>
                <a:lnRef idx="1">
                  <a:schemeClr val="accent4"/>
                </a:lnRef>
                <a:fillRef idx="0">
                  <a:schemeClr val="accent4"/>
                </a:fillRef>
                <a:effectRef idx="0">
                  <a:schemeClr val="accent4"/>
                </a:effectRef>
                <a:fontRef idx="minor">
                  <a:schemeClr val="tx1"/>
                </a:fontRef>
              </p:style>
            </p:cxnSp>
          </p:grpSp>
          <p:grpSp>
            <p:nvGrpSpPr>
              <p:cNvPr id="156" name="组合 155"/>
              <p:cNvGrpSpPr/>
              <p:nvPr/>
            </p:nvGrpSpPr>
            <p:grpSpPr>
              <a:xfrm>
                <a:off x="8015442" y="4853277"/>
                <a:ext cx="1306060" cy="140221"/>
                <a:chOff x="9387063" y="4193182"/>
                <a:chExt cx="1306060" cy="140221"/>
              </a:xfrm>
            </p:grpSpPr>
            <p:sp>
              <p:nvSpPr>
                <p:cNvPr id="157" name="椭圆 156"/>
                <p:cNvSpPr/>
                <p:nvPr/>
              </p:nvSpPr>
              <p:spPr>
                <a:xfrm>
                  <a:off x="9387063" y="4193182"/>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158" name="直接连接符 157"/>
                <p:cNvCxnSpPr/>
                <p:nvPr/>
              </p:nvCxnSpPr>
              <p:spPr>
                <a:xfrm flipH="1">
                  <a:off x="9457173" y="4263292"/>
                  <a:ext cx="1235950" cy="0"/>
                </a:xfrm>
                <a:prstGeom prst="line">
                  <a:avLst/>
                </a:prstGeom>
                <a:ln w="9525"/>
              </p:spPr>
              <p:style>
                <a:lnRef idx="1">
                  <a:schemeClr val="accent4"/>
                </a:lnRef>
                <a:fillRef idx="0">
                  <a:schemeClr val="accent4"/>
                </a:fillRef>
                <a:effectRef idx="0">
                  <a:schemeClr val="accent4"/>
                </a:effectRef>
                <a:fontRef idx="minor">
                  <a:schemeClr val="tx1"/>
                </a:fontRef>
              </p:style>
            </p:cxnSp>
          </p:grpSp>
          <p:grpSp>
            <p:nvGrpSpPr>
              <p:cNvPr id="159" name="组合 158"/>
              <p:cNvGrpSpPr/>
              <p:nvPr/>
            </p:nvGrpSpPr>
            <p:grpSpPr>
              <a:xfrm>
                <a:off x="8205378" y="4457751"/>
                <a:ext cx="1260140" cy="140221"/>
                <a:chOff x="9387063" y="4193182"/>
                <a:chExt cx="1260140" cy="140221"/>
              </a:xfrm>
            </p:grpSpPr>
            <p:sp>
              <p:nvSpPr>
                <p:cNvPr id="160" name="椭圆 159"/>
                <p:cNvSpPr/>
                <p:nvPr/>
              </p:nvSpPr>
              <p:spPr>
                <a:xfrm>
                  <a:off x="9387063" y="4193182"/>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161" name="直接连接符 160"/>
                <p:cNvCxnSpPr/>
                <p:nvPr/>
              </p:nvCxnSpPr>
              <p:spPr>
                <a:xfrm flipH="1">
                  <a:off x="9457173" y="4263292"/>
                  <a:ext cx="1190030" cy="0"/>
                </a:xfrm>
                <a:prstGeom prst="line">
                  <a:avLst/>
                </a:prstGeom>
                <a:ln w="9525"/>
              </p:spPr>
              <p:style>
                <a:lnRef idx="1">
                  <a:schemeClr val="accent4"/>
                </a:lnRef>
                <a:fillRef idx="0">
                  <a:schemeClr val="accent4"/>
                </a:fillRef>
                <a:effectRef idx="0">
                  <a:schemeClr val="accent4"/>
                </a:effectRef>
                <a:fontRef idx="minor">
                  <a:schemeClr val="tx1"/>
                </a:fontRef>
              </p:style>
            </p:cxnSp>
          </p:grpSp>
          <p:sp>
            <p:nvSpPr>
              <p:cNvPr id="162" name="文本框 161"/>
              <p:cNvSpPr txBox="1"/>
              <p:nvPr/>
            </p:nvSpPr>
            <p:spPr>
              <a:xfrm>
                <a:off x="8285514" y="4647827"/>
                <a:ext cx="1107996" cy="276999"/>
              </a:xfrm>
              <a:prstGeom prst="rect">
                <a:avLst/>
              </a:prstGeom>
              <a:noFill/>
            </p:spPr>
            <p:txBody>
              <a:bodyPr wrap="none" rtlCol="0">
                <a:spAutoFit/>
              </a:bodyPr>
              <a:lstStyle>
                <a:defPPr>
                  <a:defRPr lang="zh-CN"/>
                </a:defPPr>
                <a:lvl1pPr algn="ctr">
                  <a:defRPr sz="1200"/>
                </a:lvl1pPr>
              </a:lstStyle>
              <a:p>
                <a:pPr algn="r"/>
                <a:r>
                  <a:rPr lang="zh-CN" altLang="en-US" dirty="0">
                    <a:sym typeface="+mn-lt"/>
                  </a:rPr>
                  <a:t>管理体系建设</a:t>
                </a:r>
                <a:endParaRPr lang="en-US" altLang="zh-CN" dirty="0">
                  <a:sym typeface="+mn-lt"/>
                </a:endParaRPr>
              </a:p>
            </p:txBody>
          </p:sp>
          <p:sp>
            <p:nvSpPr>
              <p:cNvPr id="163" name="文本框 162"/>
              <p:cNvSpPr txBox="1"/>
              <p:nvPr/>
            </p:nvSpPr>
            <p:spPr>
              <a:xfrm>
                <a:off x="8429530" y="4244531"/>
                <a:ext cx="1107996" cy="276999"/>
              </a:xfrm>
              <a:prstGeom prst="rect">
                <a:avLst/>
              </a:prstGeom>
              <a:noFill/>
            </p:spPr>
            <p:txBody>
              <a:bodyPr wrap="none" rtlCol="0">
                <a:spAutoFit/>
              </a:bodyPr>
              <a:lstStyle>
                <a:defPPr>
                  <a:defRPr lang="zh-CN"/>
                </a:defPPr>
                <a:lvl1pPr algn="ctr">
                  <a:defRPr sz="1200"/>
                </a:lvl1pPr>
              </a:lstStyle>
              <a:p>
                <a:pPr algn="r"/>
                <a:r>
                  <a:rPr lang="zh-CN" altLang="en-US" dirty="0">
                    <a:sym typeface="+mn-lt"/>
                  </a:rPr>
                  <a:t>系统安全加固</a:t>
                </a:r>
                <a:endParaRPr lang="en-US" altLang="zh-CN" dirty="0">
                  <a:sym typeface="+mn-lt"/>
                </a:endParaRPr>
              </a:p>
            </p:txBody>
          </p:sp>
          <p:grpSp>
            <p:nvGrpSpPr>
              <p:cNvPr id="50" name="组合 49"/>
              <p:cNvGrpSpPr/>
              <p:nvPr/>
            </p:nvGrpSpPr>
            <p:grpSpPr>
              <a:xfrm>
                <a:off x="4859763" y="2293205"/>
                <a:ext cx="1384813" cy="339790"/>
                <a:chOff x="3760293" y="2661109"/>
                <a:chExt cx="1384813" cy="339790"/>
              </a:xfrm>
            </p:grpSpPr>
            <p:sp>
              <p:nvSpPr>
                <p:cNvPr id="135" name="文本框 134"/>
                <p:cNvSpPr txBox="1"/>
                <p:nvPr/>
              </p:nvSpPr>
              <p:spPr>
                <a:xfrm>
                  <a:off x="3760293" y="2661109"/>
                  <a:ext cx="1261884" cy="276999"/>
                </a:xfrm>
                <a:prstGeom prst="rect">
                  <a:avLst/>
                </a:prstGeom>
                <a:noFill/>
              </p:spPr>
              <p:txBody>
                <a:bodyPr wrap="none" rtlCol="0">
                  <a:spAutoFit/>
                </a:bodyPr>
                <a:lstStyle>
                  <a:defPPr>
                    <a:defRPr lang="zh-CN"/>
                  </a:defPPr>
                  <a:lvl1pPr algn="ctr">
                    <a:defRPr sz="1200"/>
                  </a:lvl1pPr>
                </a:lstStyle>
                <a:p>
                  <a:r>
                    <a:rPr lang="zh-CN" altLang="en-US" dirty="0">
                      <a:sym typeface="+mn-lt"/>
                    </a:rPr>
                    <a:t>复测全过程指导</a:t>
                  </a:r>
                  <a:endParaRPr lang="zh-CN" altLang="en-US" dirty="0">
                    <a:sym typeface="+mn-lt"/>
                  </a:endParaRPr>
                </a:p>
              </p:txBody>
            </p:sp>
            <p:grpSp>
              <p:nvGrpSpPr>
                <p:cNvPr id="164" name="组合 163"/>
                <p:cNvGrpSpPr/>
                <p:nvPr/>
              </p:nvGrpSpPr>
              <p:grpSpPr>
                <a:xfrm>
                  <a:off x="3827748" y="2860678"/>
                  <a:ext cx="1317358" cy="140221"/>
                  <a:chOff x="2326575" y="3973849"/>
                  <a:chExt cx="1317358" cy="140221"/>
                </a:xfrm>
              </p:grpSpPr>
              <p:sp>
                <p:nvSpPr>
                  <p:cNvPr id="165" name="椭圆 164"/>
                  <p:cNvSpPr/>
                  <p:nvPr/>
                </p:nvSpPr>
                <p:spPr>
                  <a:xfrm>
                    <a:off x="3503712" y="3973849"/>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166" name="直接连接符 165"/>
                  <p:cNvCxnSpPr/>
                  <p:nvPr/>
                </p:nvCxnSpPr>
                <p:spPr>
                  <a:xfrm>
                    <a:off x="2326575" y="4043959"/>
                    <a:ext cx="1240198" cy="0"/>
                  </a:xfrm>
                  <a:prstGeom prst="line">
                    <a:avLst/>
                  </a:prstGeom>
                  <a:ln w="9525"/>
                </p:spPr>
                <p:style>
                  <a:lnRef idx="1">
                    <a:schemeClr val="accent4"/>
                  </a:lnRef>
                  <a:fillRef idx="0">
                    <a:schemeClr val="accent4"/>
                  </a:fillRef>
                  <a:effectRef idx="0">
                    <a:schemeClr val="accent4"/>
                  </a:effectRef>
                  <a:fontRef idx="minor">
                    <a:schemeClr val="tx1"/>
                  </a:fontRef>
                </p:style>
              </p:cxnSp>
            </p:grpSp>
          </p:grpSp>
          <p:grpSp>
            <p:nvGrpSpPr>
              <p:cNvPr id="24" name="组合 23"/>
              <p:cNvGrpSpPr/>
              <p:nvPr/>
            </p:nvGrpSpPr>
            <p:grpSpPr>
              <a:xfrm>
                <a:off x="8491046" y="3858812"/>
                <a:ext cx="1307197" cy="170064"/>
                <a:chOff x="9440330" y="4669034"/>
                <a:chExt cx="1307197" cy="170064"/>
              </a:xfrm>
            </p:grpSpPr>
            <p:sp>
              <p:nvSpPr>
                <p:cNvPr id="125" name="椭圆 124"/>
                <p:cNvSpPr/>
                <p:nvPr/>
              </p:nvSpPr>
              <p:spPr>
                <a:xfrm>
                  <a:off x="9440330" y="4669034"/>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104" name="直接连接符 103"/>
                <p:cNvCxnSpPr/>
                <p:nvPr/>
              </p:nvCxnSpPr>
              <p:spPr>
                <a:xfrm flipH="1">
                  <a:off x="9607262" y="4839098"/>
                  <a:ext cx="1140265" cy="0"/>
                </a:xfrm>
                <a:prstGeom prst="line">
                  <a:avLst/>
                </a:prstGeom>
                <a:ln w="9525"/>
              </p:spPr>
              <p:style>
                <a:lnRef idx="1">
                  <a:schemeClr val="accent4"/>
                </a:lnRef>
                <a:fillRef idx="0">
                  <a:schemeClr val="accent4"/>
                </a:fillRef>
                <a:effectRef idx="0">
                  <a:schemeClr val="accent4"/>
                </a:effectRef>
                <a:fontRef idx="minor">
                  <a:schemeClr val="tx1"/>
                </a:fontRef>
              </p:style>
            </p:cxnSp>
            <p:cxnSp>
              <p:nvCxnSpPr>
                <p:cNvPr id="167" name="直接连接符 166"/>
                <p:cNvCxnSpPr/>
                <p:nvPr/>
              </p:nvCxnSpPr>
              <p:spPr>
                <a:xfrm flipH="1" flipV="1">
                  <a:off x="9549896" y="4779411"/>
                  <a:ext cx="57366" cy="59687"/>
                </a:xfrm>
                <a:prstGeom prst="line">
                  <a:avLst/>
                </a:prstGeom>
                <a:ln w="9525"/>
              </p:spPr>
              <p:style>
                <a:lnRef idx="1">
                  <a:schemeClr val="accent4"/>
                </a:lnRef>
                <a:fillRef idx="0">
                  <a:schemeClr val="accent4"/>
                </a:fillRef>
                <a:effectRef idx="0">
                  <a:schemeClr val="accent4"/>
                </a:effectRef>
                <a:fontRef idx="minor">
                  <a:schemeClr val="tx1"/>
                </a:fontRef>
              </p:style>
            </p:cxnSp>
          </p:grpSp>
          <p:grpSp>
            <p:nvGrpSpPr>
              <p:cNvPr id="168" name="组合 167"/>
              <p:cNvGrpSpPr/>
              <p:nvPr/>
            </p:nvGrpSpPr>
            <p:grpSpPr>
              <a:xfrm>
                <a:off x="8815017" y="3527373"/>
                <a:ext cx="1118553" cy="170064"/>
                <a:chOff x="9440330" y="4669034"/>
                <a:chExt cx="1118553" cy="170064"/>
              </a:xfrm>
            </p:grpSpPr>
            <p:sp>
              <p:nvSpPr>
                <p:cNvPr id="169" name="椭圆 168"/>
                <p:cNvSpPr/>
                <p:nvPr/>
              </p:nvSpPr>
              <p:spPr>
                <a:xfrm>
                  <a:off x="9440330" y="4669034"/>
                  <a:ext cx="140221" cy="140221"/>
                </a:xfrm>
                <a:prstGeom prst="ellipse">
                  <a:avLst/>
                </a:prstGeom>
                <a:solidFill>
                  <a:schemeClr val="accent4"/>
                </a:solid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ndParaRPr>
                </a:p>
              </p:txBody>
            </p:sp>
            <p:cxnSp>
              <p:nvCxnSpPr>
                <p:cNvPr id="170" name="直接连接符 169"/>
                <p:cNvCxnSpPr/>
                <p:nvPr/>
              </p:nvCxnSpPr>
              <p:spPr>
                <a:xfrm flipH="1">
                  <a:off x="9607262" y="4839098"/>
                  <a:ext cx="951621" cy="0"/>
                </a:xfrm>
                <a:prstGeom prst="line">
                  <a:avLst/>
                </a:prstGeom>
                <a:ln w="9525"/>
              </p:spPr>
              <p:style>
                <a:lnRef idx="1">
                  <a:schemeClr val="accent4"/>
                </a:lnRef>
                <a:fillRef idx="0">
                  <a:schemeClr val="accent4"/>
                </a:fillRef>
                <a:effectRef idx="0">
                  <a:schemeClr val="accent4"/>
                </a:effectRef>
                <a:fontRef idx="minor">
                  <a:schemeClr val="tx1"/>
                </a:fontRef>
              </p:style>
            </p:cxnSp>
            <p:cxnSp>
              <p:nvCxnSpPr>
                <p:cNvPr id="171" name="直接连接符 170"/>
                <p:cNvCxnSpPr/>
                <p:nvPr/>
              </p:nvCxnSpPr>
              <p:spPr>
                <a:xfrm flipH="1" flipV="1">
                  <a:off x="9549896" y="4779411"/>
                  <a:ext cx="57366" cy="59687"/>
                </a:xfrm>
                <a:prstGeom prst="line">
                  <a:avLst/>
                </a:prstGeom>
                <a:ln w="9525"/>
              </p:spPr>
              <p:style>
                <a:lnRef idx="1">
                  <a:schemeClr val="accent4"/>
                </a:lnRef>
                <a:fillRef idx="0">
                  <a:schemeClr val="accent4"/>
                </a:fillRef>
                <a:effectRef idx="0">
                  <a:schemeClr val="accent4"/>
                </a:effectRef>
                <a:fontRef idx="minor">
                  <a:schemeClr val="tx1"/>
                </a:fontRef>
              </p:style>
            </p:cxnSp>
          </p:grpSp>
          <p:cxnSp>
            <p:nvCxnSpPr>
              <p:cNvPr id="172" name="直接连接符 171"/>
              <p:cNvCxnSpPr/>
              <p:nvPr/>
            </p:nvCxnSpPr>
            <p:spPr>
              <a:xfrm flipH="1" flipV="1">
                <a:off x="7098717" y="5641052"/>
                <a:ext cx="1452" cy="110706"/>
              </a:xfrm>
              <a:prstGeom prst="line">
                <a:avLst/>
              </a:prstGeom>
              <a:ln w="9525"/>
            </p:spPr>
            <p:style>
              <a:lnRef idx="1">
                <a:schemeClr val="accent4"/>
              </a:lnRef>
              <a:fillRef idx="0">
                <a:schemeClr val="accent4"/>
              </a:fillRef>
              <a:effectRef idx="0">
                <a:schemeClr val="accent4"/>
              </a:effectRef>
              <a:fontRef idx="minor">
                <a:schemeClr val="tx1"/>
              </a:fontRef>
            </p:style>
          </p:cxnSp>
          <p:sp>
            <p:nvSpPr>
              <p:cNvPr id="323" name="meeting-of-a-couple-of-men_30792"/>
              <p:cNvSpPr/>
              <p:nvPr/>
            </p:nvSpPr>
            <p:spPr>
              <a:xfrm>
                <a:off x="6681630" y="3474585"/>
                <a:ext cx="835626" cy="583146"/>
              </a:xfrm>
              <a:custGeom>
                <a:avLst/>
                <a:gdLst>
                  <a:gd name="connsiteX0" fmla="*/ 572286 w 605592"/>
                  <a:gd name="connsiteY0" fmla="*/ 279177 h 422616"/>
                  <a:gd name="connsiteX1" fmla="*/ 492352 w 605592"/>
                  <a:gd name="connsiteY1" fmla="*/ 298094 h 422616"/>
                  <a:gd name="connsiteX2" fmla="*/ 492352 w 605592"/>
                  <a:gd name="connsiteY2" fmla="*/ 386029 h 422616"/>
                  <a:gd name="connsiteX3" fmla="*/ 572286 w 605592"/>
                  <a:gd name="connsiteY3" fmla="*/ 386029 h 422616"/>
                  <a:gd name="connsiteX4" fmla="*/ 33312 w 605592"/>
                  <a:gd name="connsiteY4" fmla="*/ 279177 h 422616"/>
                  <a:gd name="connsiteX5" fmla="*/ 33312 w 605592"/>
                  <a:gd name="connsiteY5" fmla="*/ 386029 h 422616"/>
                  <a:gd name="connsiteX6" fmla="*/ 113262 w 605592"/>
                  <a:gd name="connsiteY6" fmla="*/ 386029 h 422616"/>
                  <a:gd name="connsiteX7" fmla="*/ 113262 w 605592"/>
                  <a:gd name="connsiteY7" fmla="*/ 298094 h 422616"/>
                  <a:gd name="connsiteX8" fmla="*/ 572494 w 605592"/>
                  <a:gd name="connsiteY8" fmla="*/ 214110 h 422616"/>
                  <a:gd name="connsiteX9" fmla="*/ 555633 w 605592"/>
                  <a:gd name="connsiteY9" fmla="*/ 232819 h 422616"/>
                  <a:gd name="connsiteX10" fmla="*/ 555633 w 605592"/>
                  <a:gd name="connsiteY10" fmla="*/ 249034 h 422616"/>
                  <a:gd name="connsiteX11" fmla="*/ 572286 w 605592"/>
                  <a:gd name="connsiteY11" fmla="*/ 245084 h 422616"/>
                  <a:gd name="connsiteX12" fmla="*/ 572286 w 605592"/>
                  <a:gd name="connsiteY12" fmla="*/ 214525 h 422616"/>
                  <a:gd name="connsiteX13" fmla="*/ 572494 w 605592"/>
                  <a:gd name="connsiteY13" fmla="*/ 214110 h 422616"/>
                  <a:gd name="connsiteX14" fmla="*/ 33104 w 605592"/>
                  <a:gd name="connsiteY14" fmla="*/ 214110 h 422616"/>
                  <a:gd name="connsiteX15" fmla="*/ 33312 w 605592"/>
                  <a:gd name="connsiteY15" fmla="*/ 214525 h 422616"/>
                  <a:gd name="connsiteX16" fmla="*/ 33312 w 605592"/>
                  <a:gd name="connsiteY16" fmla="*/ 245084 h 422616"/>
                  <a:gd name="connsiteX17" fmla="*/ 49969 w 605592"/>
                  <a:gd name="connsiteY17" fmla="*/ 249034 h 422616"/>
                  <a:gd name="connsiteX18" fmla="*/ 49969 w 605592"/>
                  <a:gd name="connsiteY18" fmla="*/ 232819 h 422616"/>
                  <a:gd name="connsiteX19" fmla="*/ 229632 w 605592"/>
                  <a:gd name="connsiteY19" fmla="*/ 192291 h 422616"/>
                  <a:gd name="connsiteX20" fmla="*/ 375961 w 605592"/>
                  <a:gd name="connsiteY20" fmla="*/ 192291 h 422616"/>
                  <a:gd name="connsiteX21" fmla="*/ 395943 w 605592"/>
                  <a:gd name="connsiteY21" fmla="*/ 212248 h 422616"/>
                  <a:gd name="connsiteX22" fmla="*/ 375961 w 605592"/>
                  <a:gd name="connsiteY22" fmla="*/ 232205 h 422616"/>
                  <a:gd name="connsiteX23" fmla="*/ 372422 w 605592"/>
                  <a:gd name="connsiteY23" fmla="*/ 232205 h 422616"/>
                  <a:gd name="connsiteX24" fmla="*/ 372422 w 605592"/>
                  <a:gd name="connsiteY24" fmla="*/ 402670 h 422616"/>
                  <a:gd name="connsiteX25" fmla="*/ 355770 w 605592"/>
                  <a:gd name="connsiteY25" fmla="*/ 419300 h 422616"/>
                  <a:gd name="connsiteX26" fmla="*/ 250031 w 605592"/>
                  <a:gd name="connsiteY26" fmla="*/ 419300 h 422616"/>
                  <a:gd name="connsiteX27" fmla="*/ 233379 w 605592"/>
                  <a:gd name="connsiteY27" fmla="*/ 402670 h 422616"/>
                  <a:gd name="connsiteX28" fmla="*/ 233379 w 605592"/>
                  <a:gd name="connsiteY28" fmla="*/ 232205 h 422616"/>
                  <a:gd name="connsiteX29" fmla="*/ 229632 w 605592"/>
                  <a:gd name="connsiteY29" fmla="*/ 232205 h 422616"/>
                  <a:gd name="connsiteX30" fmla="*/ 209650 w 605592"/>
                  <a:gd name="connsiteY30" fmla="*/ 212248 h 422616"/>
                  <a:gd name="connsiteX31" fmla="*/ 229632 w 605592"/>
                  <a:gd name="connsiteY31" fmla="*/ 192291 h 422616"/>
                  <a:gd name="connsiteX32" fmla="*/ 555633 w 605592"/>
                  <a:gd name="connsiteY32" fmla="*/ 136569 h 422616"/>
                  <a:gd name="connsiteX33" fmla="*/ 555633 w 605592"/>
                  <a:gd name="connsiteY33" fmla="*/ 183135 h 422616"/>
                  <a:gd name="connsiteX34" fmla="*/ 558964 w 605592"/>
                  <a:gd name="connsiteY34" fmla="*/ 179393 h 422616"/>
                  <a:gd name="connsiteX35" fmla="*/ 558964 w 605592"/>
                  <a:gd name="connsiteY35" fmla="*/ 137608 h 422616"/>
                  <a:gd name="connsiteX36" fmla="*/ 555633 w 605592"/>
                  <a:gd name="connsiteY36" fmla="*/ 136569 h 422616"/>
                  <a:gd name="connsiteX37" fmla="*/ 49969 w 605592"/>
                  <a:gd name="connsiteY37" fmla="*/ 136569 h 422616"/>
                  <a:gd name="connsiteX38" fmla="*/ 46637 w 605592"/>
                  <a:gd name="connsiteY38" fmla="*/ 137608 h 422616"/>
                  <a:gd name="connsiteX39" fmla="*/ 46637 w 605592"/>
                  <a:gd name="connsiteY39" fmla="*/ 179393 h 422616"/>
                  <a:gd name="connsiteX40" fmla="*/ 49969 w 605592"/>
                  <a:gd name="connsiteY40" fmla="*/ 183135 h 422616"/>
                  <a:gd name="connsiteX41" fmla="*/ 502760 w 605592"/>
                  <a:gd name="connsiteY41" fmla="*/ 95616 h 422616"/>
                  <a:gd name="connsiteX42" fmla="*/ 506715 w 605592"/>
                  <a:gd name="connsiteY42" fmla="*/ 103515 h 422616"/>
                  <a:gd name="connsiteX43" fmla="*/ 495682 w 605592"/>
                  <a:gd name="connsiteY43" fmla="*/ 190618 h 422616"/>
                  <a:gd name="connsiteX44" fmla="*/ 509005 w 605592"/>
                  <a:gd name="connsiteY44" fmla="*/ 213902 h 422616"/>
                  <a:gd name="connsiteX45" fmla="*/ 522327 w 605592"/>
                  <a:gd name="connsiteY45" fmla="*/ 190618 h 422616"/>
                  <a:gd name="connsiteX46" fmla="*/ 511086 w 605592"/>
                  <a:gd name="connsiteY46" fmla="*/ 103515 h 422616"/>
                  <a:gd name="connsiteX47" fmla="*/ 515041 w 605592"/>
                  <a:gd name="connsiteY47" fmla="*/ 95616 h 422616"/>
                  <a:gd name="connsiteX48" fmla="*/ 581237 w 605592"/>
                  <a:gd name="connsiteY48" fmla="*/ 109752 h 422616"/>
                  <a:gd name="connsiteX49" fmla="*/ 581445 w 605592"/>
                  <a:gd name="connsiteY49" fmla="*/ 109960 h 422616"/>
                  <a:gd name="connsiteX50" fmla="*/ 584776 w 605592"/>
                  <a:gd name="connsiteY50" fmla="*/ 112039 h 422616"/>
                  <a:gd name="connsiteX51" fmla="*/ 587066 w 605592"/>
                  <a:gd name="connsiteY51" fmla="*/ 113494 h 422616"/>
                  <a:gd name="connsiteX52" fmla="*/ 588939 w 605592"/>
                  <a:gd name="connsiteY52" fmla="*/ 115988 h 422616"/>
                  <a:gd name="connsiteX53" fmla="*/ 590604 w 605592"/>
                  <a:gd name="connsiteY53" fmla="*/ 118691 h 422616"/>
                  <a:gd name="connsiteX54" fmla="*/ 591437 w 605592"/>
                  <a:gd name="connsiteY54" fmla="*/ 121393 h 422616"/>
                  <a:gd name="connsiteX55" fmla="*/ 592062 w 605592"/>
                  <a:gd name="connsiteY55" fmla="*/ 124927 h 422616"/>
                  <a:gd name="connsiteX56" fmla="*/ 592062 w 605592"/>
                  <a:gd name="connsiteY56" fmla="*/ 125343 h 422616"/>
                  <a:gd name="connsiteX57" fmla="*/ 592270 w 605592"/>
                  <a:gd name="connsiteY57" fmla="*/ 185629 h 422616"/>
                  <a:gd name="connsiteX58" fmla="*/ 588106 w 605592"/>
                  <a:gd name="connsiteY58" fmla="*/ 196855 h 422616"/>
                  <a:gd name="connsiteX59" fmla="*/ 586649 w 605592"/>
                  <a:gd name="connsiteY59" fmla="*/ 198310 h 422616"/>
                  <a:gd name="connsiteX60" fmla="*/ 588939 w 605592"/>
                  <a:gd name="connsiteY60" fmla="*/ 197895 h 422616"/>
                  <a:gd name="connsiteX61" fmla="*/ 605592 w 605592"/>
                  <a:gd name="connsiteY61" fmla="*/ 214525 h 422616"/>
                  <a:gd name="connsiteX62" fmla="*/ 605592 w 605592"/>
                  <a:gd name="connsiteY62" fmla="*/ 258181 h 422616"/>
                  <a:gd name="connsiteX63" fmla="*/ 605592 w 605592"/>
                  <a:gd name="connsiteY63" fmla="*/ 271485 h 422616"/>
                  <a:gd name="connsiteX64" fmla="*/ 605592 w 605592"/>
                  <a:gd name="connsiteY64" fmla="*/ 402659 h 422616"/>
                  <a:gd name="connsiteX65" fmla="*/ 588939 w 605592"/>
                  <a:gd name="connsiteY65" fmla="*/ 419290 h 422616"/>
                  <a:gd name="connsiteX66" fmla="*/ 475699 w 605592"/>
                  <a:gd name="connsiteY66" fmla="*/ 419290 h 422616"/>
                  <a:gd name="connsiteX67" fmla="*/ 459046 w 605592"/>
                  <a:gd name="connsiteY67" fmla="*/ 402659 h 422616"/>
                  <a:gd name="connsiteX68" fmla="*/ 459046 w 605592"/>
                  <a:gd name="connsiteY68" fmla="*/ 286453 h 422616"/>
                  <a:gd name="connsiteX69" fmla="*/ 441976 w 605592"/>
                  <a:gd name="connsiteY69" fmla="*/ 289779 h 422616"/>
                  <a:gd name="connsiteX70" fmla="*/ 435731 w 605592"/>
                  <a:gd name="connsiteY70" fmla="*/ 403699 h 422616"/>
                  <a:gd name="connsiteX71" fmla="*/ 415956 w 605592"/>
                  <a:gd name="connsiteY71" fmla="*/ 422616 h 422616"/>
                  <a:gd name="connsiteX72" fmla="*/ 414707 w 605592"/>
                  <a:gd name="connsiteY72" fmla="*/ 422616 h 422616"/>
                  <a:gd name="connsiteX73" fmla="*/ 395972 w 605592"/>
                  <a:gd name="connsiteY73" fmla="*/ 401620 h 422616"/>
                  <a:gd name="connsiteX74" fmla="*/ 403050 w 605592"/>
                  <a:gd name="connsiteY74" fmla="*/ 272317 h 422616"/>
                  <a:gd name="connsiteX75" fmla="*/ 419078 w 605592"/>
                  <a:gd name="connsiteY75" fmla="*/ 253815 h 422616"/>
                  <a:gd name="connsiteX76" fmla="*/ 462376 w 605592"/>
                  <a:gd name="connsiteY76" fmla="*/ 245084 h 422616"/>
                  <a:gd name="connsiteX77" fmla="*/ 462376 w 605592"/>
                  <a:gd name="connsiteY77" fmla="*/ 136569 h 422616"/>
                  <a:gd name="connsiteX78" fmla="*/ 448221 w 605592"/>
                  <a:gd name="connsiteY78" fmla="*/ 140934 h 422616"/>
                  <a:gd name="connsiteX79" fmla="*/ 448013 w 605592"/>
                  <a:gd name="connsiteY79" fmla="*/ 141142 h 422616"/>
                  <a:gd name="connsiteX80" fmla="*/ 447805 w 605592"/>
                  <a:gd name="connsiteY80" fmla="*/ 141142 h 422616"/>
                  <a:gd name="connsiteX81" fmla="*/ 367870 w 605592"/>
                  <a:gd name="connsiteY81" fmla="*/ 167751 h 422616"/>
                  <a:gd name="connsiteX82" fmla="*/ 362666 w 605592"/>
                  <a:gd name="connsiteY82" fmla="*/ 168583 h 422616"/>
                  <a:gd name="connsiteX83" fmla="*/ 353299 w 605592"/>
                  <a:gd name="connsiteY83" fmla="*/ 165672 h 422616"/>
                  <a:gd name="connsiteX84" fmla="*/ 342058 w 605592"/>
                  <a:gd name="connsiteY84" fmla="*/ 186669 h 422616"/>
                  <a:gd name="connsiteX85" fmla="*/ 339144 w 605592"/>
                  <a:gd name="connsiteY85" fmla="*/ 188539 h 422616"/>
                  <a:gd name="connsiteX86" fmla="*/ 337479 w 605592"/>
                  <a:gd name="connsiteY86" fmla="*/ 188124 h 422616"/>
                  <a:gd name="connsiteX87" fmla="*/ 336230 w 605592"/>
                  <a:gd name="connsiteY87" fmla="*/ 183550 h 422616"/>
                  <a:gd name="connsiteX88" fmla="*/ 348511 w 605592"/>
                  <a:gd name="connsiteY88" fmla="*/ 160475 h 422616"/>
                  <a:gd name="connsiteX89" fmla="*/ 346846 w 605592"/>
                  <a:gd name="connsiteY89" fmla="*/ 157149 h 422616"/>
                  <a:gd name="connsiteX90" fmla="*/ 357254 w 605592"/>
                  <a:gd name="connsiteY90" fmla="*/ 136153 h 422616"/>
                  <a:gd name="connsiteX91" fmla="*/ 362042 w 605592"/>
                  <a:gd name="connsiteY91" fmla="*/ 134698 h 422616"/>
                  <a:gd name="connsiteX92" fmla="*/ 369328 w 605592"/>
                  <a:gd name="connsiteY92" fmla="*/ 120977 h 422616"/>
                  <a:gd name="connsiteX93" fmla="*/ 373907 w 605592"/>
                  <a:gd name="connsiteY93" fmla="*/ 119730 h 422616"/>
                  <a:gd name="connsiteX94" fmla="*/ 375156 w 605592"/>
                  <a:gd name="connsiteY94" fmla="*/ 124096 h 422616"/>
                  <a:gd name="connsiteX95" fmla="*/ 371201 w 605592"/>
                  <a:gd name="connsiteY95" fmla="*/ 131580 h 422616"/>
                  <a:gd name="connsiteX96" fmla="*/ 437189 w 605592"/>
                  <a:gd name="connsiteY96" fmla="*/ 109752 h 422616"/>
                  <a:gd name="connsiteX97" fmla="*/ 502760 w 605592"/>
                  <a:gd name="connsiteY97" fmla="*/ 95616 h 422616"/>
                  <a:gd name="connsiteX98" fmla="*/ 90360 w 605592"/>
                  <a:gd name="connsiteY98" fmla="*/ 95616 h 422616"/>
                  <a:gd name="connsiteX99" fmla="*/ 94316 w 605592"/>
                  <a:gd name="connsiteY99" fmla="*/ 103515 h 422616"/>
                  <a:gd name="connsiteX100" fmla="*/ 83281 w 605592"/>
                  <a:gd name="connsiteY100" fmla="*/ 190618 h 422616"/>
                  <a:gd name="connsiteX101" fmla="*/ 96606 w 605592"/>
                  <a:gd name="connsiteY101" fmla="*/ 213902 h 422616"/>
                  <a:gd name="connsiteX102" fmla="*/ 109931 w 605592"/>
                  <a:gd name="connsiteY102" fmla="*/ 190618 h 422616"/>
                  <a:gd name="connsiteX103" fmla="*/ 98688 w 605592"/>
                  <a:gd name="connsiteY103" fmla="*/ 103515 h 422616"/>
                  <a:gd name="connsiteX104" fmla="*/ 102644 w 605592"/>
                  <a:gd name="connsiteY104" fmla="*/ 95616 h 422616"/>
                  <a:gd name="connsiteX105" fmla="*/ 168644 w 605592"/>
                  <a:gd name="connsiteY105" fmla="*/ 109752 h 422616"/>
                  <a:gd name="connsiteX106" fmla="*/ 169061 w 605592"/>
                  <a:gd name="connsiteY106" fmla="*/ 109960 h 422616"/>
                  <a:gd name="connsiteX107" fmla="*/ 172184 w 605592"/>
                  <a:gd name="connsiteY107" fmla="*/ 111831 h 422616"/>
                  <a:gd name="connsiteX108" fmla="*/ 174682 w 605592"/>
                  <a:gd name="connsiteY108" fmla="*/ 113494 h 422616"/>
                  <a:gd name="connsiteX109" fmla="*/ 176556 w 605592"/>
                  <a:gd name="connsiteY109" fmla="*/ 115988 h 422616"/>
                  <a:gd name="connsiteX110" fmla="*/ 178222 w 605592"/>
                  <a:gd name="connsiteY110" fmla="*/ 118691 h 422616"/>
                  <a:gd name="connsiteX111" fmla="*/ 178846 w 605592"/>
                  <a:gd name="connsiteY111" fmla="*/ 121393 h 422616"/>
                  <a:gd name="connsiteX112" fmla="*/ 179679 w 605592"/>
                  <a:gd name="connsiteY112" fmla="*/ 124927 h 422616"/>
                  <a:gd name="connsiteX113" fmla="*/ 179679 w 605592"/>
                  <a:gd name="connsiteY113" fmla="*/ 125343 h 422616"/>
                  <a:gd name="connsiteX114" fmla="*/ 179679 w 605592"/>
                  <a:gd name="connsiteY114" fmla="*/ 194984 h 422616"/>
                  <a:gd name="connsiteX115" fmla="*/ 197168 w 605592"/>
                  <a:gd name="connsiteY115" fmla="*/ 203508 h 422616"/>
                  <a:gd name="connsiteX116" fmla="*/ 204663 w 605592"/>
                  <a:gd name="connsiteY116" fmla="*/ 225959 h 422616"/>
                  <a:gd name="connsiteX117" fmla="*/ 189673 w 605592"/>
                  <a:gd name="connsiteY117" fmla="*/ 235106 h 422616"/>
                  <a:gd name="connsiteX118" fmla="*/ 182386 w 605592"/>
                  <a:gd name="connsiteY118" fmla="*/ 233235 h 422616"/>
                  <a:gd name="connsiteX119" fmla="*/ 155736 w 605592"/>
                  <a:gd name="connsiteY119" fmla="*/ 219930 h 422616"/>
                  <a:gd name="connsiteX120" fmla="*/ 146575 w 605592"/>
                  <a:gd name="connsiteY120" fmla="*/ 205171 h 422616"/>
                  <a:gd name="connsiteX121" fmla="*/ 146575 w 605592"/>
                  <a:gd name="connsiteY121" fmla="*/ 137608 h 422616"/>
                  <a:gd name="connsiteX122" fmla="*/ 143244 w 605592"/>
                  <a:gd name="connsiteY122" fmla="*/ 136569 h 422616"/>
                  <a:gd name="connsiteX123" fmla="*/ 143244 w 605592"/>
                  <a:gd name="connsiteY123" fmla="*/ 245084 h 422616"/>
                  <a:gd name="connsiteX124" fmla="*/ 186550 w 605592"/>
                  <a:gd name="connsiteY124" fmla="*/ 253815 h 422616"/>
                  <a:gd name="connsiteX125" fmla="*/ 202581 w 605592"/>
                  <a:gd name="connsiteY125" fmla="*/ 272317 h 422616"/>
                  <a:gd name="connsiteX126" fmla="*/ 209660 w 605592"/>
                  <a:gd name="connsiteY126" fmla="*/ 401620 h 422616"/>
                  <a:gd name="connsiteX127" fmla="*/ 190922 w 605592"/>
                  <a:gd name="connsiteY127" fmla="*/ 422616 h 422616"/>
                  <a:gd name="connsiteX128" fmla="*/ 189673 w 605592"/>
                  <a:gd name="connsiteY128" fmla="*/ 422616 h 422616"/>
                  <a:gd name="connsiteX129" fmla="*/ 169894 w 605592"/>
                  <a:gd name="connsiteY129" fmla="*/ 403699 h 422616"/>
                  <a:gd name="connsiteX130" fmla="*/ 163647 w 605592"/>
                  <a:gd name="connsiteY130" fmla="*/ 289779 h 422616"/>
                  <a:gd name="connsiteX131" fmla="*/ 146575 w 605592"/>
                  <a:gd name="connsiteY131" fmla="*/ 286453 h 422616"/>
                  <a:gd name="connsiteX132" fmla="*/ 146575 w 605592"/>
                  <a:gd name="connsiteY132" fmla="*/ 402659 h 422616"/>
                  <a:gd name="connsiteX133" fmla="*/ 129919 w 605592"/>
                  <a:gd name="connsiteY133" fmla="*/ 419290 h 422616"/>
                  <a:gd name="connsiteX134" fmla="*/ 16656 w 605592"/>
                  <a:gd name="connsiteY134" fmla="*/ 419290 h 422616"/>
                  <a:gd name="connsiteX135" fmla="*/ 0 w 605592"/>
                  <a:gd name="connsiteY135" fmla="*/ 402659 h 422616"/>
                  <a:gd name="connsiteX136" fmla="*/ 0 w 605592"/>
                  <a:gd name="connsiteY136" fmla="*/ 271485 h 422616"/>
                  <a:gd name="connsiteX137" fmla="*/ 0 w 605592"/>
                  <a:gd name="connsiteY137" fmla="*/ 258181 h 422616"/>
                  <a:gd name="connsiteX138" fmla="*/ 0 w 605592"/>
                  <a:gd name="connsiteY138" fmla="*/ 214525 h 422616"/>
                  <a:gd name="connsiteX139" fmla="*/ 16656 w 605592"/>
                  <a:gd name="connsiteY139" fmla="*/ 197895 h 422616"/>
                  <a:gd name="connsiteX140" fmla="*/ 18946 w 605592"/>
                  <a:gd name="connsiteY140" fmla="*/ 198310 h 422616"/>
                  <a:gd name="connsiteX141" fmla="*/ 17489 w 605592"/>
                  <a:gd name="connsiteY141" fmla="*/ 196855 h 422616"/>
                  <a:gd name="connsiteX142" fmla="*/ 13325 w 605592"/>
                  <a:gd name="connsiteY142" fmla="*/ 185629 h 422616"/>
                  <a:gd name="connsiteX143" fmla="*/ 13325 w 605592"/>
                  <a:gd name="connsiteY143" fmla="*/ 125343 h 422616"/>
                  <a:gd name="connsiteX144" fmla="*/ 13325 w 605592"/>
                  <a:gd name="connsiteY144" fmla="*/ 124927 h 422616"/>
                  <a:gd name="connsiteX145" fmla="*/ 14158 w 605592"/>
                  <a:gd name="connsiteY145" fmla="*/ 121393 h 422616"/>
                  <a:gd name="connsiteX146" fmla="*/ 14782 w 605592"/>
                  <a:gd name="connsiteY146" fmla="*/ 118691 h 422616"/>
                  <a:gd name="connsiteX147" fmla="*/ 16448 w 605592"/>
                  <a:gd name="connsiteY147" fmla="*/ 116196 h 422616"/>
                  <a:gd name="connsiteX148" fmla="*/ 18530 w 605592"/>
                  <a:gd name="connsiteY148" fmla="*/ 113494 h 422616"/>
                  <a:gd name="connsiteX149" fmla="*/ 20612 w 605592"/>
                  <a:gd name="connsiteY149" fmla="*/ 112039 h 422616"/>
                  <a:gd name="connsiteX150" fmla="*/ 23943 w 605592"/>
                  <a:gd name="connsiteY150" fmla="*/ 109960 h 422616"/>
                  <a:gd name="connsiteX151" fmla="*/ 24360 w 605592"/>
                  <a:gd name="connsiteY151" fmla="*/ 109752 h 422616"/>
                  <a:gd name="connsiteX152" fmla="*/ 90360 w 605592"/>
                  <a:gd name="connsiteY152" fmla="*/ 95616 h 422616"/>
                  <a:gd name="connsiteX153" fmla="*/ 508988 w 605592"/>
                  <a:gd name="connsiteY153" fmla="*/ 0 h 422616"/>
                  <a:gd name="connsiteX154" fmla="*/ 551045 w 605592"/>
                  <a:gd name="connsiteY154" fmla="*/ 46044 h 422616"/>
                  <a:gd name="connsiteX155" fmla="*/ 508988 w 605592"/>
                  <a:gd name="connsiteY155" fmla="*/ 92088 h 422616"/>
                  <a:gd name="connsiteX156" fmla="*/ 466931 w 605592"/>
                  <a:gd name="connsiteY156" fmla="*/ 46044 h 422616"/>
                  <a:gd name="connsiteX157" fmla="*/ 508988 w 605592"/>
                  <a:gd name="connsiteY157" fmla="*/ 0 h 422616"/>
                  <a:gd name="connsiteX158" fmla="*/ 96604 w 605592"/>
                  <a:gd name="connsiteY158" fmla="*/ 0 h 422616"/>
                  <a:gd name="connsiteX159" fmla="*/ 138661 w 605592"/>
                  <a:gd name="connsiteY159" fmla="*/ 46044 h 422616"/>
                  <a:gd name="connsiteX160" fmla="*/ 96604 w 605592"/>
                  <a:gd name="connsiteY160" fmla="*/ 92088 h 422616"/>
                  <a:gd name="connsiteX161" fmla="*/ 54547 w 605592"/>
                  <a:gd name="connsiteY161" fmla="*/ 46044 h 422616"/>
                  <a:gd name="connsiteX162" fmla="*/ 96604 w 605592"/>
                  <a:gd name="connsiteY162" fmla="*/ 0 h 422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605592" h="422616">
                    <a:moveTo>
                      <a:pt x="572286" y="279177"/>
                    </a:moveTo>
                    <a:lnTo>
                      <a:pt x="492352" y="298094"/>
                    </a:lnTo>
                    <a:lnTo>
                      <a:pt x="492352" y="386029"/>
                    </a:lnTo>
                    <a:lnTo>
                      <a:pt x="572286" y="386029"/>
                    </a:lnTo>
                    <a:close/>
                    <a:moveTo>
                      <a:pt x="33312" y="279177"/>
                    </a:moveTo>
                    <a:lnTo>
                      <a:pt x="33312" y="386029"/>
                    </a:lnTo>
                    <a:lnTo>
                      <a:pt x="113262" y="386029"/>
                    </a:lnTo>
                    <a:lnTo>
                      <a:pt x="113262" y="298094"/>
                    </a:lnTo>
                    <a:close/>
                    <a:moveTo>
                      <a:pt x="572494" y="214110"/>
                    </a:moveTo>
                    <a:lnTo>
                      <a:pt x="555633" y="232819"/>
                    </a:lnTo>
                    <a:lnTo>
                      <a:pt x="555633" y="249034"/>
                    </a:lnTo>
                    <a:lnTo>
                      <a:pt x="572286" y="245084"/>
                    </a:lnTo>
                    <a:lnTo>
                      <a:pt x="572286" y="214525"/>
                    </a:lnTo>
                    <a:cubicBezTo>
                      <a:pt x="572286" y="214317"/>
                      <a:pt x="572494" y="214317"/>
                      <a:pt x="572494" y="214110"/>
                    </a:cubicBezTo>
                    <a:close/>
                    <a:moveTo>
                      <a:pt x="33104" y="214110"/>
                    </a:moveTo>
                    <a:cubicBezTo>
                      <a:pt x="33104" y="214317"/>
                      <a:pt x="33312" y="214317"/>
                      <a:pt x="33312" y="214525"/>
                    </a:cubicBezTo>
                    <a:lnTo>
                      <a:pt x="33312" y="245084"/>
                    </a:lnTo>
                    <a:lnTo>
                      <a:pt x="49969" y="249034"/>
                    </a:lnTo>
                    <a:lnTo>
                      <a:pt x="49969" y="232819"/>
                    </a:lnTo>
                    <a:close/>
                    <a:moveTo>
                      <a:pt x="229632" y="192291"/>
                    </a:moveTo>
                    <a:lnTo>
                      <a:pt x="375961" y="192291"/>
                    </a:lnTo>
                    <a:cubicBezTo>
                      <a:pt x="386993" y="192291"/>
                      <a:pt x="395943" y="201230"/>
                      <a:pt x="395943" y="212248"/>
                    </a:cubicBezTo>
                    <a:cubicBezTo>
                      <a:pt x="395943" y="223266"/>
                      <a:pt x="386993" y="232205"/>
                      <a:pt x="375961" y="232205"/>
                    </a:cubicBezTo>
                    <a:lnTo>
                      <a:pt x="372422" y="232205"/>
                    </a:lnTo>
                    <a:lnTo>
                      <a:pt x="372422" y="402670"/>
                    </a:lnTo>
                    <a:cubicBezTo>
                      <a:pt x="372422" y="411816"/>
                      <a:pt x="364929" y="419300"/>
                      <a:pt x="355770" y="419300"/>
                    </a:cubicBezTo>
                    <a:lnTo>
                      <a:pt x="250031" y="419300"/>
                    </a:lnTo>
                    <a:cubicBezTo>
                      <a:pt x="240872" y="419300"/>
                      <a:pt x="233379" y="411816"/>
                      <a:pt x="233379" y="402670"/>
                    </a:cubicBezTo>
                    <a:lnTo>
                      <a:pt x="233379" y="232205"/>
                    </a:lnTo>
                    <a:lnTo>
                      <a:pt x="229632" y="232205"/>
                    </a:lnTo>
                    <a:cubicBezTo>
                      <a:pt x="218600" y="232205"/>
                      <a:pt x="209650" y="223266"/>
                      <a:pt x="209650" y="212248"/>
                    </a:cubicBezTo>
                    <a:cubicBezTo>
                      <a:pt x="209650" y="201230"/>
                      <a:pt x="218600" y="192291"/>
                      <a:pt x="229632" y="192291"/>
                    </a:cubicBezTo>
                    <a:close/>
                    <a:moveTo>
                      <a:pt x="555633" y="136569"/>
                    </a:moveTo>
                    <a:lnTo>
                      <a:pt x="555633" y="183135"/>
                    </a:lnTo>
                    <a:lnTo>
                      <a:pt x="558964" y="179393"/>
                    </a:lnTo>
                    <a:lnTo>
                      <a:pt x="558964" y="137608"/>
                    </a:lnTo>
                    <a:cubicBezTo>
                      <a:pt x="557923" y="137192"/>
                      <a:pt x="556674" y="136984"/>
                      <a:pt x="555633" y="136569"/>
                    </a:cubicBezTo>
                    <a:close/>
                    <a:moveTo>
                      <a:pt x="49969" y="136569"/>
                    </a:moveTo>
                    <a:cubicBezTo>
                      <a:pt x="48928" y="136984"/>
                      <a:pt x="47678" y="137192"/>
                      <a:pt x="46637" y="137608"/>
                    </a:cubicBezTo>
                    <a:lnTo>
                      <a:pt x="46637" y="179393"/>
                    </a:lnTo>
                    <a:lnTo>
                      <a:pt x="49969" y="183135"/>
                    </a:lnTo>
                    <a:close/>
                    <a:moveTo>
                      <a:pt x="502760" y="95616"/>
                    </a:moveTo>
                    <a:lnTo>
                      <a:pt x="506715" y="103515"/>
                    </a:lnTo>
                    <a:lnTo>
                      <a:pt x="495682" y="190618"/>
                    </a:lnTo>
                    <a:lnTo>
                      <a:pt x="509005" y="213902"/>
                    </a:lnTo>
                    <a:lnTo>
                      <a:pt x="522327" y="190618"/>
                    </a:lnTo>
                    <a:lnTo>
                      <a:pt x="511086" y="103515"/>
                    </a:lnTo>
                    <a:lnTo>
                      <a:pt x="515041" y="95616"/>
                    </a:lnTo>
                    <a:cubicBezTo>
                      <a:pt x="546058" y="97279"/>
                      <a:pt x="579572" y="109336"/>
                      <a:pt x="581237" y="109752"/>
                    </a:cubicBezTo>
                    <a:cubicBezTo>
                      <a:pt x="581237" y="109752"/>
                      <a:pt x="581445" y="109960"/>
                      <a:pt x="581445" y="109960"/>
                    </a:cubicBezTo>
                    <a:cubicBezTo>
                      <a:pt x="582694" y="110375"/>
                      <a:pt x="583735" y="111207"/>
                      <a:pt x="584776" y="112039"/>
                    </a:cubicBezTo>
                    <a:cubicBezTo>
                      <a:pt x="585400" y="112454"/>
                      <a:pt x="586441" y="112870"/>
                      <a:pt x="587066" y="113494"/>
                    </a:cubicBezTo>
                    <a:cubicBezTo>
                      <a:pt x="587690" y="114117"/>
                      <a:pt x="588315" y="115157"/>
                      <a:pt x="588939" y="115988"/>
                    </a:cubicBezTo>
                    <a:cubicBezTo>
                      <a:pt x="589564" y="117028"/>
                      <a:pt x="590188" y="117651"/>
                      <a:pt x="590604" y="118691"/>
                    </a:cubicBezTo>
                    <a:cubicBezTo>
                      <a:pt x="591021" y="119522"/>
                      <a:pt x="591021" y="120562"/>
                      <a:pt x="591437" y="121393"/>
                    </a:cubicBezTo>
                    <a:cubicBezTo>
                      <a:pt x="591645" y="122641"/>
                      <a:pt x="592062" y="123680"/>
                      <a:pt x="592062" y="124927"/>
                    </a:cubicBezTo>
                    <a:cubicBezTo>
                      <a:pt x="592062" y="125135"/>
                      <a:pt x="592062" y="125135"/>
                      <a:pt x="592062" y="125343"/>
                    </a:cubicBezTo>
                    <a:lnTo>
                      <a:pt x="592270" y="185629"/>
                    </a:lnTo>
                    <a:cubicBezTo>
                      <a:pt x="592270" y="189787"/>
                      <a:pt x="590813" y="193737"/>
                      <a:pt x="588106" y="196855"/>
                    </a:cubicBezTo>
                    <a:lnTo>
                      <a:pt x="586649" y="198310"/>
                    </a:lnTo>
                    <a:cubicBezTo>
                      <a:pt x="587482" y="198310"/>
                      <a:pt x="588106" y="197895"/>
                      <a:pt x="588939" y="197895"/>
                    </a:cubicBezTo>
                    <a:cubicBezTo>
                      <a:pt x="598098" y="197895"/>
                      <a:pt x="605592" y="205378"/>
                      <a:pt x="605592" y="214525"/>
                    </a:cubicBezTo>
                    <a:lnTo>
                      <a:pt x="605592" y="258181"/>
                    </a:lnTo>
                    <a:lnTo>
                      <a:pt x="605592" y="271485"/>
                    </a:lnTo>
                    <a:lnTo>
                      <a:pt x="605592" y="402659"/>
                    </a:lnTo>
                    <a:cubicBezTo>
                      <a:pt x="605592" y="411806"/>
                      <a:pt x="598098" y="419290"/>
                      <a:pt x="588939" y="419290"/>
                    </a:cubicBezTo>
                    <a:lnTo>
                      <a:pt x="475699" y="419290"/>
                    </a:lnTo>
                    <a:cubicBezTo>
                      <a:pt x="466539" y="419290"/>
                      <a:pt x="459046" y="411806"/>
                      <a:pt x="459046" y="402659"/>
                    </a:cubicBezTo>
                    <a:lnTo>
                      <a:pt x="459046" y="286453"/>
                    </a:lnTo>
                    <a:lnTo>
                      <a:pt x="441976" y="289779"/>
                    </a:lnTo>
                    <a:lnTo>
                      <a:pt x="435731" y="403699"/>
                    </a:lnTo>
                    <a:cubicBezTo>
                      <a:pt x="435107" y="414301"/>
                      <a:pt x="426364" y="422616"/>
                      <a:pt x="415956" y="422616"/>
                    </a:cubicBezTo>
                    <a:cubicBezTo>
                      <a:pt x="415540" y="422616"/>
                      <a:pt x="415123" y="422616"/>
                      <a:pt x="414707" y="422616"/>
                    </a:cubicBezTo>
                    <a:cubicBezTo>
                      <a:pt x="403883" y="421993"/>
                      <a:pt x="395348" y="412638"/>
                      <a:pt x="395972" y="401620"/>
                    </a:cubicBezTo>
                    <a:lnTo>
                      <a:pt x="403050" y="272317"/>
                    </a:lnTo>
                    <a:cubicBezTo>
                      <a:pt x="403466" y="263170"/>
                      <a:pt x="410127" y="255686"/>
                      <a:pt x="419078" y="253815"/>
                    </a:cubicBezTo>
                    <a:lnTo>
                      <a:pt x="462376" y="245084"/>
                    </a:lnTo>
                    <a:lnTo>
                      <a:pt x="462376" y="136569"/>
                    </a:lnTo>
                    <a:cubicBezTo>
                      <a:pt x="454050" y="138855"/>
                      <a:pt x="448221" y="140934"/>
                      <a:pt x="448221" y="140934"/>
                    </a:cubicBezTo>
                    <a:cubicBezTo>
                      <a:pt x="448013" y="141142"/>
                      <a:pt x="448013" y="140934"/>
                      <a:pt x="448013" y="141142"/>
                    </a:cubicBezTo>
                    <a:cubicBezTo>
                      <a:pt x="447805" y="141142"/>
                      <a:pt x="447805" y="141142"/>
                      <a:pt x="447805" y="141142"/>
                    </a:cubicBezTo>
                    <a:lnTo>
                      <a:pt x="367870" y="167751"/>
                    </a:lnTo>
                    <a:cubicBezTo>
                      <a:pt x="366205" y="168375"/>
                      <a:pt x="364332" y="168583"/>
                      <a:pt x="362666" y="168583"/>
                    </a:cubicBezTo>
                    <a:cubicBezTo>
                      <a:pt x="359336" y="168583"/>
                      <a:pt x="356005" y="167543"/>
                      <a:pt x="353299" y="165672"/>
                    </a:cubicBezTo>
                    <a:lnTo>
                      <a:pt x="342058" y="186669"/>
                    </a:lnTo>
                    <a:cubicBezTo>
                      <a:pt x="341434" y="187916"/>
                      <a:pt x="340185" y="188539"/>
                      <a:pt x="339144" y="188539"/>
                    </a:cubicBezTo>
                    <a:cubicBezTo>
                      <a:pt x="338520" y="188539"/>
                      <a:pt x="338103" y="188332"/>
                      <a:pt x="337479" y="188124"/>
                    </a:cubicBezTo>
                    <a:cubicBezTo>
                      <a:pt x="335813" y="187292"/>
                      <a:pt x="335397" y="185213"/>
                      <a:pt x="336230" y="183550"/>
                    </a:cubicBezTo>
                    <a:lnTo>
                      <a:pt x="348511" y="160475"/>
                    </a:lnTo>
                    <a:cubicBezTo>
                      <a:pt x="347887" y="159436"/>
                      <a:pt x="347262" y="158396"/>
                      <a:pt x="346846" y="157149"/>
                    </a:cubicBezTo>
                    <a:cubicBezTo>
                      <a:pt x="343932" y="148626"/>
                      <a:pt x="348511" y="139063"/>
                      <a:pt x="357254" y="136153"/>
                    </a:cubicBezTo>
                    <a:lnTo>
                      <a:pt x="362042" y="134698"/>
                    </a:lnTo>
                    <a:lnTo>
                      <a:pt x="369328" y="120977"/>
                    </a:lnTo>
                    <a:cubicBezTo>
                      <a:pt x="370160" y="119522"/>
                      <a:pt x="372242" y="118899"/>
                      <a:pt x="373907" y="119730"/>
                    </a:cubicBezTo>
                    <a:cubicBezTo>
                      <a:pt x="375364" y="120562"/>
                      <a:pt x="375989" y="122641"/>
                      <a:pt x="375156" y="124096"/>
                    </a:cubicBezTo>
                    <a:lnTo>
                      <a:pt x="371201" y="131580"/>
                    </a:lnTo>
                    <a:lnTo>
                      <a:pt x="437189" y="109752"/>
                    </a:lnTo>
                    <a:cubicBezTo>
                      <a:pt x="440727" y="108297"/>
                      <a:pt x="472993" y="97071"/>
                      <a:pt x="502760" y="95616"/>
                    </a:cubicBezTo>
                    <a:close/>
                    <a:moveTo>
                      <a:pt x="90360" y="95616"/>
                    </a:moveTo>
                    <a:lnTo>
                      <a:pt x="94316" y="103515"/>
                    </a:lnTo>
                    <a:lnTo>
                      <a:pt x="83281" y="190618"/>
                    </a:lnTo>
                    <a:lnTo>
                      <a:pt x="96606" y="213902"/>
                    </a:lnTo>
                    <a:lnTo>
                      <a:pt x="109931" y="190618"/>
                    </a:lnTo>
                    <a:lnTo>
                      <a:pt x="98688" y="103515"/>
                    </a:lnTo>
                    <a:lnTo>
                      <a:pt x="102644" y="95616"/>
                    </a:lnTo>
                    <a:cubicBezTo>
                      <a:pt x="133666" y="97279"/>
                      <a:pt x="167187" y="109336"/>
                      <a:pt x="168644" y="109752"/>
                    </a:cubicBezTo>
                    <a:cubicBezTo>
                      <a:pt x="168853" y="109752"/>
                      <a:pt x="169061" y="109960"/>
                      <a:pt x="169061" y="109960"/>
                    </a:cubicBezTo>
                    <a:cubicBezTo>
                      <a:pt x="170310" y="110583"/>
                      <a:pt x="171351" y="111207"/>
                      <a:pt x="172184" y="111831"/>
                    </a:cubicBezTo>
                    <a:cubicBezTo>
                      <a:pt x="173017" y="112454"/>
                      <a:pt x="173849" y="112870"/>
                      <a:pt x="174682" y="113494"/>
                    </a:cubicBezTo>
                    <a:cubicBezTo>
                      <a:pt x="175307" y="114325"/>
                      <a:pt x="175931" y="115157"/>
                      <a:pt x="176556" y="115988"/>
                    </a:cubicBezTo>
                    <a:cubicBezTo>
                      <a:pt x="176972" y="116820"/>
                      <a:pt x="177805" y="117651"/>
                      <a:pt x="178222" y="118691"/>
                    </a:cubicBezTo>
                    <a:cubicBezTo>
                      <a:pt x="178638" y="119522"/>
                      <a:pt x="178638" y="120562"/>
                      <a:pt x="178846" y="121393"/>
                    </a:cubicBezTo>
                    <a:cubicBezTo>
                      <a:pt x="179263" y="122641"/>
                      <a:pt x="179679" y="123680"/>
                      <a:pt x="179679" y="124927"/>
                    </a:cubicBezTo>
                    <a:cubicBezTo>
                      <a:pt x="179679" y="125135"/>
                      <a:pt x="179679" y="125343"/>
                      <a:pt x="179679" y="125343"/>
                    </a:cubicBezTo>
                    <a:lnTo>
                      <a:pt x="179679" y="194984"/>
                    </a:lnTo>
                    <a:lnTo>
                      <a:pt x="197168" y="203508"/>
                    </a:lnTo>
                    <a:cubicBezTo>
                      <a:pt x="205496" y="207665"/>
                      <a:pt x="208619" y="217644"/>
                      <a:pt x="204663" y="225959"/>
                    </a:cubicBezTo>
                    <a:cubicBezTo>
                      <a:pt x="201749" y="231780"/>
                      <a:pt x="195919" y="235106"/>
                      <a:pt x="189673" y="235106"/>
                    </a:cubicBezTo>
                    <a:cubicBezTo>
                      <a:pt x="187174" y="235106"/>
                      <a:pt x="184676" y="234482"/>
                      <a:pt x="182386" y="233235"/>
                    </a:cubicBezTo>
                    <a:lnTo>
                      <a:pt x="155736" y="219930"/>
                    </a:lnTo>
                    <a:cubicBezTo>
                      <a:pt x="150114" y="217228"/>
                      <a:pt x="146575" y="211407"/>
                      <a:pt x="146575" y="205171"/>
                    </a:cubicBezTo>
                    <a:lnTo>
                      <a:pt x="146575" y="137608"/>
                    </a:lnTo>
                    <a:cubicBezTo>
                      <a:pt x="145534" y="137192"/>
                      <a:pt x="144285" y="136984"/>
                      <a:pt x="143244" y="136569"/>
                    </a:cubicBezTo>
                    <a:lnTo>
                      <a:pt x="143244" y="245084"/>
                    </a:lnTo>
                    <a:lnTo>
                      <a:pt x="186550" y="253815"/>
                    </a:lnTo>
                    <a:cubicBezTo>
                      <a:pt x="195503" y="255686"/>
                      <a:pt x="202165" y="263170"/>
                      <a:pt x="202581" y="272317"/>
                    </a:cubicBezTo>
                    <a:lnTo>
                      <a:pt x="209660" y="401620"/>
                    </a:lnTo>
                    <a:cubicBezTo>
                      <a:pt x="210285" y="412638"/>
                      <a:pt x="201749" y="421993"/>
                      <a:pt x="190922" y="422616"/>
                    </a:cubicBezTo>
                    <a:cubicBezTo>
                      <a:pt x="190506" y="422616"/>
                      <a:pt x="190089" y="422616"/>
                      <a:pt x="189673" y="422616"/>
                    </a:cubicBezTo>
                    <a:cubicBezTo>
                      <a:pt x="179263" y="422616"/>
                      <a:pt x="170310" y="414301"/>
                      <a:pt x="169894" y="403699"/>
                    </a:cubicBezTo>
                    <a:lnTo>
                      <a:pt x="163647" y="289779"/>
                    </a:lnTo>
                    <a:lnTo>
                      <a:pt x="146575" y="286453"/>
                    </a:lnTo>
                    <a:lnTo>
                      <a:pt x="146575" y="402659"/>
                    </a:lnTo>
                    <a:cubicBezTo>
                      <a:pt x="146575" y="411806"/>
                      <a:pt x="139080" y="419290"/>
                      <a:pt x="129919" y="419290"/>
                    </a:cubicBezTo>
                    <a:lnTo>
                      <a:pt x="16656" y="419290"/>
                    </a:lnTo>
                    <a:cubicBezTo>
                      <a:pt x="7495" y="419290"/>
                      <a:pt x="0" y="411806"/>
                      <a:pt x="0" y="402659"/>
                    </a:cubicBezTo>
                    <a:lnTo>
                      <a:pt x="0" y="271485"/>
                    </a:lnTo>
                    <a:lnTo>
                      <a:pt x="0" y="258181"/>
                    </a:lnTo>
                    <a:lnTo>
                      <a:pt x="0" y="214525"/>
                    </a:lnTo>
                    <a:cubicBezTo>
                      <a:pt x="0" y="205378"/>
                      <a:pt x="7495" y="197895"/>
                      <a:pt x="16656" y="197895"/>
                    </a:cubicBezTo>
                    <a:cubicBezTo>
                      <a:pt x="17489" y="197895"/>
                      <a:pt x="18114" y="198310"/>
                      <a:pt x="18946" y="198310"/>
                    </a:cubicBezTo>
                    <a:lnTo>
                      <a:pt x="17489" y="196855"/>
                    </a:lnTo>
                    <a:cubicBezTo>
                      <a:pt x="14782" y="193737"/>
                      <a:pt x="13325" y="189787"/>
                      <a:pt x="13325" y="185629"/>
                    </a:cubicBezTo>
                    <a:lnTo>
                      <a:pt x="13325" y="125343"/>
                    </a:lnTo>
                    <a:cubicBezTo>
                      <a:pt x="13325" y="125343"/>
                      <a:pt x="13325" y="125135"/>
                      <a:pt x="13325" y="124927"/>
                    </a:cubicBezTo>
                    <a:cubicBezTo>
                      <a:pt x="13325" y="123680"/>
                      <a:pt x="13741" y="122641"/>
                      <a:pt x="14158" y="121393"/>
                    </a:cubicBezTo>
                    <a:cubicBezTo>
                      <a:pt x="14366" y="120562"/>
                      <a:pt x="14366" y="119522"/>
                      <a:pt x="14782" y="118691"/>
                    </a:cubicBezTo>
                    <a:cubicBezTo>
                      <a:pt x="15199" y="117651"/>
                      <a:pt x="16032" y="117028"/>
                      <a:pt x="16448" y="116196"/>
                    </a:cubicBezTo>
                    <a:cubicBezTo>
                      <a:pt x="17073" y="115157"/>
                      <a:pt x="17697" y="114325"/>
                      <a:pt x="18530" y="113494"/>
                    </a:cubicBezTo>
                    <a:cubicBezTo>
                      <a:pt x="19155" y="112870"/>
                      <a:pt x="19987" y="112454"/>
                      <a:pt x="20612" y="112039"/>
                    </a:cubicBezTo>
                    <a:cubicBezTo>
                      <a:pt x="21653" y="111207"/>
                      <a:pt x="22694" y="110583"/>
                      <a:pt x="23943" y="109960"/>
                    </a:cubicBezTo>
                    <a:cubicBezTo>
                      <a:pt x="24151" y="109960"/>
                      <a:pt x="24151" y="109752"/>
                      <a:pt x="24360" y="109752"/>
                    </a:cubicBezTo>
                    <a:cubicBezTo>
                      <a:pt x="25817" y="109336"/>
                      <a:pt x="59546" y="97279"/>
                      <a:pt x="90360" y="95616"/>
                    </a:cubicBezTo>
                    <a:close/>
                    <a:moveTo>
                      <a:pt x="508988" y="0"/>
                    </a:moveTo>
                    <a:cubicBezTo>
                      <a:pt x="532215" y="0"/>
                      <a:pt x="551045" y="20615"/>
                      <a:pt x="551045" y="46044"/>
                    </a:cubicBezTo>
                    <a:cubicBezTo>
                      <a:pt x="551045" y="71473"/>
                      <a:pt x="532215" y="92088"/>
                      <a:pt x="508988" y="92088"/>
                    </a:cubicBezTo>
                    <a:cubicBezTo>
                      <a:pt x="485761" y="92088"/>
                      <a:pt x="466931" y="71473"/>
                      <a:pt x="466931" y="46044"/>
                    </a:cubicBezTo>
                    <a:cubicBezTo>
                      <a:pt x="466931" y="20615"/>
                      <a:pt x="485761" y="0"/>
                      <a:pt x="508988" y="0"/>
                    </a:cubicBezTo>
                    <a:close/>
                    <a:moveTo>
                      <a:pt x="96604" y="0"/>
                    </a:moveTo>
                    <a:cubicBezTo>
                      <a:pt x="119831" y="0"/>
                      <a:pt x="138661" y="20615"/>
                      <a:pt x="138661" y="46044"/>
                    </a:cubicBezTo>
                    <a:cubicBezTo>
                      <a:pt x="138661" y="71473"/>
                      <a:pt x="119831" y="92088"/>
                      <a:pt x="96604" y="92088"/>
                    </a:cubicBezTo>
                    <a:cubicBezTo>
                      <a:pt x="73377" y="92088"/>
                      <a:pt x="54547" y="71473"/>
                      <a:pt x="54547" y="46044"/>
                    </a:cubicBezTo>
                    <a:cubicBezTo>
                      <a:pt x="54547" y="20615"/>
                      <a:pt x="73377" y="0"/>
                      <a:pt x="9660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sp>
        <p:nvSpPr>
          <p:cNvPr id="3" name="半闭框 2"/>
          <p:cNvSpPr/>
          <p:nvPr/>
        </p:nvSpPr>
        <p:spPr>
          <a:xfrm rot="12600000">
            <a:off x="5562825" y="4060444"/>
            <a:ext cx="257570" cy="257570"/>
          </a:xfrm>
          <a:prstGeom prst="halfFrame">
            <a:avLst>
              <a:gd name="adj1" fmla="val 19166"/>
              <a:gd name="adj2" fmla="val 1845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ndParaRPr>
          </a:p>
        </p:txBody>
      </p:sp>
      <p:sp>
        <p:nvSpPr>
          <p:cNvPr id="105" name="半闭框 104"/>
          <p:cNvSpPr/>
          <p:nvPr/>
        </p:nvSpPr>
        <p:spPr>
          <a:xfrm rot="17568640">
            <a:off x="6228430" y="2302918"/>
            <a:ext cx="257570" cy="257570"/>
          </a:xfrm>
          <a:prstGeom prst="halfFrame">
            <a:avLst>
              <a:gd name="adj1" fmla="val 19166"/>
              <a:gd name="adj2" fmla="val 1845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ndParaRPr>
          </a:p>
        </p:txBody>
      </p:sp>
      <p:sp>
        <p:nvSpPr>
          <p:cNvPr id="106" name="半闭框 105"/>
          <p:cNvSpPr/>
          <p:nvPr/>
        </p:nvSpPr>
        <p:spPr>
          <a:xfrm rot="3441168">
            <a:off x="8062548" y="4078379"/>
            <a:ext cx="257570" cy="257570"/>
          </a:xfrm>
          <a:prstGeom prst="halfFrame">
            <a:avLst>
              <a:gd name="adj1" fmla="val 19166"/>
              <a:gd name="adj2" fmla="val 191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ndParaRPr>
          </a:p>
        </p:txBody>
      </p:sp>
      <p:sp>
        <p:nvSpPr>
          <p:cNvPr id="107" name="半闭框 106"/>
          <p:cNvSpPr/>
          <p:nvPr/>
        </p:nvSpPr>
        <p:spPr>
          <a:xfrm rot="10129450">
            <a:off x="6493075" y="5314723"/>
            <a:ext cx="257570" cy="257570"/>
          </a:xfrm>
          <a:prstGeom prst="halfFrame">
            <a:avLst>
              <a:gd name="adj1" fmla="val 19166"/>
              <a:gd name="adj2" fmla="val 191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ndParaRPr>
          </a:p>
        </p:txBody>
      </p:sp>
      <p:sp>
        <p:nvSpPr>
          <p:cNvPr id="110" name="半闭框 109"/>
          <p:cNvSpPr/>
          <p:nvPr/>
        </p:nvSpPr>
        <p:spPr>
          <a:xfrm rot="20301832">
            <a:off x="7795614" y="2457630"/>
            <a:ext cx="257570" cy="257570"/>
          </a:xfrm>
          <a:prstGeom prst="halfFrame">
            <a:avLst>
              <a:gd name="adj1" fmla="val 19166"/>
              <a:gd name="adj2" fmla="val 191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92087" y="189561"/>
            <a:ext cx="7560097"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等级保护</a:t>
            </a:r>
            <a:r>
              <a:rPr lang="en-US" altLang="zh-CN" sz="3200" b="1" dirty="0">
                <a:solidFill>
                  <a:schemeClr val="accent4"/>
                </a:solidFill>
                <a:cs typeface="+mn-ea"/>
                <a:sym typeface="+mn-lt"/>
              </a:rPr>
              <a:t>-</a:t>
            </a:r>
            <a:r>
              <a:rPr lang="zh-CN" altLang="en-US" sz="3200" b="1" dirty="0">
                <a:solidFill>
                  <a:schemeClr val="accent4"/>
                </a:solidFill>
                <a:cs typeface="+mn-ea"/>
                <a:sym typeface="+mn-lt"/>
              </a:rPr>
              <a:t>服务优势</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Cyber Security - Service Advantages</a:t>
            </a:r>
            <a:endParaRPr lang="en-US" altLang="zh-CN" dirty="0">
              <a:solidFill>
                <a:schemeClr val="accent4"/>
              </a:solidFill>
              <a:cs typeface="+mn-ea"/>
              <a:sym typeface="+mn-lt"/>
            </a:endParaRPr>
          </a:p>
        </p:txBody>
      </p:sp>
      <p:grpSp>
        <p:nvGrpSpPr>
          <p:cNvPr id="7" name="组合 6"/>
          <p:cNvGrpSpPr/>
          <p:nvPr/>
        </p:nvGrpSpPr>
        <p:grpSpPr>
          <a:xfrm>
            <a:off x="1160850" y="1880828"/>
            <a:ext cx="2097900" cy="3400425"/>
            <a:chOff x="2446445" y="2091966"/>
            <a:chExt cx="2097900" cy="3400425"/>
          </a:xfrm>
        </p:grpSpPr>
        <p:grpSp>
          <p:nvGrpSpPr>
            <p:cNvPr id="8" name="组合 7"/>
            <p:cNvGrpSpPr/>
            <p:nvPr/>
          </p:nvGrpSpPr>
          <p:grpSpPr>
            <a:xfrm>
              <a:off x="2446445" y="2091966"/>
              <a:ext cx="2097900" cy="3400425"/>
              <a:chOff x="1719263" y="1736021"/>
              <a:chExt cx="2097900" cy="3400425"/>
            </a:xfrm>
          </p:grpSpPr>
          <p:sp>
            <p:nvSpPr>
              <p:cNvPr id="10" name="矩形: 对角圆角 9"/>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1" name="矩形: 对角圆角 10"/>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2" name="矩形 11"/>
              <p:cNvSpPr/>
              <p:nvPr/>
            </p:nvSpPr>
            <p:spPr>
              <a:xfrm>
                <a:off x="1743054" y="1842388"/>
                <a:ext cx="2074109" cy="369332"/>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专业的安全公司</a:t>
                </a:r>
                <a:endParaRPr kumimoji="0" lang="zh-CN" altLang="en-US" sz="1800" b="1" i="0" u="none" strike="noStrike" kern="0" cap="none" spc="0" normalizeH="0" baseline="0" noProof="0" dirty="0">
                  <a:ln>
                    <a:noFill/>
                  </a:ln>
                  <a:solidFill>
                    <a:prstClr val="black"/>
                  </a:solidFill>
                  <a:effectLst/>
                  <a:uLnTx/>
                  <a:uFillTx/>
                  <a:cs typeface="+mn-ea"/>
                  <a:sym typeface="+mn-lt"/>
                </a:endParaRPr>
              </a:p>
            </p:txBody>
          </p:sp>
        </p:grpSp>
        <p:sp>
          <p:nvSpPr>
            <p:cNvPr id="9" name="文本框 8"/>
            <p:cNvSpPr txBox="1"/>
            <p:nvPr/>
          </p:nvSpPr>
          <p:spPr>
            <a:xfrm>
              <a:off x="2530675" y="3172086"/>
              <a:ext cx="1929440" cy="144437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公司自身从事网络安全产品的生产、研发，拥有专业的安全开发技术与项目经验。无可比拟的安全研发优势让等保建设无忧。</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13" name="组合 12"/>
          <p:cNvGrpSpPr/>
          <p:nvPr/>
        </p:nvGrpSpPr>
        <p:grpSpPr>
          <a:xfrm>
            <a:off x="3710062" y="1880828"/>
            <a:ext cx="2097900" cy="3400425"/>
            <a:chOff x="2446445" y="2091966"/>
            <a:chExt cx="2097900" cy="3400425"/>
          </a:xfrm>
        </p:grpSpPr>
        <p:grpSp>
          <p:nvGrpSpPr>
            <p:cNvPr id="14" name="组合 13"/>
            <p:cNvGrpSpPr/>
            <p:nvPr/>
          </p:nvGrpSpPr>
          <p:grpSpPr>
            <a:xfrm>
              <a:off x="2446445" y="2091966"/>
              <a:ext cx="2097900" cy="3400425"/>
              <a:chOff x="1719263" y="1736021"/>
              <a:chExt cx="2097900" cy="3400425"/>
            </a:xfrm>
          </p:grpSpPr>
          <p:sp>
            <p:nvSpPr>
              <p:cNvPr id="16" name="矩形: 对角圆角 15"/>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7" name="矩形: 对角圆角 16"/>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8" name="矩形 17"/>
              <p:cNvSpPr/>
              <p:nvPr/>
            </p:nvSpPr>
            <p:spPr>
              <a:xfrm>
                <a:off x="1743054" y="1842388"/>
                <a:ext cx="2074109" cy="646331"/>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效率极高</a:t>
                </a:r>
                <a:r>
                  <a:rPr lang="zh-CN" altLang="en-US" b="1" dirty="0">
                    <a:solidFill>
                      <a:prstClr val="black"/>
                    </a:solidFill>
                    <a:cs typeface="+mn-ea"/>
                    <a:sym typeface="+mn-lt"/>
                  </a:rPr>
                  <a:t>的</a:t>
                </a:r>
                <a:r>
                  <a:rPr kumimoji="0" lang="zh-CN" altLang="en-US" sz="1800" b="1" i="0" u="none" strike="noStrike" kern="1200" cap="none" spc="0" normalizeH="0" baseline="0" noProof="0" dirty="0">
                    <a:ln>
                      <a:noFill/>
                    </a:ln>
                    <a:solidFill>
                      <a:prstClr val="black"/>
                    </a:solidFill>
                    <a:effectLst/>
                    <a:uLnTx/>
                    <a:uFillTx/>
                    <a:cs typeface="+mn-ea"/>
                    <a:sym typeface="+mn-lt"/>
                  </a:rPr>
                  <a:t>实施交付能力</a:t>
                </a:r>
                <a:endParaRPr kumimoji="0" lang="zh-CN" altLang="en-US" sz="1800" b="1" i="0" u="none" strike="noStrike" kern="0" cap="none" spc="0" normalizeH="0" baseline="0" noProof="0" dirty="0">
                  <a:ln>
                    <a:noFill/>
                  </a:ln>
                  <a:solidFill>
                    <a:prstClr val="black"/>
                  </a:solidFill>
                  <a:effectLst/>
                  <a:uLnTx/>
                  <a:uFillTx/>
                  <a:cs typeface="+mn-ea"/>
                  <a:sym typeface="+mn-lt"/>
                </a:endParaRPr>
              </a:p>
            </p:txBody>
          </p:sp>
        </p:grpSp>
        <p:sp>
          <p:nvSpPr>
            <p:cNvPr id="15" name="文本框 14"/>
            <p:cNvSpPr txBox="1"/>
            <p:nvPr/>
          </p:nvSpPr>
          <p:spPr>
            <a:xfrm>
              <a:off x="2530675" y="3172086"/>
              <a:ext cx="1929440" cy="144437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black"/>
                  </a:solidFill>
                  <a:effectLst/>
                  <a:uLnTx/>
                  <a:uFillTx/>
                  <a:cs typeface="+mn-ea"/>
                  <a:sym typeface="+mn-lt"/>
                </a:rPr>
                <a:t>4000+</a:t>
              </a:r>
              <a:r>
                <a:rPr kumimoji="0" lang="zh-CN" altLang="en-US" sz="1200" b="0" i="0" u="none" strike="noStrike" kern="1200" cap="none" spc="0" normalizeH="0" baseline="0" noProof="0" dirty="0">
                  <a:ln>
                    <a:noFill/>
                  </a:ln>
                  <a:solidFill>
                    <a:prstClr val="black"/>
                  </a:solidFill>
                  <a:effectLst/>
                  <a:uLnTx/>
                  <a:uFillTx/>
                  <a:cs typeface="+mn-ea"/>
                  <a:sym typeface="+mn-lt"/>
                </a:rPr>
                <a:t>单位及</a:t>
              </a:r>
              <a:r>
                <a:rPr kumimoji="0" lang="en-US" altLang="zh-CN" sz="1200" b="0" i="0" u="none" strike="noStrike" kern="1200" cap="none" spc="0" normalizeH="0" baseline="0" noProof="0" dirty="0">
                  <a:ln>
                    <a:noFill/>
                  </a:ln>
                  <a:solidFill>
                    <a:prstClr val="black"/>
                  </a:solidFill>
                  <a:effectLst/>
                  <a:uLnTx/>
                  <a:uFillTx/>
                  <a:cs typeface="+mn-ea"/>
                  <a:sym typeface="+mn-lt"/>
                </a:rPr>
                <a:t>5000+</a:t>
              </a:r>
              <a:r>
                <a:rPr kumimoji="0" lang="zh-CN" altLang="en-US" sz="1200" b="0" i="0" u="none" strike="noStrike" kern="1200" cap="none" spc="0" normalizeH="0" baseline="0" noProof="0" dirty="0">
                  <a:ln>
                    <a:noFill/>
                  </a:ln>
                  <a:solidFill>
                    <a:prstClr val="black"/>
                  </a:solidFill>
                  <a:effectLst/>
                  <a:uLnTx/>
                  <a:uFillTx/>
                  <a:cs typeface="+mn-ea"/>
                  <a:sym typeface="+mn-lt"/>
                </a:rPr>
                <a:t>信息系统的项目服务经验结合纽盾自研的标准化服务流程，使我们具备了效率极高的实施交付能力。</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19" name="组合 18"/>
          <p:cNvGrpSpPr/>
          <p:nvPr/>
        </p:nvGrpSpPr>
        <p:grpSpPr>
          <a:xfrm>
            <a:off x="6259274" y="1880828"/>
            <a:ext cx="2097900" cy="3400425"/>
            <a:chOff x="2446445" y="2091966"/>
            <a:chExt cx="2097900" cy="3400425"/>
          </a:xfrm>
        </p:grpSpPr>
        <p:grpSp>
          <p:nvGrpSpPr>
            <p:cNvPr id="20" name="组合 19"/>
            <p:cNvGrpSpPr/>
            <p:nvPr/>
          </p:nvGrpSpPr>
          <p:grpSpPr>
            <a:xfrm>
              <a:off x="2446445" y="2091966"/>
              <a:ext cx="2097900" cy="3400425"/>
              <a:chOff x="1719263" y="1736021"/>
              <a:chExt cx="2097900" cy="3400425"/>
            </a:xfrm>
          </p:grpSpPr>
          <p:sp>
            <p:nvSpPr>
              <p:cNvPr id="22" name="矩形: 对角圆角 21"/>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23" name="矩形: 对角圆角 22"/>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4" name="矩形 23"/>
              <p:cNvSpPr/>
              <p:nvPr/>
            </p:nvSpPr>
            <p:spPr>
              <a:xfrm>
                <a:off x="1743054" y="1842388"/>
                <a:ext cx="2074109" cy="646331"/>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稳建的测评机构合作关系</a:t>
                </a:r>
                <a:endParaRPr kumimoji="0" lang="zh-CN" altLang="en-US" sz="1800" b="1" i="0" u="none" strike="noStrike" kern="0" cap="none" spc="0" normalizeH="0" baseline="0" noProof="0" dirty="0">
                  <a:ln>
                    <a:noFill/>
                  </a:ln>
                  <a:solidFill>
                    <a:prstClr val="black"/>
                  </a:solidFill>
                  <a:effectLst/>
                  <a:uLnTx/>
                  <a:uFillTx/>
                  <a:cs typeface="+mn-ea"/>
                  <a:sym typeface="+mn-lt"/>
                </a:endParaRPr>
              </a:p>
            </p:txBody>
          </p:sp>
        </p:grpSp>
        <p:sp>
          <p:nvSpPr>
            <p:cNvPr id="21" name="文本框 20"/>
            <p:cNvSpPr txBox="1"/>
            <p:nvPr/>
          </p:nvSpPr>
          <p:spPr>
            <a:xfrm>
              <a:off x="2530675" y="3172086"/>
              <a:ext cx="1929440" cy="144437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我司与全国各省市的测评机构均有良好的合作关系，通过丰富的项目经验，已形成一套成熟的沟通方式及工作方法。</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25" name="组合 24"/>
          <p:cNvGrpSpPr/>
          <p:nvPr/>
        </p:nvGrpSpPr>
        <p:grpSpPr>
          <a:xfrm>
            <a:off x="8808486" y="1880828"/>
            <a:ext cx="2097900" cy="3400425"/>
            <a:chOff x="2446445" y="2091966"/>
            <a:chExt cx="2097900" cy="3400425"/>
          </a:xfrm>
        </p:grpSpPr>
        <p:grpSp>
          <p:nvGrpSpPr>
            <p:cNvPr id="26" name="组合 25"/>
            <p:cNvGrpSpPr/>
            <p:nvPr/>
          </p:nvGrpSpPr>
          <p:grpSpPr>
            <a:xfrm>
              <a:off x="2446445" y="2091966"/>
              <a:ext cx="2097900" cy="3400425"/>
              <a:chOff x="1719263" y="1736021"/>
              <a:chExt cx="2097900" cy="3400425"/>
            </a:xfrm>
          </p:grpSpPr>
          <p:sp>
            <p:nvSpPr>
              <p:cNvPr id="28" name="矩形: 对角圆角 27"/>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29" name="矩形: 对角圆角 28"/>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0" name="矩形 29"/>
              <p:cNvSpPr/>
              <p:nvPr/>
            </p:nvSpPr>
            <p:spPr>
              <a:xfrm>
                <a:off x="1743054" y="1842388"/>
                <a:ext cx="2074109" cy="646331"/>
              </a:xfrm>
              <a:prstGeom prst="rect">
                <a:avLst/>
              </a:prstGeom>
            </p:spPr>
            <p:txBody>
              <a:bodyPr wrap="square">
                <a:spAutoFit/>
              </a:bodyPr>
              <a:lstStyle/>
              <a:p>
                <a:pPr marL="0" marR="0" lvl="0" indent="0" algn="ctr" defTabSz="964565" rtl="0" eaLnBrk="1" fontAlgn="auto" latinLnBrk="0" hangingPunct="1">
                  <a:lnSpc>
                    <a:spcPct val="100000"/>
                  </a:lnSpc>
                  <a:spcBef>
                    <a:spcPct val="20000"/>
                  </a:spcBef>
                  <a:spcAft>
                    <a:spcPts val="0"/>
                  </a:spcAft>
                  <a:buClr>
                    <a:prstClr val="white"/>
                  </a:buClr>
                  <a:buSzTx/>
                  <a:buFontTx/>
                  <a:buNone/>
                  <a:defRPr/>
                </a:pPr>
                <a:r>
                  <a:rPr kumimoji="0" lang="zh-CN" altLang="en-US" sz="1800" b="1" i="0" u="none" strike="noStrike" kern="1200" cap="none" spc="0" normalizeH="0" baseline="0" noProof="0" dirty="0">
                    <a:ln>
                      <a:noFill/>
                    </a:ln>
                    <a:solidFill>
                      <a:prstClr val="black"/>
                    </a:solidFill>
                    <a:effectLst/>
                    <a:uLnTx/>
                    <a:uFillTx/>
                    <a:cs typeface="+mn-ea"/>
                    <a:sym typeface="+mn-lt"/>
                  </a:rPr>
                  <a:t>全行业场景化案例覆盖</a:t>
                </a:r>
                <a:endParaRPr kumimoji="0" lang="zh-CN" altLang="en-US" sz="1800" b="1" i="0" u="none" strike="noStrike" kern="1200" cap="none" spc="0" normalizeH="0" baseline="0" noProof="0" dirty="0">
                  <a:ln>
                    <a:noFill/>
                  </a:ln>
                  <a:solidFill>
                    <a:prstClr val="black"/>
                  </a:solidFill>
                  <a:effectLst/>
                  <a:uLnTx/>
                  <a:uFillTx/>
                  <a:cs typeface="+mn-ea"/>
                  <a:sym typeface="+mn-lt"/>
                </a:endParaRPr>
              </a:p>
            </p:txBody>
          </p:sp>
        </p:grpSp>
        <p:sp>
          <p:nvSpPr>
            <p:cNvPr id="27" name="文本框 26"/>
            <p:cNvSpPr txBox="1"/>
            <p:nvPr/>
          </p:nvSpPr>
          <p:spPr>
            <a:xfrm>
              <a:off x="2530675" y="3172086"/>
              <a:ext cx="1929440" cy="144437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纽盾已累计为政府、医疗、连锁、互联网、能源、金融、教育以及运营商等</a:t>
              </a:r>
              <a:r>
                <a:rPr kumimoji="0" lang="en-US" altLang="zh-CN" sz="1200" b="0" i="0" u="none" strike="noStrike" kern="1200" cap="none" spc="0" normalizeH="0" baseline="0" noProof="0" dirty="0">
                  <a:ln>
                    <a:noFill/>
                  </a:ln>
                  <a:solidFill>
                    <a:prstClr val="black"/>
                  </a:solidFill>
                  <a:effectLst/>
                  <a:uLnTx/>
                  <a:uFillTx/>
                  <a:cs typeface="+mn-ea"/>
                  <a:sym typeface="+mn-lt"/>
                </a:rPr>
                <a:t>80+</a:t>
              </a:r>
              <a:r>
                <a:rPr kumimoji="0" lang="zh-CN" altLang="en-US" sz="1200" b="0" i="0" u="none" strike="noStrike" kern="1200" cap="none" spc="0" normalizeH="0" baseline="0" noProof="0" dirty="0">
                  <a:ln>
                    <a:noFill/>
                  </a:ln>
                  <a:solidFill>
                    <a:prstClr val="black"/>
                  </a:solidFill>
                  <a:effectLst/>
                  <a:uLnTx/>
                  <a:uFillTx/>
                  <a:cs typeface="+mn-ea"/>
                  <a:sym typeface="+mn-lt"/>
                </a:rPr>
                <a:t>细分行业提供等级保护安全建设服务。</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31" name="组合 30"/>
          <p:cNvGrpSpPr/>
          <p:nvPr/>
        </p:nvGrpSpPr>
        <p:grpSpPr>
          <a:xfrm>
            <a:off x="1" y="6786000"/>
            <a:ext cx="8606116" cy="72000"/>
            <a:chOff x="0" y="6786000"/>
            <a:chExt cx="9438967" cy="72000"/>
          </a:xfrm>
        </p:grpSpPr>
        <p:sp>
          <p:nvSpPr>
            <p:cNvPr id="32" name="矩形 31"/>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矩形 50"/>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nvSpPr>
        <p:spPr>
          <a:xfrm>
            <a:off x="5195900" y="2059412"/>
            <a:ext cx="6120679" cy="3285900"/>
          </a:xfrm>
          <a:prstGeom prst="rect">
            <a:avLst/>
          </a:prstGeom>
          <a:noFill/>
        </p:spPr>
        <p:txBody>
          <a:bodyPr wrap="square" rtlCol="0">
            <a:spAutoFit/>
          </a:bodyPr>
          <a:lstStyle/>
          <a:p>
            <a:pPr>
              <a:lnSpc>
                <a:spcPct val="150000"/>
              </a:lnSpc>
            </a:pPr>
            <a:r>
              <a:rPr lang="zh-CN" altLang="en-US" sz="1400" b="1" dirty="0">
                <a:cs typeface="+mn-ea"/>
                <a:sym typeface="+mn-lt"/>
              </a:rPr>
              <a:t>国家信息中心软件评测教育领域中心</a:t>
            </a:r>
            <a:r>
              <a:rPr lang="zh-CN" altLang="en-US" sz="1400" dirty="0">
                <a:cs typeface="+mn-ea"/>
                <a:sym typeface="+mn-lt"/>
              </a:rPr>
              <a:t>（以下简称“中心”）是由国家信息中心软件评测中心面向</a:t>
            </a:r>
            <a:r>
              <a:rPr lang="zh-CN" altLang="en-US" sz="1400" b="1" dirty="0">
                <a:cs typeface="+mn-ea"/>
                <a:sym typeface="+mn-lt"/>
              </a:rPr>
              <a:t>全国教育领域</a:t>
            </a:r>
            <a:r>
              <a:rPr lang="zh-CN" altLang="en-US" sz="1400" dirty="0">
                <a:cs typeface="+mn-ea"/>
                <a:sym typeface="+mn-lt"/>
              </a:rPr>
              <a:t>设立的</a:t>
            </a:r>
            <a:r>
              <a:rPr lang="zh-CN" altLang="en-US" sz="1400" b="1" dirty="0">
                <a:cs typeface="+mn-ea"/>
                <a:sym typeface="+mn-lt"/>
              </a:rPr>
              <a:t>唯一分支机构</a:t>
            </a:r>
            <a:r>
              <a:rPr lang="zh-CN" altLang="en-US" sz="1400" dirty="0">
                <a:cs typeface="+mn-ea"/>
                <a:sym typeface="+mn-lt"/>
              </a:rPr>
              <a:t>，机构驻地在上海市杨浦区。中心作为“国测”全国测评市场体系的一部分，延续总部职能，面向各个领域开展</a:t>
            </a:r>
            <a:r>
              <a:rPr lang="zh-CN" altLang="en-US" sz="1400" b="1" dirty="0">
                <a:cs typeface="+mn-ea"/>
                <a:sym typeface="+mn-lt"/>
              </a:rPr>
              <a:t>软件测评业务</a:t>
            </a:r>
            <a:r>
              <a:rPr lang="zh-CN" altLang="en-US" sz="1400" dirty="0">
                <a:cs typeface="+mn-ea"/>
                <a:sym typeface="+mn-lt"/>
              </a:rPr>
              <a:t>，受北京总部统一管理和领导。</a:t>
            </a:r>
            <a:endParaRPr lang="en-US" altLang="zh-CN" sz="1400" dirty="0">
              <a:cs typeface="+mn-ea"/>
              <a:sym typeface="+mn-lt"/>
            </a:endParaRPr>
          </a:p>
          <a:p>
            <a:pPr>
              <a:lnSpc>
                <a:spcPct val="150000"/>
              </a:lnSpc>
            </a:pPr>
            <a:endParaRPr lang="zh-CN" altLang="en-US" sz="1400" dirty="0">
              <a:cs typeface="+mn-ea"/>
              <a:sym typeface="+mn-lt"/>
            </a:endParaRPr>
          </a:p>
          <a:p>
            <a:pPr>
              <a:lnSpc>
                <a:spcPct val="150000"/>
              </a:lnSpc>
            </a:pPr>
            <a:r>
              <a:rPr lang="zh-CN" altLang="en-US" sz="1400" dirty="0">
                <a:cs typeface="+mn-ea"/>
                <a:sym typeface="+mn-lt"/>
              </a:rPr>
              <a:t>中心自成立以来，为前国家计委系统学术奖申报、前国家计委系统项目验收等相关工作组织过多次评测。近年来，更开展了多行业多领域的</a:t>
            </a:r>
            <a:r>
              <a:rPr lang="zh-CN" altLang="en-US" sz="1400" b="1" dirty="0">
                <a:cs typeface="+mn-ea"/>
                <a:sym typeface="+mn-lt"/>
              </a:rPr>
              <a:t>软件产品</a:t>
            </a:r>
            <a:r>
              <a:rPr lang="zh-CN" altLang="en-US" sz="1400" dirty="0">
                <a:cs typeface="+mn-ea"/>
                <a:sym typeface="+mn-lt"/>
              </a:rPr>
              <a:t>及</a:t>
            </a:r>
            <a:r>
              <a:rPr lang="zh-CN" altLang="en-US" sz="1400" b="1" dirty="0">
                <a:cs typeface="+mn-ea"/>
                <a:sym typeface="+mn-lt"/>
              </a:rPr>
              <a:t>系统工程</a:t>
            </a:r>
            <a:r>
              <a:rPr lang="zh-CN" altLang="en-US" sz="1400" dirty="0">
                <a:cs typeface="+mn-ea"/>
                <a:sym typeface="+mn-lt"/>
              </a:rPr>
              <a:t>的评测工作。现阶段已涉及水利、教育、医疗、电力、航空、电讯、石油、农业、林业、公安等行业客户，完成了涵盖办公、安全、财务、报表、统计等多领域的千余项评测工作，受到了客户的一致认可和好评。</a:t>
            </a:r>
            <a:endParaRPr lang="zh-CN" altLang="en-US" sz="1050" dirty="0">
              <a:cs typeface="+mn-ea"/>
              <a:sym typeface="+mn-lt"/>
            </a:endParaRPr>
          </a:p>
        </p:txBody>
      </p:sp>
      <p:pic>
        <p:nvPicPr>
          <p:cNvPr id="38" name="图片 37"/>
          <p:cNvPicPr>
            <a:picLocks noChangeAspect="1"/>
          </p:cNvPicPr>
          <p:nvPr/>
        </p:nvPicPr>
        <p:blipFill>
          <a:blip r:embed="rId1"/>
          <a:stretch>
            <a:fillRect/>
          </a:stretch>
        </p:blipFill>
        <p:spPr>
          <a:xfrm>
            <a:off x="665952" y="2456932"/>
            <a:ext cx="3977728" cy="2490861"/>
          </a:xfrm>
          <a:prstGeom prst="rect">
            <a:avLst/>
          </a:prstGeom>
          <a:ln w="38100">
            <a:solidFill>
              <a:schemeClr val="accent4"/>
            </a:solidFill>
          </a:ln>
        </p:spPr>
      </p:pic>
      <p:sp>
        <p:nvSpPr>
          <p:cNvPr id="8" name="标题 1"/>
          <p:cNvSpPr txBox="1"/>
          <p:nvPr/>
        </p:nvSpPr>
        <p:spPr>
          <a:xfrm>
            <a:off x="2429600" y="103916"/>
            <a:ext cx="8334194" cy="5002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mn-lt"/>
                <a:ea typeface="+mn-ea"/>
                <a:cs typeface="+mn-ea"/>
                <a:sym typeface="+mn-lt"/>
              </a:rPr>
              <a:t>业务构成</a:t>
            </a:r>
            <a:r>
              <a:rPr lang="en-US" altLang="zh-CN" sz="2400" b="1" dirty="0">
                <a:solidFill>
                  <a:schemeClr val="bg1"/>
                </a:solidFill>
                <a:latin typeface="+mn-lt"/>
                <a:ea typeface="+mn-ea"/>
                <a:cs typeface="+mn-ea"/>
                <a:sym typeface="+mn-lt"/>
              </a:rPr>
              <a:t>-</a:t>
            </a:r>
            <a:r>
              <a:rPr lang="zh-CN" altLang="en-US" sz="2400" b="1" dirty="0">
                <a:solidFill>
                  <a:schemeClr val="bg1"/>
                </a:solidFill>
                <a:latin typeface="+mn-lt"/>
                <a:ea typeface="+mn-ea"/>
                <a:cs typeface="+mn-ea"/>
                <a:sym typeface="+mn-lt"/>
              </a:rPr>
              <a:t>软件评测</a:t>
            </a:r>
            <a:endParaRPr lang="zh-CN" altLang="en-US" sz="2400" b="1" dirty="0">
              <a:solidFill>
                <a:schemeClr val="bg1"/>
              </a:solidFill>
              <a:latin typeface="+mn-lt"/>
              <a:ea typeface="+mn-ea"/>
              <a:cs typeface="+mn-ea"/>
              <a:sym typeface="+mn-lt"/>
            </a:endParaRPr>
          </a:p>
        </p:txBody>
      </p:sp>
      <p:sp>
        <p:nvSpPr>
          <p:cNvPr id="5" name="文本框 4"/>
          <p:cNvSpPr txBox="1"/>
          <p:nvPr/>
        </p:nvSpPr>
        <p:spPr>
          <a:xfrm>
            <a:off x="192088" y="189561"/>
            <a:ext cx="7344072"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软件评测</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Software Evaluation</a:t>
            </a:r>
            <a:endParaRPr lang="en-US" altLang="zh-CN" dirty="0">
              <a:solidFill>
                <a:schemeClr val="accent4"/>
              </a:solidFill>
              <a:cs typeface="+mn-ea"/>
              <a:sym typeface="+mn-lt"/>
            </a:endParaRPr>
          </a:p>
        </p:txBody>
      </p:sp>
      <p:grpSp>
        <p:nvGrpSpPr>
          <p:cNvPr id="40" name="组合 39"/>
          <p:cNvGrpSpPr/>
          <p:nvPr/>
        </p:nvGrpSpPr>
        <p:grpSpPr>
          <a:xfrm>
            <a:off x="1" y="6786000"/>
            <a:ext cx="8964705" cy="72000"/>
            <a:chOff x="0" y="6786000"/>
            <a:chExt cx="9832258" cy="72000"/>
          </a:xfrm>
        </p:grpSpPr>
        <p:sp>
          <p:nvSpPr>
            <p:cNvPr id="54" name="矩形 53"/>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矩形 72"/>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矩形 73"/>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419162" y="1492250"/>
            <a:ext cx="9353676" cy="1060450"/>
          </a:xfrm>
          <a:prstGeom prst="rect">
            <a:avLst/>
          </a:prstGeom>
          <a:noFill/>
        </p:spPr>
        <p:txBody>
          <a:bodyPr wrap="square" rtlCol="0">
            <a:spAutoFit/>
          </a:bodyPr>
          <a:lstStyle/>
          <a:p>
            <a:pPr>
              <a:lnSpc>
                <a:spcPct val="150000"/>
              </a:lnSpc>
            </a:pPr>
            <a:r>
              <a:rPr lang="zh-CN" altLang="en-US" sz="1400" dirty="0">
                <a:cs typeface="+mn-ea"/>
                <a:sym typeface="+mn-lt"/>
              </a:rPr>
              <a:t>中心采用菜单模式提供服务，依托中心多年积累的质量保障体系和成熟稳定的基础服务设施，将测评内容和测试方法封装成服务构件，可面向行业客户、被测产品、面向目标、面向平台等不同维度灵活组合，以满足不同客户的差异化需求。形成了集合评测、培训、咨询、评估多元并进的业务发展模式。</a:t>
            </a:r>
            <a:endParaRPr lang="zh-CN" altLang="en-US" sz="800" dirty="0">
              <a:cs typeface="+mn-ea"/>
              <a:sym typeface="+mn-lt"/>
            </a:endParaRPr>
          </a:p>
        </p:txBody>
      </p:sp>
      <p:sp>
        <p:nvSpPr>
          <p:cNvPr id="25" name="文本框 24"/>
          <p:cNvSpPr txBox="1"/>
          <p:nvPr/>
        </p:nvSpPr>
        <p:spPr>
          <a:xfrm>
            <a:off x="192088" y="189561"/>
            <a:ext cx="8165086"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软件评测</a:t>
            </a:r>
            <a:r>
              <a:rPr lang="en-US" altLang="zh-CN" sz="3200" b="1" dirty="0">
                <a:solidFill>
                  <a:schemeClr val="accent4"/>
                </a:solidFill>
                <a:cs typeface="+mn-ea"/>
                <a:sym typeface="+mn-lt"/>
              </a:rPr>
              <a:t>-</a:t>
            </a:r>
            <a:r>
              <a:rPr lang="zh-CN" altLang="en-US" sz="3200" b="1" dirty="0">
                <a:solidFill>
                  <a:schemeClr val="accent4"/>
                </a:solidFill>
                <a:cs typeface="+mn-ea"/>
                <a:sym typeface="+mn-lt"/>
              </a:rPr>
              <a:t>服务内容</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Software Evaluation - Service Content</a:t>
            </a:r>
            <a:endParaRPr lang="en-US" altLang="zh-CN" dirty="0">
              <a:solidFill>
                <a:schemeClr val="accent4"/>
              </a:solidFill>
              <a:cs typeface="+mn-ea"/>
              <a:sym typeface="+mn-lt"/>
            </a:endParaRPr>
          </a:p>
        </p:txBody>
      </p:sp>
      <p:grpSp>
        <p:nvGrpSpPr>
          <p:cNvPr id="91" name="组合 90"/>
          <p:cNvGrpSpPr/>
          <p:nvPr/>
        </p:nvGrpSpPr>
        <p:grpSpPr>
          <a:xfrm>
            <a:off x="1160850" y="2950530"/>
            <a:ext cx="2097900" cy="3400425"/>
            <a:chOff x="2446445" y="2091966"/>
            <a:chExt cx="2097900" cy="3400425"/>
          </a:xfrm>
        </p:grpSpPr>
        <p:grpSp>
          <p:nvGrpSpPr>
            <p:cNvPr id="92" name="组合 91"/>
            <p:cNvGrpSpPr/>
            <p:nvPr/>
          </p:nvGrpSpPr>
          <p:grpSpPr>
            <a:xfrm>
              <a:off x="2446445" y="2091966"/>
              <a:ext cx="2097900" cy="3400425"/>
              <a:chOff x="1719263" y="1736021"/>
              <a:chExt cx="2097900" cy="3400425"/>
            </a:xfrm>
          </p:grpSpPr>
          <p:sp>
            <p:nvSpPr>
              <p:cNvPr id="94" name="矩形: 对角圆角 93"/>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95" name="矩形: 对角圆角 94"/>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96" name="矩形 95"/>
              <p:cNvSpPr/>
              <p:nvPr/>
            </p:nvSpPr>
            <p:spPr>
              <a:xfrm>
                <a:off x="1743054" y="1996825"/>
                <a:ext cx="2074109" cy="369332"/>
              </a:xfrm>
              <a:prstGeom prst="rect">
                <a:avLst/>
              </a:prstGeom>
            </p:spPr>
            <p:txBody>
              <a:bodyPr wrap="square">
                <a:spAutoFit/>
              </a:bodyPr>
              <a:lstStyle/>
              <a:p>
                <a:r>
                  <a:rPr lang="zh-CN" altLang="en-US" b="1" dirty="0">
                    <a:cs typeface="+mn-ea"/>
                    <a:sym typeface="+mn-lt"/>
                  </a:rPr>
                  <a:t>信息系统评测服务</a:t>
                </a:r>
                <a:endParaRPr lang="zh-CN" altLang="en-US" dirty="0">
                  <a:cs typeface="+mn-ea"/>
                  <a:sym typeface="+mn-lt"/>
                </a:endParaRPr>
              </a:p>
            </p:txBody>
          </p:sp>
        </p:grpSp>
        <p:sp>
          <p:nvSpPr>
            <p:cNvPr id="93" name="文本框 92"/>
            <p:cNvSpPr txBox="1"/>
            <p:nvPr/>
          </p:nvSpPr>
          <p:spPr>
            <a:xfrm>
              <a:off x="2571209" y="3146500"/>
              <a:ext cx="1750046" cy="1721369"/>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sz="1200" dirty="0">
                  <a:cs typeface="+mn-ea"/>
                  <a:sym typeface="+mn-lt"/>
                </a:rPr>
                <a:t>基金项目申请、验收</a:t>
              </a:r>
              <a:endParaRPr lang="zh-CN" altLang="en-US"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科研项目申请、验收</a:t>
              </a:r>
              <a:endParaRPr lang="zh-CN" altLang="en-US"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系统性能评测</a:t>
              </a:r>
              <a:endParaRPr lang="zh-CN" altLang="en-US"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系统安全评测</a:t>
              </a:r>
              <a:endParaRPr lang="zh-CN" altLang="en-US"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业主方项目验收</a:t>
              </a:r>
              <a:endParaRPr lang="zh-CN" altLang="en-US"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全流程评测</a:t>
              </a:r>
              <a:endParaRPr lang="zh-CN" altLang="en-US" sz="1200" dirty="0">
                <a:cs typeface="+mn-ea"/>
                <a:sym typeface="+mn-lt"/>
              </a:endParaRPr>
            </a:p>
          </p:txBody>
        </p:sp>
      </p:grpSp>
      <p:grpSp>
        <p:nvGrpSpPr>
          <p:cNvPr id="97" name="组合 96"/>
          <p:cNvGrpSpPr/>
          <p:nvPr/>
        </p:nvGrpSpPr>
        <p:grpSpPr>
          <a:xfrm>
            <a:off x="3710062" y="2950530"/>
            <a:ext cx="2097900" cy="3400425"/>
            <a:chOff x="2446445" y="2091966"/>
            <a:chExt cx="2097900" cy="3400425"/>
          </a:xfrm>
        </p:grpSpPr>
        <p:grpSp>
          <p:nvGrpSpPr>
            <p:cNvPr id="98" name="组合 97"/>
            <p:cNvGrpSpPr/>
            <p:nvPr/>
          </p:nvGrpSpPr>
          <p:grpSpPr>
            <a:xfrm>
              <a:off x="2446445" y="2091966"/>
              <a:ext cx="2097900" cy="3400425"/>
              <a:chOff x="1719263" y="1736021"/>
              <a:chExt cx="2097900" cy="3400425"/>
            </a:xfrm>
          </p:grpSpPr>
          <p:sp>
            <p:nvSpPr>
              <p:cNvPr id="100" name="矩形: 对角圆角 99"/>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01" name="矩形: 对角圆角 100"/>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02" name="矩形 101"/>
              <p:cNvSpPr/>
              <p:nvPr/>
            </p:nvSpPr>
            <p:spPr>
              <a:xfrm>
                <a:off x="1743054" y="1995322"/>
                <a:ext cx="2074109" cy="369332"/>
              </a:xfrm>
              <a:prstGeom prst="rect">
                <a:avLst/>
              </a:prstGeom>
            </p:spPr>
            <p:txBody>
              <a:bodyPr wrap="square">
                <a:spAutoFit/>
              </a:bodyPr>
              <a:lstStyle/>
              <a:p>
                <a:r>
                  <a:rPr lang="zh-CN" altLang="en-US" b="1" dirty="0">
                    <a:cs typeface="+mn-ea"/>
                    <a:sym typeface="+mn-lt"/>
                  </a:rPr>
                  <a:t>软件产品评测服务</a:t>
                </a:r>
                <a:endParaRPr lang="zh-CN" altLang="en-US" dirty="0">
                  <a:cs typeface="+mn-ea"/>
                  <a:sym typeface="+mn-lt"/>
                </a:endParaRPr>
              </a:p>
            </p:txBody>
          </p:sp>
        </p:grpSp>
        <p:sp>
          <p:nvSpPr>
            <p:cNvPr id="99" name="文本框 98"/>
            <p:cNvSpPr txBox="1"/>
            <p:nvPr/>
          </p:nvSpPr>
          <p:spPr>
            <a:xfrm>
              <a:off x="2644746" y="3146500"/>
              <a:ext cx="1736318" cy="1721369"/>
            </a:xfrm>
            <a:prstGeom prst="rect">
              <a:avLst/>
            </a:prstGeom>
            <a:noFill/>
          </p:spPr>
          <p:txBody>
            <a:bodyPr wrap="square" rtlCol="0">
              <a:spAutoFit/>
            </a:bodyPr>
            <a:lstStyle>
              <a:defPPr>
                <a:defRPr lang="zh-CN"/>
              </a:defPPr>
              <a:lvl1pPr marL="171450" indent="-171450">
                <a:lnSpc>
                  <a:spcPct val="150000"/>
                </a:lnSpc>
                <a:buFont typeface="Wingdings" panose="05000000000000000000" pitchFamily="2" charset="2"/>
                <a:buChar char="l"/>
                <a:defRPr sz="1200">
                  <a:cs typeface="+mn-ea"/>
                </a:defRPr>
              </a:lvl1pPr>
            </a:lstStyle>
            <a:p>
              <a:r>
                <a:rPr lang="zh-CN" altLang="en-US" dirty="0">
                  <a:sym typeface="+mn-lt"/>
                </a:rPr>
                <a:t>软件产品登记评测</a:t>
              </a:r>
              <a:endParaRPr lang="zh-CN" altLang="en-US" dirty="0">
                <a:sym typeface="+mn-lt"/>
              </a:endParaRPr>
            </a:p>
            <a:p>
              <a:r>
                <a:rPr lang="zh-CN" altLang="en-US" dirty="0">
                  <a:sym typeface="+mn-lt"/>
                </a:rPr>
                <a:t>软件成果鉴定评测</a:t>
              </a:r>
              <a:endParaRPr lang="zh-CN" altLang="en-US" dirty="0">
                <a:sym typeface="+mn-lt"/>
              </a:endParaRPr>
            </a:p>
            <a:p>
              <a:r>
                <a:rPr lang="zh-CN" altLang="en-US" dirty="0">
                  <a:sym typeface="+mn-lt"/>
                </a:rPr>
                <a:t>软件工程验收评测</a:t>
              </a:r>
              <a:endParaRPr lang="zh-CN" altLang="en-US" dirty="0">
                <a:sym typeface="+mn-lt"/>
              </a:endParaRPr>
            </a:p>
            <a:p>
              <a:r>
                <a:rPr lang="zh-CN" altLang="en-US" dirty="0">
                  <a:sym typeface="+mn-lt"/>
                </a:rPr>
                <a:t>软件产品确认评测</a:t>
              </a:r>
              <a:endParaRPr lang="zh-CN" altLang="en-US" dirty="0">
                <a:sym typeface="+mn-lt"/>
              </a:endParaRPr>
            </a:p>
            <a:p>
              <a:r>
                <a:rPr lang="zh-CN" altLang="en-US" dirty="0">
                  <a:sym typeface="+mn-lt"/>
                </a:rPr>
                <a:t>质量改进评测</a:t>
              </a:r>
              <a:endParaRPr lang="zh-CN" altLang="en-US" dirty="0">
                <a:sym typeface="+mn-lt"/>
              </a:endParaRPr>
            </a:p>
            <a:p>
              <a:r>
                <a:rPr lang="zh-CN" altLang="en-US" dirty="0">
                  <a:sym typeface="+mn-lt"/>
                </a:rPr>
                <a:t>标准符合性评测</a:t>
              </a:r>
              <a:endParaRPr lang="zh-CN" altLang="en-US" dirty="0">
                <a:sym typeface="+mn-lt"/>
              </a:endParaRPr>
            </a:p>
          </p:txBody>
        </p:sp>
      </p:grpSp>
      <p:grpSp>
        <p:nvGrpSpPr>
          <p:cNvPr id="103" name="组合 102"/>
          <p:cNvGrpSpPr/>
          <p:nvPr/>
        </p:nvGrpSpPr>
        <p:grpSpPr>
          <a:xfrm>
            <a:off x="6259274" y="2950530"/>
            <a:ext cx="2097900" cy="3400425"/>
            <a:chOff x="2446445" y="2091966"/>
            <a:chExt cx="2097900" cy="3400425"/>
          </a:xfrm>
        </p:grpSpPr>
        <p:grpSp>
          <p:nvGrpSpPr>
            <p:cNvPr id="104" name="组合 103"/>
            <p:cNvGrpSpPr/>
            <p:nvPr/>
          </p:nvGrpSpPr>
          <p:grpSpPr>
            <a:xfrm>
              <a:off x="2446445" y="2091966"/>
              <a:ext cx="2097900" cy="3400425"/>
              <a:chOff x="1719263" y="1736021"/>
              <a:chExt cx="2097900" cy="3400425"/>
            </a:xfrm>
          </p:grpSpPr>
          <p:sp>
            <p:nvSpPr>
              <p:cNvPr id="106" name="矩形: 对角圆角 105"/>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07" name="矩形: 对角圆角 106"/>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08" name="矩形 107"/>
              <p:cNvSpPr/>
              <p:nvPr/>
            </p:nvSpPr>
            <p:spPr>
              <a:xfrm>
                <a:off x="1743054" y="2003000"/>
                <a:ext cx="2074109" cy="369332"/>
              </a:xfrm>
              <a:prstGeom prst="rect">
                <a:avLst/>
              </a:prstGeom>
            </p:spPr>
            <p:txBody>
              <a:bodyPr wrap="square">
                <a:spAutoFit/>
              </a:bodyPr>
              <a:lstStyle/>
              <a:p>
                <a:pPr algn="ctr"/>
                <a:r>
                  <a:rPr lang="zh-CN" altLang="en-US" b="1" dirty="0">
                    <a:cs typeface="+mn-ea"/>
                    <a:sym typeface="+mn-lt"/>
                  </a:rPr>
                  <a:t>特色评测服务</a:t>
                </a:r>
                <a:endParaRPr lang="zh-CN" altLang="en-US" dirty="0">
                  <a:cs typeface="+mn-ea"/>
                  <a:sym typeface="+mn-lt"/>
                </a:endParaRPr>
              </a:p>
            </p:txBody>
          </p:sp>
        </p:grpSp>
        <p:sp>
          <p:nvSpPr>
            <p:cNvPr id="105" name="文本框 104"/>
            <p:cNvSpPr txBox="1"/>
            <p:nvPr/>
          </p:nvSpPr>
          <p:spPr>
            <a:xfrm>
              <a:off x="2554464" y="3002484"/>
              <a:ext cx="1905652" cy="2275366"/>
            </a:xfrm>
            <a:prstGeom prst="rect">
              <a:avLst/>
            </a:prstGeom>
            <a:noFill/>
          </p:spPr>
          <p:txBody>
            <a:bodyPr wrap="square" rtlCol="0">
              <a:spAutoFit/>
            </a:bodyPr>
            <a:lstStyle>
              <a:defPPr>
                <a:defRPr lang="zh-CN"/>
              </a:defPPr>
              <a:lvl1pPr marL="171450" indent="-171450">
                <a:lnSpc>
                  <a:spcPct val="150000"/>
                </a:lnSpc>
                <a:buFont typeface="Wingdings" panose="05000000000000000000" pitchFamily="2" charset="2"/>
                <a:buChar char="l"/>
                <a:defRPr sz="1200">
                  <a:cs typeface="+mn-ea"/>
                </a:defRPr>
              </a:lvl1pPr>
            </a:lstStyle>
            <a:p>
              <a:r>
                <a:rPr lang="zh-CN" altLang="en-US" dirty="0">
                  <a:sym typeface="+mn-lt"/>
                </a:rPr>
                <a:t>国家电子政务项目评测</a:t>
              </a:r>
              <a:endParaRPr lang="zh-CN" altLang="en-US" dirty="0">
                <a:sym typeface="+mn-lt"/>
              </a:endParaRPr>
            </a:p>
            <a:p>
              <a:r>
                <a:rPr lang="zh-CN" altLang="en-US" dirty="0">
                  <a:sym typeface="+mn-lt"/>
                </a:rPr>
                <a:t>电子政务绩效评价</a:t>
              </a:r>
              <a:endParaRPr lang="zh-CN" altLang="en-US" dirty="0">
                <a:sym typeface="+mn-lt"/>
              </a:endParaRPr>
            </a:p>
            <a:p>
              <a:r>
                <a:rPr lang="zh-CN" altLang="en-US" dirty="0">
                  <a:sym typeface="+mn-lt"/>
                </a:rPr>
                <a:t>信息系统安全评测</a:t>
              </a:r>
              <a:endParaRPr lang="zh-CN" altLang="en-US" dirty="0">
                <a:sym typeface="+mn-lt"/>
              </a:endParaRPr>
            </a:p>
            <a:p>
              <a:r>
                <a:rPr lang="zh-CN" altLang="en-US" dirty="0">
                  <a:sym typeface="+mn-lt"/>
                </a:rPr>
                <a:t>信息系统审计</a:t>
              </a:r>
              <a:endParaRPr lang="zh-CN" altLang="en-US" dirty="0">
                <a:sym typeface="+mn-lt"/>
              </a:endParaRPr>
            </a:p>
            <a:p>
              <a:r>
                <a:rPr lang="zh-CN" altLang="en-US" dirty="0">
                  <a:sym typeface="+mn-lt"/>
                </a:rPr>
                <a:t>代码审计</a:t>
              </a:r>
              <a:endParaRPr lang="zh-CN" altLang="en-US" dirty="0">
                <a:sym typeface="+mn-lt"/>
              </a:endParaRPr>
            </a:p>
            <a:p>
              <a:r>
                <a:rPr lang="zh-CN" altLang="en-US" dirty="0">
                  <a:sym typeface="+mn-lt"/>
                </a:rPr>
                <a:t>数据中心评测</a:t>
              </a:r>
              <a:endParaRPr lang="zh-CN" altLang="en-US" dirty="0">
                <a:sym typeface="+mn-lt"/>
              </a:endParaRPr>
            </a:p>
            <a:p>
              <a:r>
                <a:rPr lang="zh-CN" altLang="en-US" dirty="0">
                  <a:sym typeface="+mn-lt"/>
                </a:rPr>
                <a:t>电子招标投标系统检测</a:t>
              </a:r>
              <a:endParaRPr lang="zh-CN" altLang="en-US" dirty="0">
                <a:sym typeface="+mn-lt"/>
              </a:endParaRPr>
            </a:p>
            <a:p>
              <a:r>
                <a:rPr lang="zh-CN" altLang="en-US" dirty="0">
                  <a:sym typeface="+mn-lt"/>
                </a:rPr>
                <a:t>智能终端应用评测</a:t>
              </a:r>
              <a:endParaRPr lang="zh-CN" altLang="en-US" dirty="0">
                <a:sym typeface="+mn-lt"/>
              </a:endParaRPr>
            </a:p>
          </p:txBody>
        </p:sp>
      </p:grpSp>
      <p:grpSp>
        <p:nvGrpSpPr>
          <p:cNvPr id="109" name="组合 108"/>
          <p:cNvGrpSpPr/>
          <p:nvPr/>
        </p:nvGrpSpPr>
        <p:grpSpPr>
          <a:xfrm>
            <a:off x="8808486" y="2950530"/>
            <a:ext cx="2097900" cy="3400425"/>
            <a:chOff x="2446445" y="2091966"/>
            <a:chExt cx="2097900" cy="3400425"/>
          </a:xfrm>
        </p:grpSpPr>
        <p:grpSp>
          <p:nvGrpSpPr>
            <p:cNvPr id="110" name="组合 109"/>
            <p:cNvGrpSpPr/>
            <p:nvPr/>
          </p:nvGrpSpPr>
          <p:grpSpPr>
            <a:xfrm>
              <a:off x="2446445" y="2091966"/>
              <a:ext cx="2097900" cy="3400425"/>
              <a:chOff x="1719263" y="1736021"/>
              <a:chExt cx="2097900" cy="3400425"/>
            </a:xfrm>
          </p:grpSpPr>
          <p:sp>
            <p:nvSpPr>
              <p:cNvPr id="112" name="矩形: 对角圆角 111"/>
              <p:cNvSpPr/>
              <p:nvPr/>
            </p:nvSpPr>
            <p:spPr>
              <a:xfrm>
                <a:off x="1719263" y="1736021"/>
                <a:ext cx="2097900" cy="3400425"/>
              </a:xfrm>
              <a:prstGeom prst="round2DiagRect">
                <a:avLst>
                  <a:gd name="adj1" fmla="val 5994"/>
                  <a:gd name="adj2" fmla="val 557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113" name="矩形: 对角圆角 112"/>
              <p:cNvSpPr/>
              <p:nvPr/>
            </p:nvSpPr>
            <p:spPr>
              <a:xfrm>
                <a:off x="1803493" y="2626960"/>
                <a:ext cx="1929440" cy="2415470"/>
              </a:xfrm>
              <a:prstGeom prst="round2DiagRect">
                <a:avLst>
                  <a:gd name="adj1" fmla="val 2734"/>
                  <a:gd name="adj2" fmla="val 41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14" name="矩形 113"/>
              <p:cNvSpPr/>
              <p:nvPr/>
            </p:nvSpPr>
            <p:spPr>
              <a:xfrm>
                <a:off x="1743054" y="2003000"/>
                <a:ext cx="2074109" cy="369332"/>
              </a:xfrm>
              <a:prstGeom prst="rect">
                <a:avLst/>
              </a:prstGeom>
            </p:spPr>
            <p:txBody>
              <a:bodyPr wrap="square">
                <a:spAutoFit/>
              </a:bodyPr>
              <a:lstStyle/>
              <a:p>
                <a:pPr algn="ctr"/>
                <a:r>
                  <a:rPr lang="zh-CN" altLang="en-US" b="1" dirty="0">
                    <a:cs typeface="+mn-ea"/>
                    <a:sym typeface="+mn-lt"/>
                  </a:rPr>
                  <a:t>人才培养</a:t>
                </a:r>
                <a:endParaRPr lang="zh-CN" altLang="en-US" dirty="0">
                  <a:cs typeface="+mn-ea"/>
                  <a:sym typeface="+mn-lt"/>
                </a:endParaRPr>
              </a:p>
            </p:txBody>
          </p:sp>
        </p:grpSp>
        <p:sp>
          <p:nvSpPr>
            <p:cNvPr id="111" name="文本框 110"/>
            <p:cNvSpPr txBox="1"/>
            <p:nvPr/>
          </p:nvSpPr>
          <p:spPr>
            <a:xfrm>
              <a:off x="2650283" y="3146500"/>
              <a:ext cx="1808121" cy="1444691"/>
            </a:xfrm>
            <a:prstGeom prst="rect">
              <a:avLst/>
            </a:prstGeom>
            <a:noFill/>
          </p:spPr>
          <p:txBody>
            <a:bodyPr wrap="square" rtlCol="0">
              <a:spAutoFit/>
            </a:bodyPr>
            <a:lstStyle/>
            <a:p>
              <a:pPr>
                <a:lnSpc>
                  <a:spcPct val="150000"/>
                </a:lnSpc>
              </a:pPr>
              <a:r>
                <a:rPr lang="zh-CN" altLang="en-US" sz="1200" dirty="0">
                  <a:cs typeface="+mn-ea"/>
                  <a:sym typeface="+mn-lt"/>
                </a:rPr>
                <a:t>中心经全国信息化计算</a:t>
              </a:r>
              <a:endParaRPr lang="zh-CN" altLang="en-US" sz="1200" dirty="0">
                <a:cs typeface="+mn-ea"/>
                <a:sym typeface="+mn-lt"/>
              </a:endParaRPr>
            </a:p>
            <a:p>
              <a:pPr>
                <a:lnSpc>
                  <a:spcPct val="150000"/>
                </a:lnSpc>
              </a:pPr>
              <a:r>
                <a:rPr lang="zh-CN" altLang="en-US" sz="1200" dirty="0">
                  <a:cs typeface="+mn-ea"/>
                  <a:sym typeface="+mn-lt"/>
                </a:rPr>
                <a:t>机应用技术水平教育培</a:t>
              </a:r>
              <a:endParaRPr lang="zh-CN" altLang="en-US" sz="1200" dirty="0">
                <a:cs typeface="+mn-ea"/>
                <a:sym typeface="+mn-lt"/>
              </a:endParaRPr>
            </a:p>
            <a:p>
              <a:pPr>
                <a:lnSpc>
                  <a:spcPct val="150000"/>
                </a:lnSpc>
              </a:pPr>
              <a:r>
                <a:rPr lang="zh-CN" altLang="en-US" sz="1200" dirty="0">
                  <a:cs typeface="+mn-ea"/>
                  <a:sym typeface="+mn-lt"/>
                </a:rPr>
                <a:t>训管理中心授权，开展</a:t>
              </a:r>
              <a:endParaRPr lang="zh-CN" altLang="en-US" sz="1200" dirty="0">
                <a:cs typeface="+mn-ea"/>
                <a:sym typeface="+mn-lt"/>
              </a:endParaRPr>
            </a:p>
            <a:p>
              <a:pPr>
                <a:lnSpc>
                  <a:spcPct val="150000"/>
                </a:lnSpc>
              </a:pPr>
              <a:r>
                <a:rPr lang="zh-CN" altLang="en-US" sz="1200" dirty="0">
                  <a:cs typeface="+mn-ea"/>
                  <a:sym typeface="+mn-lt"/>
                </a:rPr>
                <a:t>软件评测工程师系列培</a:t>
              </a:r>
              <a:endParaRPr lang="zh-CN" altLang="en-US" sz="1200" dirty="0">
                <a:cs typeface="+mn-ea"/>
                <a:sym typeface="+mn-lt"/>
              </a:endParaRPr>
            </a:p>
            <a:p>
              <a:pPr>
                <a:lnSpc>
                  <a:spcPct val="150000"/>
                </a:lnSpc>
              </a:pPr>
              <a:r>
                <a:rPr lang="zh-CN" altLang="en-US" sz="1200" dirty="0">
                  <a:cs typeface="+mn-ea"/>
                  <a:sym typeface="+mn-lt"/>
                </a:rPr>
                <a:t>训服务。</a:t>
              </a:r>
              <a:endParaRPr lang="zh-CN" altLang="en-US" sz="1050" dirty="0">
                <a:cs typeface="+mn-ea"/>
                <a:sym typeface="+mn-lt"/>
              </a:endParaRPr>
            </a:p>
          </p:txBody>
        </p:sp>
      </p:grpSp>
      <p:grpSp>
        <p:nvGrpSpPr>
          <p:cNvPr id="52" name="组合 51"/>
          <p:cNvGrpSpPr/>
          <p:nvPr/>
        </p:nvGrpSpPr>
        <p:grpSpPr>
          <a:xfrm>
            <a:off x="1" y="6786000"/>
            <a:ext cx="9323293" cy="72000"/>
            <a:chOff x="0" y="6786000"/>
            <a:chExt cx="10225548" cy="72000"/>
          </a:xfrm>
        </p:grpSpPr>
        <p:sp>
          <p:nvSpPr>
            <p:cNvPr id="53" name="矩形 52"/>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矩形 72"/>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矩形 114"/>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矩形 115"/>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矩形 116"/>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矩形 117"/>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矩形 118"/>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矩形 119"/>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0" name="íṩļïḋé"/>
          <p:cNvGrpSpPr/>
          <p:nvPr/>
        </p:nvGrpSpPr>
        <p:grpSpPr>
          <a:xfrm>
            <a:off x="-6350" y="1200823"/>
            <a:ext cx="12198350" cy="2348192"/>
            <a:chOff x="-10" y="581"/>
            <a:chExt cx="19268" cy="3109"/>
          </a:xfrm>
        </p:grpSpPr>
        <p:sp>
          <p:nvSpPr>
            <p:cNvPr id="334" name="iSḻîḓe"/>
            <p:cNvSpPr/>
            <p:nvPr/>
          </p:nvSpPr>
          <p:spPr>
            <a:xfrm>
              <a:off x="-10" y="581"/>
              <a:ext cx="19268" cy="3109"/>
            </a:xfrm>
            <a:prstGeom prst="rect">
              <a:avLst/>
            </a:prstGeom>
            <a:blipFill>
              <a:blip r:embed="rId1"/>
              <a:stretch>
                <a:fillRect t="-96775" b="-95897"/>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335" name="ïśľiḓé"/>
            <p:cNvSpPr/>
            <p:nvPr/>
          </p:nvSpPr>
          <p:spPr>
            <a:xfrm>
              <a:off x="-10" y="581"/>
              <a:ext cx="19268" cy="3109"/>
            </a:xfrm>
            <a:prstGeom prst="roundRect">
              <a:avLst>
                <a:gd name="adj" fmla="val 0"/>
              </a:avLst>
            </a:prstGeom>
            <a:solidFill>
              <a:schemeClr val="bg2">
                <a:lumMod val="50000"/>
                <a:alpha val="70000"/>
              </a:schemeClr>
            </a:solidFill>
            <a:ln w="38100" cap="flat" cmpd="sng" algn="ctr">
              <a:solidFill>
                <a:schemeClr val="accent4"/>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2400" b="0" i="0" u="none" strike="noStrike" kern="1200" cap="none" spc="0" normalizeH="0" baseline="0" noProof="0" dirty="0">
                <a:ln>
                  <a:noFill/>
                </a:ln>
                <a:solidFill>
                  <a:prstClr val="white"/>
                </a:solidFill>
                <a:effectLst/>
                <a:uLnTx/>
                <a:uFillTx/>
                <a:cs typeface="+mn-ea"/>
                <a:sym typeface="+mn-lt"/>
              </a:endParaRPr>
            </a:p>
          </p:txBody>
        </p:sp>
      </p:grpSp>
      <p:sp>
        <p:nvSpPr>
          <p:cNvPr id="311" name="îṧļîḑê"/>
          <p:cNvSpPr txBox="1"/>
          <p:nvPr/>
        </p:nvSpPr>
        <p:spPr>
          <a:xfrm>
            <a:off x="2525086" y="1823328"/>
            <a:ext cx="7498080" cy="583565"/>
          </a:xfrm>
          <a:prstGeom prst="rect">
            <a:avLst/>
          </a:prstGeom>
          <a:noFill/>
        </p:spPr>
        <p:txBody>
          <a:bodyPr wrap="non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Pct val="25000"/>
              <a:buFontTx/>
              <a:buNone/>
              <a:defRPr/>
            </a:pPr>
            <a:r>
              <a:rPr kumimoji="0" lang="zh-CN" altLang="en-US" sz="3200" b="0" i="0" u="none" strike="noStrike" kern="1200" cap="none" spc="0" normalizeH="0" baseline="0" noProof="0" dirty="0">
                <a:ln>
                  <a:noFill/>
                </a:ln>
                <a:solidFill>
                  <a:prstClr val="white"/>
                </a:solidFill>
                <a:effectLst/>
                <a:uLnTx/>
                <a:uFillTx/>
                <a:cs typeface="+mn-ea"/>
                <a:sym typeface="+mn-lt"/>
              </a:rPr>
              <a:t>致力于打造网络安全专业人才的“摇篮”</a:t>
            </a:r>
            <a:endParaRPr kumimoji="0" lang="en-US" altLang="en-US" sz="3200" b="0" i="0" u="none" strike="noStrike" kern="1200" cap="none" spc="0" normalizeH="0" baseline="0" noProof="0" dirty="0">
              <a:ln>
                <a:noFill/>
              </a:ln>
              <a:solidFill>
                <a:prstClr val="white"/>
              </a:solidFill>
              <a:effectLst/>
              <a:uLnTx/>
              <a:uFillTx/>
              <a:cs typeface="+mn-ea"/>
              <a:sym typeface="+mn-lt"/>
            </a:endParaRPr>
          </a:p>
        </p:txBody>
      </p:sp>
      <p:sp>
        <p:nvSpPr>
          <p:cNvPr id="312" name="iṩ1îḑè"/>
          <p:cNvSpPr/>
          <p:nvPr/>
        </p:nvSpPr>
        <p:spPr bwMode="auto">
          <a:xfrm>
            <a:off x="4578265" y="2756158"/>
            <a:ext cx="2986703" cy="62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cxnSp>
        <p:nvCxnSpPr>
          <p:cNvPr id="313" name="直接连接符 312"/>
          <p:cNvCxnSpPr/>
          <p:nvPr/>
        </p:nvCxnSpPr>
        <p:spPr>
          <a:xfrm>
            <a:off x="4417468" y="4361815"/>
            <a:ext cx="0" cy="129540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p:nvPr/>
        </p:nvCxnSpPr>
        <p:spPr>
          <a:xfrm>
            <a:off x="7905786" y="4361815"/>
            <a:ext cx="0" cy="129540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22" name="ïšḻïḓê"/>
          <p:cNvGrpSpPr/>
          <p:nvPr/>
        </p:nvGrpSpPr>
        <p:grpSpPr>
          <a:xfrm>
            <a:off x="1636627" y="4020168"/>
            <a:ext cx="2073365" cy="1569102"/>
            <a:chOff x="1498918" y="3258168"/>
            <a:chExt cx="2079625" cy="1569102"/>
          </a:xfrm>
        </p:grpSpPr>
        <p:sp>
          <p:nvSpPr>
            <p:cNvPr id="329" name="îšļïḋê"/>
            <p:cNvSpPr/>
            <p:nvPr/>
          </p:nvSpPr>
          <p:spPr>
            <a:xfrm>
              <a:off x="1498918" y="4449445"/>
              <a:ext cx="2079625" cy="377825"/>
            </a:xfrm>
            <a:prstGeom prst="rect">
              <a:avLst/>
            </a:prstGeom>
            <a:no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solidFill>
                  <a:effectLst/>
                  <a:uLnTx/>
                  <a:uFillTx/>
                  <a:cs typeface="+mn-ea"/>
                  <a:sym typeface="+mn-lt"/>
                </a:rPr>
                <a:t>校企合作</a:t>
              </a:r>
              <a:endParaRPr kumimoji="0" lang="en-US" altLang="zh-CN" sz="1600" b="1" i="0" u="none" strike="noStrike" kern="1200" cap="none" spc="0" normalizeH="0" baseline="0" noProof="0" dirty="0">
                <a:ln>
                  <a:noFill/>
                </a:ln>
                <a:solidFill>
                  <a:prstClr val="black"/>
                </a:solidFill>
                <a:effectLst/>
                <a:uLnTx/>
                <a:uFillTx/>
                <a:cs typeface="+mn-ea"/>
                <a:sym typeface="+mn-lt"/>
              </a:endParaRPr>
            </a:p>
          </p:txBody>
        </p:sp>
        <p:grpSp>
          <p:nvGrpSpPr>
            <p:cNvPr id="331" name="îś1ïďe"/>
            <p:cNvGrpSpPr/>
            <p:nvPr/>
          </p:nvGrpSpPr>
          <p:grpSpPr>
            <a:xfrm>
              <a:off x="2088730" y="3258168"/>
              <a:ext cx="900475" cy="900475"/>
              <a:chOff x="1891" y="2560"/>
              <a:chExt cx="1895" cy="1895"/>
            </a:xfrm>
          </p:grpSpPr>
          <p:sp>
            <p:nvSpPr>
              <p:cNvPr id="332" name="íŝliďè"/>
              <p:cNvSpPr/>
              <p:nvPr/>
            </p:nvSpPr>
            <p:spPr>
              <a:xfrm>
                <a:off x="1891" y="2560"/>
                <a:ext cx="1895" cy="1895"/>
              </a:xfrm>
              <a:prstGeom prst="ellipse">
                <a:avLst/>
              </a:prstGeom>
              <a:noFill/>
              <a:ln w="28575" cap="rnd">
                <a:solidFill>
                  <a:schemeClr val="accent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sp>
            <p:nvSpPr>
              <p:cNvPr id="333" name="ïSļíḓè"/>
              <p:cNvSpPr/>
              <p:nvPr/>
            </p:nvSpPr>
            <p:spPr>
              <a:xfrm>
                <a:off x="2456" y="3020"/>
                <a:ext cx="755" cy="971"/>
              </a:xfrm>
              <a:custGeom>
                <a:avLst/>
                <a:gdLst>
                  <a:gd name="connsiteX0" fmla="*/ 268713 w 473282"/>
                  <a:gd name="connsiteY0" fmla="*/ 452748 h 608415"/>
                  <a:gd name="connsiteX1" fmla="*/ 397142 w 473282"/>
                  <a:gd name="connsiteY1" fmla="*/ 452748 h 608415"/>
                  <a:gd name="connsiteX2" fmla="*/ 397142 w 473282"/>
                  <a:gd name="connsiteY2" fmla="*/ 490642 h 608415"/>
                  <a:gd name="connsiteX3" fmla="*/ 268713 w 473282"/>
                  <a:gd name="connsiteY3" fmla="*/ 490642 h 608415"/>
                  <a:gd name="connsiteX4" fmla="*/ 120701 w 473282"/>
                  <a:gd name="connsiteY4" fmla="*/ 417652 h 608415"/>
                  <a:gd name="connsiteX5" fmla="*/ 79656 w 473282"/>
                  <a:gd name="connsiteY5" fmla="*/ 458635 h 608415"/>
                  <a:gd name="connsiteX6" fmla="*/ 120701 w 473282"/>
                  <a:gd name="connsiteY6" fmla="*/ 499619 h 608415"/>
                  <a:gd name="connsiteX7" fmla="*/ 161745 w 473282"/>
                  <a:gd name="connsiteY7" fmla="*/ 458635 h 608415"/>
                  <a:gd name="connsiteX8" fmla="*/ 120701 w 473282"/>
                  <a:gd name="connsiteY8" fmla="*/ 417652 h 608415"/>
                  <a:gd name="connsiteX9" fmla="*/ 290697 w 473282"/>
                  <a:gd name="connsiteY9" fmla="*/ 0 h 608415"/>
                  <a:gd name="connsiteX10" fmla="*/ 375219 w 473282"/>
                  <a:gd name="connsiteY10" fmla="*/ 0 h 608415"/>
                  <a:gd name="connsiteX11" fmla="*/ 383682 w 473282"/>
                  <a:gd name="connsiteY11" fmla="*/ 8450 h 608415"/>
                  <a:gd name="connsiteX12" fmla="*/ 383682 w 473282"/>
                  <a:gd name="connsiteY12" fmla="*/ 38237 h 608415"/>
                  <a:gd name="connsiteX13" fmla="*/ 391933 w 473282"/>
                  <a:gd name="connsiteY13" fmla="*/ 38237 h 608415"/>
                  <a:gd name="connsiteX14" fmla="*/ 400396 w 473282"/>
                  <a:gd name="connsiteY14" fmla="*/ 46687 h 608415"/>
                  <a:gd name="connsiteX15" fmla="*/ 400396 w 473282"/>
                  <a:gd name="connsiteY15" fmla="*/ 314559 h 608415"/>
                  <a:gd name="connsiteX16" fmla="*/ 391933 w 473282"/>
                  <a:gd name="connsiteY16" fmla="*/ 323009 h 608415"/>
                  <a:gd name="connsiteX17" fmla="*/ 383682 w 473282"/>
                  <a:gd name="connsiteY17" fmla="*/ 323009 h 608415"/>
                  <a:gd name="connsiteX18" fmla="*/ 383682 w 473282"/>
                  <a:gd name="connsiteY18" fmla="*/ 382055 h 608415"/>
                  <a:gd name="connsiteX19" fmla="*/ 375219 w 473282"/>
                  <a:gd name="connsiteY19" fmla="*/ 390505 h 608415"/>
                  <a:gd name="connsiteX20" fmla="*/ 290697 w 473282"/>
                  <a:gd name="connsiteY20" fmla="*/ 390505 h 608415"/>
                  <a:gd name="connsiteX21" fmla="*/ 282234 w 473282"/>
                  <a:gd name="connsiteY21" fmla="*/ 382055 h 608415"/>
                  <a:gd name="connsiteX22" fmla="*/ 282234 w 473282"/>
                  <a:gd name="connsiteY22" fmla="*/ 323009 h 608415"/>
                  <a:gd name="connsiteX23" fmla="*/ 273983 w 473282"/>
                  <a:gd name="connsiteY23" fmla="*/ 323009 h 608415"/>
                  <a:gd name="connsiteX24" fmla="*/ 265520 w 473282"/>
                  <a:gd name="connsiteY24" fmla="*/ 314559 h 608415"/>
                  <a:gd name="connsiteX25" fmla="*/ 265520 w 473282"/>
                  <a:gd name="connsiteY25" fmla="*/ 229106 h 608415"/>
                  <a:gd name="connsiteX26" fmla="*/ 152859 w 473282"/>
                  <a:gd name="connsiteY26" fmla="*/ 369802 h 608415"/>
                  <a:gd name="connsiteX27" fmla="*/ 215272 w 473282"/>
                  <a:gd name="connsiteY27" fmla="*/ 458635 h 608415"/>
                  <a:gd name="connsiteX28" fmla="*/ 206069 w 473282"/>
                  <a:gd name="connsiteY28" fmla="*/ 499302 h 608415"/>
                  <a:gd name="connsiteX29" fmla="*/ 464819 w 473282"/>
                  <a:gd name="connsiteY29" fmla="*/ 499302 h 608415"/>
                  <a:gd name="connsiteX30" fmla="*/ 473282 w 473282"/>
                  <a:gd name="connsiteY30" fmla="*/ 507752 h 608415"/>
                  <a:gd name="connsiteX31" fmla="*/ 473282 w 473282"/>
                  <a:gd name="connsiteY31" fmla="*/ 560671 h 608415"/>
                  <a:gd name="connsiteX32" fmla="*/ 464819 w 473282"/>
                  <a:gd name="connsiteY32" fmla="*/ 569121 h 608415"/>
                  <a:gd name="connsiteX33" fmla="*/ 410869 w 473282"/>
                  <a:gd name="connsiteY33" fmla="*/ 569121 h 608415"/>
                  <a:gd name="connsiteX34" fmla="*/ 410869 w 473282"/>
                  <a:gd name="connsiteY34" fmla="*/ 599965 h 608415"/>
                  <a:gd name="connsiteX35" fmla="*/ 402406 w 473282"/>
                  <a:gd name="connsiteY35" fmla="*/ 608415 h 608415"/>
                  <a:gd name="connsiteX36" fmla="*/ 332905 w 473282"/>
                  <a:gd name="connsiteY36" fmla="*/ 608415 h 608415"/>
                  <a:gd name="connsiteX37" fmla="*/ 324443 w 473282"/>
                  <a:gd name="connsiteY37" fmla="*/ 599965 h 608415"/>
                  <a:gd name="connsiteX38" fmla="*/ 324443 w 473282"/>
                  <a:gd name="connsiteY38" fmla="*/ 569121 h 608415"/>
                  <a:gd name="connsiteX39" fmla="*/ 148734 w 473282"/>
                  <a:gd name="connsiteY39" fmla="*/ 569121 h 608415"/>
                  <a:gd name="connsiteX40" fmla="*/ 148734 w 473282"/>
                  <a:gd name="connsiteY40" fmla="*/ 599965 h 608415"/>
                  <a:gd name="connsiteX41" fmla="*/ 140271 w 473282"/>
                  <a:gd name="connsiteY41" fmla="*/ 608415 h 608415"/>
                  <a:gd name="connsiteX42" fmla="*/ 70876 w 473282"/>
                  <a:gd name="connsiteY42" fmla="*/ 608415 h 608415"/>
                  <a:gd name="connsiteX43" fmla="*/ 62413 w 473282"/>
                  <a:gd name="connsiteY43" fmla="*/ 599965 h 608415"/>
                  <a:gd name="connsiteX44" fmla="*/ 62413 w 473282"/>
                  <a:gd name="connsiteY44" fmla="*/ 569121 h 608415"/>
                  <a:gd name="connsiteX45" fmla="*/ 8463 w 473282"/>
                  <a:gd name="connsiteY45" fmla="*/ 569121 h 608415"/>
                  <a:gd name="connsiteX46" fmla="*/ 0 w 473282"/>
                  <a:gd name="connsiteY46" fmla="*/ 560671 h 608415"/>
                  <a:gd name="connsiteX47" fmla="*/ 0 w 473282"/>
                  <a:gd name="connsiteY47" fmla="*/ 507752 h 608415"/>
                  <a:gd name="connsiteX48" fmla="*/ 8463 w 473282"/>
                  <a:gd name="connsiteY48" fmla="*/ 499302 h 608415"/>
                  <a:gd name="connsiteX49" fmla="*/ 35332 w 473282"/>
                  <a:gd name="connsiteY49" fmla="*/ 499302 h 608415"/>
                  <a:gd name="connsiteX50" fmla="*/ 26023 w 473282"/>
                  <a:gd name="connsiteY50" fmla="*/ 458635 h 608415"/>
                  <a:gd name="connsiteX51" fmla="*/ 46016 w 473282"/>
                  <a:gd name="connsiteY51" fmla="*/ 400751 h 608415"/>
                  <a:gd name="connsiteX52" fmla="*/ 86638 w 473282"/>
                  <a:gd name="connsiteY52" fmla="*/ 265231 h 608415"/>
                  <a:gd name="connsiteX53" fmla="*/ 265520 w 473282"/>
                  <a:gd name="connsiteY53" fmla="*/ 142914 h 608415"/>
                  <a:gd name="connsiteX54" fmla="*/ 265520 w 473282"/>
                  <a:gd name="connsiteY54" fmla="*/ 46687 h 608415"/>
                  <a:gd name="connsiteX55" fmla="*/ 273983 w 473282"/>
                  <a:gd name="connsiteY55" fmla="*/ 38237 h 608415"/>
                  <a:gd name="connsiteX56" fmla="*/ 282234 w 473282"/>
                  <a:gd name="connsiteY56" fmla="*/ 38237 h 608415"/>
                  <a:gd name="connsiteX57" fmla="*/ 282234 w 473282"/>
                  <a:gd name="connsiteY57" fmla="*/ 8450 h 608415"/>
                  <a:gd name="connsiteX58" fmla="*/ 290697 w 473282"/>
                  <a:gd name="connsiteY58" fmla="*/ 0 h 608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73282" h="608415">
                    <a:moveTo>
                      <a:pt x="268713" y="452748"/>
                    </a:moveTo>
                    <a:lnTo>
                      <a:pt x="397142" y="452748"/>
                    </a:lnTo>
                    <a:lnTo>
                      <a:pt x="397142" y="490642"/>
                    </a:lnTo>
                    <a:lnTo>
                      <a:pt x="268713" y="490642"/>
                    </a:lnTo>
                    <a:close/>
                    <a:moveTo>
                      <a:pt x="120701" y="417652"/>
                    </a:moveTo>
                    <a:cubicBezTo>
                      <a:pt x="98063" y="417652"/>
                      <a:pt x="79656" y="436031"/>
                      <a:pt x="79656" y="458635"/>
                    </a:cubicBezTo>
                    <a:cubicBezTo>
                      <a:pt x="79656" y="481239"/>
                      <a:pt x="98063" y="499619"/>
                      <a:pt x="120701" y="499619"/>
                    </a:cubicBezTo>
                    <a:cubicBezTo>
                      <a:pt x="143339" y="499619"/>
                      <a:pt x="161745" y="481239"/>
                      <a:pt x="161745" y="458635"/>
                    </a:cubicBezTo>
                    <a:cubicBezTo>
                      <a:pt x="161745" y="436031"/>
                      <a:pt x="143339" y="417652"/>
                      <a:pt x="120701" y="417652"/>
                    </a:cubicBezTo>
                    <a:close/>
                    <a:moveTo>
                      <a:pt x="290697" y="0"/>
                    </a:moveTo>
                    <a:lnTo>
                      <a:pt x="375219" y="0"/>
                    </a:lnTo>
                    <a:cubicBezTo>
                      <a:pt x="379874" y="0"/>
                      <a:pt x="383682" y="3803"/>
                      <a:pt x="383682" y="8450"/>
                    </a:cubicBezTo>
                    <a:lnTo>
                      <a:pt x="383682" y="38237"/>
                    </a:lnTo>
                    <a:lnTo>
                      <a:pt x="391933" y="38237"/>
                    </a:lnTo>
                    <a:cubicBezTo>
                      <a:pt x="396588" y="38237"/>
                      <a:pt x="400396" y="41934"/>
                      <a:pt x="400396" y="46687"/>
                    </a:cubicBezTo>
                    <a:lnTo>
                      <a:pt x="400396" y="314559"/>
                    </a:lnTo>
                    <a:cubicBezTo>
                      <a:pt x="400396" y="319207"/>
                      <a:pt x="396588" y="323009"/>
                      <a:pt x="391933" y="323009"/>
                    </a:cubicBezTo>
                    <a:lnTo>
                      <a:pt x="383682" y="323009"/>
                    </a:lnTo>
                    <a:lnTo>
                      <a:pt x="383682" y="382055"/>
                    </a:lnTo>
                    <a:cubicBezTo>
                      <a:pt x="383682" y="386703"/>
                      <a:pt x="379874" y="390505"/>
                      <a:pt x="375219" y="390505"/>
                    </a:cubicBezTo>
                    <a:lnTo>
                      <a:pt x="290697" y="390505"/>
                    </a:lnTo>
                    <a:cubicBezTo>
                      <a:pt x="286043" y="390505"/>
                      <a:pt x="282234" y="386703"/>
                      <a:pt x="282234" y="382055"/>
                    </a:cubicBezTo>
                    <a:lnTo>
                      <a:pt x="282234" y="323009"/>
                    </a:lnTo>
                    <a:lnTo>
                      <a:pt x="273983" y="323009"/>
                    </a:lnTo>
                    <a:cubicBezTo>
                      <a:pt x="269329" y="323009"/>
                      <a:pt x="265520" y="319207"/>
                      <a:pt x="265520" y="314559"/>
                    </a:cubicBezTo>
                    <a:lnTo>
                      <a:pt x="265520" y="229106"/>
                    </a:lnTo>
                    <a:cubicBezTo>
                      <a:pt x="206598" y="252344"/>
                      <a:pt x="161851" y="306214"/>
                      <a:pt x="152859" y="369802"/>
                    </a:cubicBezTo>
                    <a:cubicBezTo>
                      <a:pt x="189249" y="383006"/>
                      <a:pt x="215272" y="417863"/>
                      <a:pt x="215272" y="458635"/>
                    </a:cubicBezTo>
                    <a:cubicBezTo>
                      <a:pt x="215272" y="473212"/>
                      <a:pt x="211887" y="486943"/>
                      <a:pt x="206069" y="499302"/>
                    </a:cubicBezTo>
                    <a:lnTo>
                      <a:pt x="464819" y="499302"/>
                    </a:lnTo>
                    <a:cubicBezTo>
                      <a:pt x="469474" y="499302"/>
                      <a:pt x="473282" y="502999"/>
                      <a:pt x="473282" y="507752"/>
                    </a:cubicBezTo>
                    <a:lnTo>
                      <a:pt x="473282" y="560671"/>
                    </a:lnTo>
                    <a:cubicBezTo>
                      <a:pt x="473282" y="565319"/>
                      <a:pt x="469474" y="569121"/>
                      <a:pt x="464819" y="569121"/>
                    </a:cubicBezTo>
                    <a:lnTo>
                      <a:pt x="410869" y="569121"/>
                    </a:lnTo>
                    <a:lnTo>
                      <a:pt x="410869" y="599965"/>
                    </a:lnTo>
                    <a:cubicBezTo>
                      <a:pt x="410869" y="604612"/>
                      <a:pt x="407061" y="608415"/>
                      <a:pt x="402406" y="608415"/>
                    </a:cubicBezTo>
                    <a:lnTo>
                      <a:pt x="332905" y="608415"/>
                    </a:lnTo>
                    <a:cubicBezTo>
                      <a:pt x="328251" y="608415"/>
                      <a:pt x="324443" y="604612"/>
                      <a:pt x="324443" y="599965"/>
                    </a:cubicBezTo>
                    <a:lnTo>
                      <a:pt x="324443" y="569121"/>
                    </a:lnTo>
                    <a:lnTo>
                      <a:pt x="148734" y="569121"/>
                    </a:lnTo>
                    <a:lnTo>
                      <a:pt x="148734" y="599965"/>
                    </a:lnTo>
                    <a:cubicBezTo>
                      <a:pt x="148734" y="604612"/>
                      <a:pt x="145031" y="608415"/>
                      <a:pt x="140271" y="608415"/>
                    </a:cubicBezTo>
                    <a:lnTo>
                      <a:pt x="70876" y="608415"/>
                    </a:lnTo>
                    <a:cubicBezTo>
                      <a:pt x="66221" y="608415"/>
                      <a:pt x="62413" y="604612"/>
                      <a:pt x="62413" y="599965"/>
                    </a:cubicBezTo>
                    <a:lnTo>
                      <a:pt x="62413" y="569121"/>
                    </a:lnTo>
                    <a:lnTo>
                      <a:pt x="8463" y="569121"/>
                    </a:lnTo>
                    <a:cubicBezTo>
                      <a:pt x="3808" y="569121"/>
                      <a:pt x="0" y="565319"/>
                      <a:pt x="0" y="560671"/>
                    </a:cubicBezTo>
                    <a:lnTo>
                      <a:pt x="0" y="507752"/>
                    </a:lnTo>
                    <a:cubicBezTo>
                      <a:pt x="0" y="502999"/>
                      <a:pt x="3808" y="499302"/>
                      <a:pt x="8463" y="499302"/>
                    </a:cubicBezTo>
                    <a:lnTo>
                      <a:pt x="35332" y="499302"/>
                    </a:lnTo>
                    <a:cubicBezTo>
                      <a:pt x="29408" y="486943"/>
                      <a:pt x="26023" y="473212"/>
                      <a:pt x="26023" y="458635"/>
                    </a:cubicBezTo>
                    <a:cubicBezTo>
                      <a:pt x="26023" y="436770"/>
                      <a:pt x="33534" y="416701"/>
                      <a:pt x="46016" y="400751"/>
                    </a:cubicBezTo>
                    <a:cubicBezTo>
                      <a:pt x="47392" y="353852"/>
                      <a:pt x="60615" y="307059"/>
                      <a:pt x="86638" y="265231"/>
                    </a:cubicBezTo>
                    <a:cubicBezTo>
                      <a:pt x="126730" y="200587"/>
                      <a:pt x="191894" y="157702"/>
                      <a:pt x="265520" y="142914"/>
                    </a:cubicBezTo>
                    <a:lnTo>
                      <a:pt x="265520" y="46687"/>
                    </a:lnTo>
                    <a:cubicBezTo>
                      <a:pt x="265520" y="41934"/>
                      <a:pt x="269329" y="38237"/>
                      <a:pt x="273983" y="38237"/>
                    </a:cubicBezTo>
                    <a:lnTo>
                      <a:pt x="282234" y="38237"/>
                    </a:lnTo>
                    <a:lnTo>
                      <a:pt x="282234" y="8450"/>
                    </a:lnTo>
                    <a:cubicBezTo>
                      <a:pt x="282234" y="3803"/>
                      <a:pt x="286043" y="0"/>
                      <a:pt x="290697" y="0"/>
                    </a:cubicBezTo>
                    <a:close/>
                  </a:path>
                </a:pathLst>
              </a:custGeom>
              <a:solidFill>
                <a:schemeClr val="bg1"/>
              </a:solidFill>
              <a:ln w="19050" cap="rnd">
                <a:solidFill>
                  <a:schemeClr val="accent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grpSp>
      </p:grpSp>
      <p:grpSp>
        <p:nvGrpSpPr>
          <p:cNvPr id="323" name="ïṡ1îḓe"/>
          <p:cNvGrpSpPr/>
          <p:nvPr/>
        </p:nvGrpSpPr>
        <p:grpSpPr>
          <a:xfrm>
            <a:off x="5124945" y="4020168"/>
            <a:ext cx="2073365" cy="1569102"/>
            <a:chOff x="1498918" y="3258168"/>
            <a:chExt cx="2079625" cy="1569102"/>
          </a:xfrm>
        </p:grpSpPr>
        <p:sp>
          <p:nvSpPr>
            <p:cNvPr id="324" name="ïşľídè"/>
            <p:cNvSpPr/>
            <p:nvPr/>
          </p:nvSpPr>
          <p:spPr>
            <a:xfrm>
              <a:off x="1498918" y="4449445"/>
              <a:ext cx="2079625" cy="377825"/>
            </a:xfrm>
            <a:prstGeom prst="rect">
              <a:avLst/>
            </a:prstGeom>
            <a:no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solidFill>
                  <a:effectLst/>
                  <a:uLnTx/>
                  <a:uFillTx/>
                  <a:cs typeface="+mn-ea"/>
                  <a:sym typeface="+mn-lt"/>
                </a:rPr>
                <a:t>企业培训</a:t>
              </a:r>
              <a:endParaRPr kumimoji="0" lang="en-US" altLang="zh-CN" sz="1600" b="1" i="0" u="none" strike="noStrike" kern="1200" cap="none" spc="0" normalizeH="0" baseline="0" noProof="0" dirty="0">
                <a:ln>
                  <a:noFill/>
                </a:ln>
                <a:solidFill>
                  <a:prstClr val="black"/>
                </a:solidFill>
                <a:effectLst/>
                <a:uLnTx/>
                <a:uFillTx/>
                <a:cs typeface="+mn-ea"/>
                <a:sym typeface="+mn-lt"/>
              </a:endParaRPr>
            </a:p>
          </p:txBody>
        </p:sp>
        <p:grpSp>
          <p:nvGrpSpPr>
            <p:cNvPr id="326" name="iSļîḋe"/>
            <p:cNvGrpSpPr/>
            <p:nvPr/>
          </p:nvGrpSpPr>
          <p:grpSpPr>
            <a:xfrm>
              <a:off x="2088730" y="3258168"/>
              <a:ext cx="900475" cy="900475"/>
              <a:chOff x="1891" y="2560"/>
              <a:chExt cx="1895" cy="1895"/>
            </a:xfrm>
          </p:grpSpPr>
          <p:sp>
            <p:nvSpPr>
              <p:cNvPr id="327" name="îS1íḑé"/>
              <p:cNvSpPr/>
              <p:nvPr/>
            </p:nvSpPr>
            <p:spPr>
              <a:xfrm>
                <a:off x="1891" y="2560"/>
                <a:ext cx="1895" cy="1895"/>
              </a:xfrm>
              <a:prstGeom prst="ellipse">
                <a:avLst/>
              </a:prstGeom>
              <a:noFill/>
              <a:ln w="28575" cap="rnd">
                <a:solidFill>
                  <a:schemeClr val="accent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sp>
            <p:nvSpPr>
              <p:cNvPr id="328" name="íSḻïdê"/>
              <p:cNvSpPr/>
              <p:nvPr/>
            </p:nvSpPr>
            <p:spPr>
              <a:xfrm>
                <a:off x="2352" y="3025"/>
                <a:ext cx="971" cy="961"/>
              </a:xfrm>
              <a:custGeom>
                <a:avLst/>
                <a:gdLst>
                  <a:gd name="connsiteX0" fmla="*/ 114571 w 605823"/>
                  <a:gd name="connsiteY0" fmla="*/ 128217 h 599924"/>
                  <a:gd name="connsiteX1" fmla="*/ 136110 w 605823"/>
                  <a:gd name="connsiteY1" fmla="*/ 128217 h 599924"/>
                  <a:gd name="connsiteX2" fmla="*/ 186523 w 605823"/>
                  <a:gd name="connsiteY2" fmla="*/ 178646 h 599924"/>
                  <a:gd name="connsiteX3" fmla="*/ 186523 w 605823"/>
                  <a:gd name="connsiteY3" fmla="*/ 569934 h 599924"/>
                  <a:gd name="connsiteX4" fmla="*/ 156442 w 605823"/>
                  <a:gd name="connsiteY4" fmla="*/ 599876 h 599924"/>
                  <a:gd name="connsiteX5" fmla="*/ 138245 w 605823"/>
                  <a:gd name="connsiteY5" fmla="*/ 593665 h 599924"/>
                  <a:gd name="connsiteX6" fmla="*/ 144559 w 605823"/>
                  <a:gd name="connsiteY6" fmla="*/ 569934 h 599924"/>
                  <a:gd name="connsiteX7" fmla="*/ 144559 w 605823"/>
                  <a:gd name="connsiteY7" fmla="*/ 390930 h 599924"/>
                  <a:gd name="connsiteX8" fmla="*/ 124505 w 605823"/>
                  <a:gd name="connsiteY8" fmla="*/ 390930 h 599924"/>
                  <a:gd name="connsiteX9" fmla="*/ 124505 w 605823"/>
                  <a:gd name="connsiteY9" fmla="*/ 569934 h 599924"/>
                  <a:gd name="connsiteX10" fmla="*/ 94424 w 605823"/>
                  <a:gd name="connsiteY10" fmla="*/ 599876 h 599924"/>
                  <a:gd name="connsiteX11" fmla="*/ 64343 w 605823"/>
                  <a:gd name="connsiteY11" fmla="*/ 569934 h 599924"/>
                  <a:gd name="connsiteX12" fmla="*/ 64065 w 605823"/>
                  <a:gd name="connsiteY12" fmla="*/ 330118 h 599924"/>
                  <a:gd name="connsiteX13" fmla="*/ 109000 w 605823"/>
                  <a:gd name="connsiteY13" fmla="*/ 321404 h 599924"/>
                  <a:gd name="connsiteX14" fmla="*/ 112528 w 605823"/>
                  <a:gd name="connsiteY14" fmla="*/ 257812 h 599924"/>
                  <a:gd name="connsiteX15" fmla="*/ 82448 w 605823"/>
                  <a:gd name="connsiteY15" fmla="*/ 224254 h 599924"/>
                  <a:gd name="connsiteX16" fmla="*/ 113178 w 605823"/>
                  <a:gd name="connsiteY16" fmla="*/ 182632 h 599924"/>
                  <a:gd name="connsiteX17" fmla="*/ 60444 w 605823"/>
                  <a:gd name="connsiteY17" fmla="*/ 229724 h 599924"/>
                  <a:gd name="connsiteX18" fmla="*/ 97581 w 605823"/>
                  <a:gd name="connsiteY18" fmla="*/ 271161 h 599924"/>
                  <a:gd name="connsiteX19" fmla="*/ 95631 w 605823"/>
                  <a:gd name="connsiteY19" fmla="*/ 306480 h 599924"/>
                  <a:gd name="connsiteX20" fmla="*/ 60258 w 605823"/>
                  <a:gd name="connsiteY20" fmla="*/ 304533 h 599924"/>
                  <a:gd name="connsiteX21" fmla="*/ 6410 w 605823"/>
                  <a:gd name="connsiteY21" fmla="*/ 244463 h 599924"/>
                  <a:gd name="connsiteX22" fmla="*/ 8360 w 605823"/>
                  <a:gd name="connsiteY22" fmla="*/ 209144 h 599924"/>
                  <a:gd name="connsiteX23" fmla="*/ 74370 w 605823"/>
                  <a:gd name="connsiteY23" fmla="*/ 148426 h 599924"/>
                  <a:gd name="connsiteX24" fmla="*/ 114571 w 605823"/>
                  <a:gd name="connsiteY24" fmla="*/ 128217 h 599924"/>
                  <a:gd name="connsiteX25" fmla="*/ 422807 w 605823"/>
                  <a:gd name="connsiteY25" fmla="*/ 113329 h 599924"/>
                  <a:gd name="connsiteX26" fmla="*/ 432463 w 605823"/>
                  <a:gd name="connsiteY26" fmla="*/ 117592 h 599924"/>
                  <a:gd name="connsiteX27" fmla="*/ 429306 w 605823"/>
                  <a:gd name="connsiteY27" fmla="*/ 126768 h 599924"/>
                  <a:gd name="connsiteX28" fmla="*/ 337764 w 605823"/>
                  <a:gd name="connsiteY28" fmla="*/ 180247 h 599924"/>
                  <a:gd name="connsiteX29" fmla="*/ 302949 w 605823"/>
                  <a:gd name="connsiteY29" fmla="*/ 200545 h 599924"/>
                  <a:gd name="connsiteX30" fmla="*/ 259777 w 605823"/>
                  <a:gd name="connsiteY30" fmla="*/ 250873 h 599924"/>
                  <a:gd name="connsiteX31" fmla="*/ 224497 w 605823"/>
                  <a:gd name="connsiteY31" fmla="*/ 253654 h 599924"/>
                  <a:gd name="connsiteX32" fmla="*/ 206579 w 605823"/>
                  <a:gd name="connsiteY32" fmla="*/ 238361 h 599924"/>
                  <a:gd name="connsiteX33" fmla="*/ 206579 w 605823"/>
                  <a:gd name="connsiteY33" fmla="*/ 178672 h 599924"/>
                  <a:gd name="connsiteX34" fmla="*/ 205929 w 605823"/>
                  <a:gd name="connsiteY34" fmla="*/ 171813 h 599924"/>
                  <a:gd name="connsiteX35" fmla="*/ 238052 w 605823"/>
                  <a:gd name="connsiteY35" fmla="*/ 199340 h 599924"/>
                  <a:gd name="connsiteX36" fmla="*/ 274261 w 605823"/>
                  <a:gd name="connsiteY36" fmla="*/ 157076 h 599924"/>
                  <a:gd name="connsiteX37" fmla="*/ 308612 w 605823"/>
                  <a:gd name="connsiteY37" fmla="*/ 153647 h 599924"/>
                  <a:gd name="connsiteX38" fmla="*/ 264427 w 605823"/>
                  <a:gd name="connsiteY38" fmla="*/ 4516 h 599924"/>
                  <a:gd name="connsiteX39" fmla="*/ 586418 w 605823"/>
                  <a:gd name="connsiteY39" fmla="*/ 4516 h 599924"/>
                  <a:gd name="connsiteX40" fmla="*/ 605823 w 605823"/>
                  <a:gd name="connsiteY40" fmla="*/ 23890 h 599924"/>
                  <a:gd name="connsiteX41" fmla="*/ 605823 w 605823"/>
                  <a:gd name="connsiteY41" fmla="*/ 315420 h 599924"/>
                  <a:gd name="connsiteX42" fmla="*/ 586418 w 605823"/>
                  <a:gd name="connsiteY42" fmla="*/ 334793 h 599924"/>
                  <a:gd name="connsiteX43" fmla="*/ 483080 w 605823"/>
                  <a:gd name="connsiteY43" fmla="*/ 334793 h 599924"/>
                  <a:gd name="connsiteX44" fmla="*/ 536281 w 605823"/>
                  <a:gd name="connsiteY44" fmla="*/ 575619 h 599924"/>
                  <a:gd name="connsiteX45" fmla="*/ 520962 w 605823"/>
                  <a:gd name="connsiteY45" fmla="*/ 599442 h 599924"/>
                  <a:gd name="connsiteX46" fmla="*/ 516598 w 605823"/>
                  <a:gd name="connsiteY46" fmla="*/ 599905 h 599924"/>
                  <a:gd name="connsiteX47" fmla="*/ 497100 w 605823"/>
                  <a:gd name="connsiteY47" fmla="*/ 584240 h 599924"/>
                  <a:gd name="connsiteX48" fmla="*/ 442042 w 605823"/>
                  <a:gd name="connsiteY48" fmla="*/ 334793 h 599924"/>
                  <a:gd name="connsiteX49" fmla="*/ 410010 w 605823"/>
                  <a:gd name="connsiteY49" fmla="*/ 334793 h 599924"/>
                  <a:gd name="connsiteX50" fmla="*/ 355045 w 605823"/>
                  <a:gd name="connsiteY50" fmla="*/ 584240 h 599924"/>
                  <a:gd name="connsiteX51" fmla="*/ 331091 w 605823"/>
                  <a:gd name="connsiteY51" fmla="*/ 599442 h 599924"/>
                  <a:gd name="connsiteX52" fmla="*/ 315864 w 605823"/>
                  <a:gd name="connsiteY52" fmla="*/ 575619 h 599924"/>
                  <a:gd name="connsiteX53" fmla="*/ 368972 w 605823"/>
                  <a:gd name="connsiteY53" fmla="*/ 334793 h 599924"/>
                  <a:gd name="connsiteX54" fmla="*/ 264427 w 605823"/>
                  <a:gd name="connsiteY54" fmla="*/ 334793 h 599924"/>
                  <a:gd name="connsiteX55" fmla="*/ 245022 w 605823"/>
                  <a:gd name="connsiteY55" fmla="*/ 315420 h 599924"/>
                  <a:gd name="connsiteX56" fmla="*/ 245022 w 605823"/>
                  <a:gd name="connsiteY56" fmla="*/ 279454 h 599924"/>
                  <a:gd name="connsiteX57" fmla="*/ 275012 w 605823"/>
                  <a:gd name="connsiteY57" fmla="*/ 263973 h 599924"/>
                  <a:gd name="connsiteX58" fmla="*/ 283739 w 605823"/>
                  <a:gd name="connsiteY58" fmla="*/ 253777 h 599924"/>
                  <a:gd name="connsiteX59" fmla="*/ 283739 w 605823"/>
                  <a:gd name="connsiteY59" fmla="*/ 296046 h 599924"/>
                  <a:gd name="connsiteX60" fmla="*/ 567106 w 605823"/>
                  <a:gd name="connsiteY60" fmla="*/ 296046 h 599924"/>
                  <a:gd name="connsiteX61" fmla="*/ 567106 w 605823"/>
                  <a:gd name="connsiteY61" fmla="*/ 43263 h 599924"/>
                  <a:gd name="connsiteX62" fmla="*/ 283739 w 605823"/>
                  <a:gd name="connsiteY62" fmla="*/ 43263 h 599924"/>
                  <a:gd name="connsiteX63" fmla="*/ 283739 w 605823"/>
                  <a:gd name="connsiteY63" fmla="*/ 129564 h 599924"/>
                  <a:gd name="connsiteX64" fmla="*/ 259042 w 605823"/>
                  <a:gd name="connsiteY64" fmla="*/ 144117 h 599924"/>
                  <a:gd name="connsiteX65" fmla="*/ 245022 w 605823"/>
                  <a:gd name="connsiteY65" fmla="*/ 160431 h 599924"/>
                  <a:gd name="connsiteX66" fmla="*/ 245022 w 605823"/>
                  <a:gd name="connsiteY66" fmla="*/ 23890 h 599924"/>
                  <a:gd name="connsiteX67" fmla="*/ 264427 w 605823"/>
                  <a:gd name="connsiteY67" fmla="*/ 4516 h 599924"/>
                  <a:gd name="connsiteX68" fmla="*/ 125261 w 605823"/>
                  <a:gd name="connsiteY68" fmla="*/ 0 h 599924"/>
                  <a:gd name="connsiteX69" fmla="*/ 183912 w 605823"/>
                  <a:gd name="connsiteY69" fmla="*/ 58499 h 599924"/>
                  <a:gd name="connsiteX70" fmla="*/ 152081 w 605823"/>
                  <a:gd name="connsiteY70" fmla="*/ 110229 h 599924"/>
                  <a:gd name="connsiteX71" fmla="*/ 125261 w 605823"/>
                  <a:gd name="connsiteY71" fmla="*/ 116997 h 599924"/>
                  <a:gd name="connsiteX72" fmla="*/ 98534 w 605823"/>
                  <a:gd name="connsiteY72" fmla="*/ 110229 h 599924"/>
                  <a:gd name="connsiteX73" fmla="*/ 66703 w 605823"/>
                  <a:gd name="connsiteY73" fmla="*/ 58499 h 599924"/>
                  <a:gd name="connsiteX74" fmla="*/ 125261 w 605823"/>
                  <a:gd name="connsiteY74" fmla="*/ 0 h 59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5823" h="599924">
                    <a:moveTo>
                      <a:pt x="114571" y="128217"/>
                    </a:moveTo>
                    <a:lnTo>
                      <a:pt x="136110" y="128217"/>
                    </a:lnTo>
                    <a:cubicBezTo>
                      <a:pt x="163963" y="128217"/>
                      <a:pt x="186523" y="150836"/>
                      <a:pt x="186523" y="178646"/>
                    </a:cubicBezTo>
                    <a:cubicBezTo>
                      <a:pt x="186523" y="497906"/>
                      <a:pt x="186523" y="445994"/>
                      <a:pt x="186523" y="569934"/>
                    </a:cubicBezTo>
                    <a:cubicBezTo>
                      <a:pt x="186523" y="586434"/>
                      <a:pt x="173061" y="599876"/>
                      <a:pt x="156442" y="599876"/>
                    </a:cubicBezTo>
                    <a:cubicBezTo>
                      <a:pt x="149572" y="599876"/>
                      <a:pt x="143352" y="597559"/>
                      <a:pt x="138245" y="593665"/>
                    </a:cubicBezTo>
                    <a:cubicBezTo>
                      <a:pt x="142145" y="586527"/>
                      <a:pt x="144559" y="578555"/>
                      <a:pt x="144559" y="569934"/>
                    </a:cubicBezTo>
                    <a:lnTo>
                      <a:pt x="144559" y="390930"/>
                    </a:lnTo>
                    <a:lnTo>
                      <a:pt x="124505" y="390930"/>
                    </a:lnTo>
                    <a:lnTo>
                      <a:pt x="124505" y="569934"/>
                    </a:lnTo>
                    <a:cubicBezTo>
                      <a:pt x="124505" y="586434"/>
                      <a:pt x="111043" y="599876"/>
                      <a:pt x="94424" y="599876"/>
                    </a:cubicBezTo>
                    <a:cubicBezTo>
                      <a:pt x="77806" y="599876"/>
                      <a:pt x="64343" y="586434"/>
                      <a:pt x="64343" y="569934"/>
                    </a:cubicBezTo>
                    <a:cubicBezTo>
                      <a:pt x="64343" y="445901"/>
                      <a:pt x="64065" y="330118"/>
                      <a:pt x="64065" y="330118"/>
                    </a:cubicBezTo>
                    <a:cubicBezTo>
                      <a:pt x="79105" y="335402"/>
                      <a:pt x="96374" y="332714"/>
                      <a:pt x="109000" y="321404"/>
                    </a:cubicBezTo>
                    <a:cubicBezTo>
                      <a:pt x="127569" y="304811"/>
                      <a:pt x="129147" y="276352"/>
                      <a:pt x="112528" y="257812"/>
                    </a:cubicBezTo>
                    <a:lnTo>
                      <a:pt x="82448" y="224254"/>
                    </a:lnTo>
                    <a:lnTo>
                      <a:pt x="113178" y="182632"/>
                    </a:lnTo>
                    <a:lnTo>
                      <a:pt x="60444" y="229724"/>
                    </a:lnTo>
                    <a:lnTo>
                      <a:pt x="97581" y="271161"/>
                    </a:lnTo>
                    <a:cubicBezTo>
                      <a:pt x="106865" y="281451"/>
                      <a:pt x="105937" y="297210"/>
                      <a:pt x="95631" y="306480"/>
                    </a:cubicBezTo>
                    <a:cubicBezTo>
                      <a:pt x="85326" y="315750"/>
                      <a:pt x="69450" y="314823"/>
                      <a:pt x="60258" y="304533"/>
                    </a:cubicBezTo>
                    <a:lnTo>
                      <a:pt x="6410" y="244463"/>
                    </a:lnTo>
                    <a:cubicBezTo>
                      <a:pt x="-2874" y="234173"/>
                      <a:pt x="-1946" y="218322"/>
                      <a:pt x="8360" y="209144"/>
                    </a:cubicBezTo>
                    <a:lnTo>
                      <a:pt x="74370" y="148426"/>
                    </a:lnTo>
                    <a:cubicBezTo>
                      <a:pt x="83562" y="136282"/>
                      <a:pt x="98138" y="128217"/>
                      <a:pt x="114571" y="128217"/>
                    </a:cubicBezTo>
                    <a:close/>
                    <a:moveTo>
                      <a:pt x="422807" y="113329"/>
                    </a:moveTo>
                    <a:cubicBezTo>
                      <a:pt x="426613" y="111846"/>
                      <a:pt x="430977" y="113700"/>
                      <a:pt x="432463" y="117592"/>
                    </a:cubicBezTo>
                    <a:cubicBezTo>
                      <a:pt x="433855" y="121022"/>
                      <a:pt x="432463" y="124915"/>
                      <a:pt x="429306" y="126768"/>
                    </a:cubicBezTo>
                    <a:lnTo>
                      <a:pt x="337764" y="180247"/>
                    </a:lnTo>
                    <a:lnTo>
                      <a:pt x="302949" y="200545"/>
                    </a:lnTo>
                    <a:lnTo>
                      <a:pt x="259777" y="250873"/>
                    </a:lnTo>
                    <a:cubicBezTo>
                      <a:pt x="250957" y="261254"/>
                      <a:pt x="235081" y="262644"/>
                      <a:pt x="224497" y="253654"/>
                    </a:cubicBezTo>
                    <a:lnTo>
                      <a:pt x="206579" y="238361"/>
                    </a:lnTo>
                    <a:lnTo>
                      <a:pt x="206579" y="178672"/>
                    </a:lnTo>
                    <a:cubicBezTo>
                      <a:pt x="206579" y="176355"/>
                      <a:pt x="206115" y="174130"/>
                      <a:pt x="205929" y="171813"/>
                    </a:cubicBezTo>
                    <a:lnTo>
                      <a:pt x="238052" y="199340"/>
                    </a:lnTo>
                    <a:lnTo>
                      <a:pt x="274261" y="157076"/>
                    </a:lnTo>
                    <a:cubicBezTo>
                      <a:pt x="282988" y="146973"/>
                      <a:pt x="298121" y="145491"/>
                      <a:pt x="308612" y="153647"/>
                    </a:cubicBezTo>
                    <a:close/>
                    <a:moveTo>
                      <a:pt x="264427" y="4516"/>
                    </a:moveTo>
                    <a:lnTo>
                      <a:pt x="586418" y="4516"/>
                    </a:lnTo>
                    <a:cubicBezTo>
                      <a:pt x="597188" y="4516"/>
                      <a:pt x="605823" y="13229"/>
                      <a:pt x="605823" y="23890"/>
                    </a:cubicBezTo>
                    <a:lnTo>
                      <a:pt x="605823" y="315420"/>
                    </a:lnTo>
                    <a:cubicBezTo>
                      <a:pt x="605823" y="326080"/>
                      <a:pt x="597188" y="334793"/>
                      <a:pt x="586418" y="334793"/>
                    </a:cubicBezTo>
                    <a:lnTo>
                      <a:pt x="483080" y="334793"/>
                    </a:lnTo>
                    <a:lnTo>
                      <a:pt x="536281" y="575619"/>
                    </a:lnTo>
                    <a:cubicBezTo>
                      <a:pt x="538602" y="586464"/>
                      <a:pt x="531825" y="597125"/>
                      <a:pt x="520962" y="599442"/>
                    </a:cubicBezTo>
                    <a:cubicBezTo>
                      <a:pt x="519569" y="599813"/>
                      <a:pt x="518083" y="599905"/>
                      <a:pt x="516598" y="599905"/>
                    </a:cubicBezTo>
                    <a:cubicBezTo>
                      <a:pt x="507406" y="599998"/>
                      <a:pt x="499143" y="593602"/>
                      <a:pt x="497100" y="584240"/>
                    </a:cubicBezTo>
                    <a:lnTo>
                      <a:pt x="442042" y="334793"/>
                    </a:lnTo>
                    <a:lnTo>
                      <a:pt x="410010" y="334793"/>
                    </a:lnTo>
                    <a:lnTo>
                      <a:pt x="355045" y="584240"/>
                    </a:lnTo>
                    <a:cubicBezTo>
                      <a:pt x="352631" y="594992"/>
                      <a:pt x="341861" y="601852"/>
                      <a:pt x="331091" y="599442"/>
                    </a:cubicBezTo>
                    <a:cubicBezTo>
                      <a:pt x="320321" y="597125"/>
                      <a:pt x="313450" y="586464"/>
                      <a:pt x="315864" y="575619"/>
                    </a:cubicBezTo>
                    <a:lnTo>
                      <a:pt x="368972" y="334793"/>
                    </a:lnTo>
                    <a:lnTo>
                      <a:pt x="264427" y="334793"/>
                    </a:lnTo>
                    <a:cubicBezTo>
                      <a:pt x="253657" y="334793"/>
                      <a:pt x="245022" y="326080"/>
                      <a:pt x="245022" y="315420"/>
                    </a:cubicBezTo>
                    <a:lnTo>
                      <a:pt x="245022" y="279454"/>
                    </a:lnTo>
                    <a:cubicBezTo>
                      <a:pt x="256628" y="278341"/>
                      <a:pt x="267398" y="272780"/>
                      <a:pt x="275012" y="263973"/>
                    </a:cubicBezTo>
                    <a:lnTo>
                      <a:pt x="283739" y="253777"/>
                    </a:lnTo>
                    <a:lnTo>
                      <a:pt x="283739" y="296046"/>
                    </a:lnTo>
                    <a:lnTo>
                      <a:pt x="567106" y="296046"/>
                    </a:lnTo>
                    <a:lnTo>
                      <a:pt x="567106" y="43263"/>
                    </a:lnTo>
                    <a:lnTo>
                      <a:pt x="283739" y="43263"/>
                    </a:lnTo>
                    <a:lnTo>
                      <a:pt x="283739" y="129564"/>
                    </a:lnTo>
                    <a:cubicBezTo>
                      <a:pt x="274454" y="131510"/>
                      <a:pt x="265727" y="136330"/>
                      <a:pt x="259042" y="144117"/>
                    </a:cubicBezTo>
                    <a:lnTo>
                      <a:pt x="245022" y="160431"/>
                    </a:lnTo>
                    <a:lnTo>
                      <a:pt x="245022" y="23890"/>
                    </a:lnTo>
                    <a:cubicBezTo>
                      <a:pt x="245022" y="13229"/>
                      <a:pt x="253657" y="4516"/>
                      <a:pt x="264427" y="4516"/>
                    </a:cubicBezTo>
                    <a:close/>
                    <a:moveTo>
                      <a:pt x="125261" y="0"/>
                    </a:moveTo>
                    <a:cubicBezTo>
                      <a:pt x="157649" y="0"/>
                      <a:pt x="183912" y="26144"/>
                      <a:pt x="183912" y="58499"/>
                    </a:cubicBezTo>
                    <a:cubicBezTo>
                      <a:pt x="183912" y="81119"/>
                      <a:pt x="170920" y="100495"/>
                      <a:pt x="152081" y="110229"/>
                    </a:cubicBezTo>
                    <a:cubicBezTo>
                      <a:pt x="144007" y="114401"/>
                      <a:pt x="135005" y="116997"/>
                      <a:pt x="125261" y="116997"/>
                    </a:cubicBezTo>
                    <a:cubicBezTo>
                      <a:pt x="115610" y="116997"/>
                      <a:pt x="106608" y="114401"/>
                      <a:pt x="98534" y="110229"/>
                    </a:cubicBezTo>
                    <a:cubicBezTo>
                      <a:pt x="79695" y="100495"/>
                      <a:pt x="66703" y="81119"/>
                      <a:pt x="66703" y="58499"/>
                    </a:cubicBezTo>
                    <a:cubicBezTo>
                      <a:pt x="66703" y="26144"/>
                      <a:pt x="92966" y="0"/>
                      <a:pt x="125261" y="0"/>
                    </a:cubicBezTo>
                    <a:close/>
                  </a:path>
                </a:pathLst>
              </a:custGeom>
              <a:solidFill>
                <a:schemeClr val="bg1"/>
              </a:solidFill>
              <a:ln w="19050" cap="rnd">
                <a:solidFill>
                  <a:schemeClr val="accent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grpSp>
      </p:grpSp>
      <p:grpSp>
        <p:nvGrpSpPr>
          <p:cNvPr id="316" name="iš1îḓê"/>
          <p:cNvGrpSpPr/>
          <p:nvPr/>
        </p:nvGrpSpPr>
        <p:grpSpPr>
          <a:xfrm>
            <a:off x="8613261" y="4020168"/>
            <a:ext cx="2073365" cy="1569102"/>
            <a:chOff x="1498918" y="3258168"/>
            <a:chExt cx="2079625" cy="1569102"/>
          </a:xfrm>
        </p:grpSpPr>
        <p:sp>
          <p:nvSpPr>
            <p:cNvPr id="317" name="ísļîḓé"/>
            <p:cNvSpPr/>
            <p:nvPr/>
          </p:nvSpPr>
          <p:spPr>
            <a:xfrm>
              <a:off x="1498918" y="4449445"/>
              <a:ext cx="2079625" cy="377825"/>
            </a:xfrm>
            <a:prstGeom prst="rect">
              <a:avLst/>
            </a:prstGeom>
            <a:no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solidFill>
                  <a:effectLst/>
                  <a:uLnTx/>
                  <a:uFillTx/>
                  <a:cs typeface="+mn-ea"/>
                  <a:sym typeface="+mn-lt"/>
                </a:rPr>
                <a:t>技能教育</a:t>
              </a:r>
              <a:endParaRPr kumimoji="0" lang="en-US" altLang="zh-CN" sz="1600" b="1" i="0" u="none" strike="noStrike" kern="1200" cap="none" spc="0" normalizeH="0" baseline="0" noProof="0" dirty="0">
                <a:ln>
                  <a:noFill/>
                </a:ln>
                <a:solidFill>
                  <a:prstClr val="black"/>
                </a:solidFill>
                <a:effectLst/>
                <a:uLnTx/>
                <a:uFillTx/>
                <a:cs typeface="+mn-ea"/>
                <a:sym typeface="+mn-lt"/>
              </a:endParaRPr>
            </a:p>
          </p:txBody>
        </p:sp>
        <p:grpSp>
          <p:nvGrpSpPr>
            <p:cNvPr id="319" name="íSļïde"/>
            <p:cNvGrpSpPr/>
            <p:nvPr/>
          </p:nvGrpSpPr>
          <p:grpSpPr>
            <a:xfrm>
              <a:off x="2088730" y="3258168"/>
              <a:ext cx="900475" cy="900475"/>
              <a:chOff x="1891" y="2560"/>
              <a:chExt cx="1895" cy="1895"/>
            </a:xfrm>
          </p:grpSpPr>
          <p:sp>
            <p:nvSpPr>
              <p:cNvPr id="320" name="îśḻïďè"/>
              <p:cNvSpPr/>
              <p:nvPr/>
            </p:nvSpPr>
            <p:spPr>
              <a:xfrm>
                <a:off x="1891" y="2560"/>
                <a:ext cx="1895" cy="1895"/>
              </a:xfrm>
              <a:prstGeom prst="ellipse">
                <a:avLst/>
              </a:prstGeom>
              <a:noFill/>
              <a:ln w="28575" cap="rnd">
                <a:solidFill>
                  <a:schemeClr val="accent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sp>
            <p:nvSpPr>
              <p:cNvPr id="321" name="išḷíḑê"/>
              <p:cNvSpPr/>
              <p:nvPr/>
            </p:nvSpPr>
            <p:spPr>
              <a:xfrm>
                <a:off x="2352" y="3044"/>
                <a:ext cx="972" cy="925"/>
              </a:xfrm>
              <a:custGeom>
                <a:avLst/>
                <a:gdLst>
                  <a:gd name="connsiteX0" fmla="*/ 474392 w 604567"/>
                  <a:gd name="connsiteY0" fmla="*/ 431437 h 575955"/>
                  <a:gd name="connsiteX1" fmla="*/ 505564 w 604567"/>
                  <a:gd name="connsiteY1" fmla="*/ 462558 h 575955"/>
                  <a:gd name="connsiteX2" fmla="*/ 494189 w 604567"/>
                  <a:gd name="connsiteY2" fmla="*/ 505144 h 575955"/>
                  <a:gd name="connsiteX3" fmla="*/ 451532 w 604567"/>
                  <a:gd name="connsiteY3" fmla="*/ 516609 h 575955"/>
                  <a:gd name="connsiteX4" fmla="*/ 420250 w 604567"/>
                  <a:gd name="connsiteY4" fmla="*/ 485379 h 575955"/>
                  <a:gd name="connsiteX5" fmla="*/ 431735 w 604567"/>
                  <a:gd name="connsiteY5" fmla="*/ 442793 h 575955"/>
                  <a:gd name="connsiteX6" fmla="*/ 474716 w 604567"/>
                  <a:gd name="connsiteY6" fmla="*/ 415167 h 575955"/>
                  <a:gd name="connsiteX7" fmla="*/ 423315 w 604567"/>
                  <a:gd name="connsiteY7" fmla="*/ 428930 h 575955"/>
                  <a:gd name="connsiteX8" fmla="*/ 417737 w 604567"/>
                  <a:gd name="connsiteY8" fmla="*/ 434392 h 575955"/>
                  <a:gd name="connsiteX9" fmla="*/ 403958 w 604567"/>
                  <a:gd name="connsiteY9" fmla="*/ 485730 h 575955"/>
                  <a:gd name="connsiteX10" fmla="*/ 406036 w 604567"/>
                  <a:gd name="connsiteY10" fmla="*/ 493267 h 575955"/>
                  <a:gd name="connsiteX11" fmla="*/ 443657 w 604567"/>
                  <a:gd name="connsiteY11" fmla="*/ 530843 h 575955"/>
                  <a:gd name="connsiteX12" fmla="*/ 449125 w 604567"/>
                  <a:gd name="connsiteY12" fmla="*/ 533136 h 575955"/>
                  <a:gd name="connsiteX13" fmla="*/ 451203 w 604567"/>
                  <a:gd name="connsiteY13" fmla="*/ 532918 h 575955"/>
                  <a:gd name="connsiteX14" fmla="*/ 502603 w 604567"/>
                  <a:gd name="connsiteY14" fmla="*/ 519155 h 575955"/>
                  <a:gd name="connsiteX15" fmla="*/ 508072 w 604567"/>
                  <a:gd name="connsiteY15" fmla="*/ 513584 h 575955"/>
                  <a:gd name="connsiteX16" fmla="*/ 521851 w 604567"/>
                  <a:gd name="connsiteY16" fmla="*/ 462246 h 575955"/>
                  <a:gd name="connsiteX17" fmla="*/ 519883 w 604567"/>
                  <a:gd name="connsiteY17" fmla="*/ 454709 h 575955"/>
                  <a:gd name="connsiteX18" fmla="*/ 482262 w 604567"/>
                  <a:gd name="connsiteY18" fmla="*/ 417133 h 575955"/>
                  <a:gd name="connsiteX19" fmla="*/ 474716 w 604567"/>
                  <a:gd name="connsiteY19" fmla="*/ 415167 h 575955"/>
                  <a:gd name="connsiteX20" fmla="*/ 462905 w 604567"/>
                  <a:gd name="connsiteY20" fmla="*/ 372021 h 575955"/>
                  <a:gd name="connsiteX21" fmla="*/ 535084 w 604567"/>
                  <a:gd name="connsiteY21" fmla="*/ 401950 h 575955"/>
                  <a:gd name="connsiteX22" fmla="*/ 565050 w 604567"/>
                  <a:gd name="connsiteY22" fmla="*/ 474043 h 575955"/>
                  <a:gd name="connsiteX23" fmla="*/ 535084 w 604567"/>
                  <a:gd name="connsiteY23" fmla="*/ 546135 h 575955"/>
                  <a:gd name="connsiteX24" fmla="*/ 462905 w 604567"/>
                  <a:gd name="connsiteY24" fmla="*/ 575955 h 575955"/>
                  <a:gd name="connsiteX25" fmla="*/ 390725 w 604567"/>
                  <a:gd name="connsiteY25" fmla="*/ 546135 h 575955"/>
                  <a:gd name="connsiteX26" fmla="*/ 367540 w 604567"/>
                  <a:gd name="connsiteY26" fmla="*/ 437778 h 575955"/>
                  <a:gd name="connsiteX27" fmla="*/ 368196 w 604567"/>
                  <a:gd name="connsiteY27" fmla="*/ 436358 h 575955"/>
                  <a:gd name="connsiteX28" fmla="*/ 369180 w 604567"/>
                  <a:gd name="connsiteY28" fmla="*/ 434064 h 575955"/>
                  <a:gd name="connsiteX29" fmla="*/ 369836 w 604567"/>
                  <a:gd name="connsiteY29" fmla="*/ 432535 h 575955"/>
                  <a:gd name="connsiteX30" fmla="*/ 390725 w 604567"/>
                  <a:gd name="connsiteY30" fmla="*/ 401950 h 575955"/>
                  <a:gd name="connsiteX31" fmla="*/ 462905 w 604567"/>
                  <a:gd name="connsiteY31" fmla="*/ 372021 h 575955"/>
                  <a:gd name="connsiteX32" fmla="*/ 351799 w 604567"/>
                  <a:gd name="connsiteY32" fmla="*/ 312323 h 575955"/>
                  <a:gd name="connsiteX33" fmla="*/ 407125 w 604567"/>
                  <a:gd name="connsiteY33" fmla="*/ 367564 h 575955"/>
                  <a:gd name="connsiteX34" fmla="*/ 381102 w 604567"/>
                  <a:gd name="connsiteY34" fmla="*/ 387215 h 575955"/>
                  <a:gd name="connsiteX35" fmla="*/ 358141 w 604567"/>
                  <a:gd name="connsiteY35" fmla="*/ 420076 h 575955"/>
                  <a:gd name="connsiteX36" fmla="*/ 301065 w 604567"/>
                  <a:gd name="connsiteY36" fmla="*/ 363088 h 575955"/>
                  <a:gd name="connsiteX37" fmla="*/ 206657 w 604567"/>
                  <a:gd name="connsiteY37" fmla="*/ 167381 h 575955"/>
                  <a:gd name="connsiteX38" fmla="*/ 289774 w 604567"/>
                  <a:gd name="connsiteY38" fmla="*/ 250367 h 575955"/>
                  <a:gd name="connsiteX39" fmla="*/ 239029 w 604567"/>
                  <a:gd name="connsiteY39" fmla="*/ 301032 h 575955"/>
                  <a:gd name="connsiteX40" fmla="*/ 155912 w 604567"/>
                  <a:gd name="connsiteY40" fmla="*/ 218155 h 575955"/>
                  <a:gd name="connsiteX41" fmla="*/ 157771 w 604567"/>
                  <a:gd name="connsiteY41" fmla="*/ 217173 h 575955"/>
                  <a:gd name="connsiteX42" fmla="*/ 160943 w 604567"/>
                  <a:gd name="connsiteY42" fmla="*/ 215425 h 575955"/>
                  <a:gd name="connsiteX43" fmla="*/ 166630 w 604567"/>
                  <a:gd name="connsiteY43" fmla="*/ 211931 h 575955"/>
                  <a:gd name="connsiteX44" fmla="*/ 169801 w 604567"/>
                  <a:gd name="connsiteY44" fmla="*/ 209857 h 575955"/>
                  <a:gd name="connsiteX45" fmla="*/ 175379 w 604567"/>
                  <a:gd name="connsiteY45" fmla="*/ 205707 h 575955"/>
                  <a:gd name="connsiteX46" fmla="*/ 177894 w 604567"/>
                  <a:gd name="connsiteY46" fmla="*/ 203633 h 575955"/>
                  <a:gd name="connsiteX47" fmla="*/ 185331 w 604567"/>
                  <a:gd name="connsiteY47" fmla="*/ 196863 h 575955"/>
                  <a:gd name="connsiteX48" fmla="*/ 192549 w 604567"/>
                  <a:gd name="connsiteY48" fmla="*/ 188892 h 575955"/>
                  <a:gd name="connsiteX49" fmla="*/ 194518 w 604567"/>
                  <a:gd name="connsiteY49" fmla="*/ 186380 h 575955"/>
                  <a:gd name="connsiteX50" fmla="*/ 199220 w 604567"/>
                  <a:gd name="connsiteY50" fmla="*/ 179938 h 575955"/>
                  <a:gd name="connsiteX51" fmla="*/ 201079 w 604567"/>
                  <a:gd name="connsiteY51" fmla="*/ 177208 h 575955"/>
                  <a:gd name="connsiteX52" fmla="*/ 206001 w 604567"/>
                  <a:gd name="connsiteY52" fmla="*/ 168691 h 575955"/>
                  <a:gd name="connsiteX53" fmla="*/ 206548 w 604567"/>
                  <a:gd name="connsiteY53" fmla="*/ 167709 h 575955"/>
                  <a:gd name="connsiteX54" fmla="*/ 206657 w 604567"/>
                  <a:gd name="connsiteY54" fmla="*/ 167381 h 575955"/>
                  <a:gd name="connsiteX55" fmla="*/ 431761 w 604567"/>
                  <a:gd name="connsiteY55" fmla="*/ 130828 h 575955"/>
                  <a:gd name="connsiteX56" fmla="*/ 451448 w 604567"/>
                  <a:gd name="connsiteY56" fmla="*/ 150485 h 575955"/>
                  <a:gd name="connsiteX57" fmla="*/ 470916 w 604567"/>
                  <a:gd name="connsiteY57" fmla="*/ 169924 h 575955"/>
                  <a:gd name="connsiteX58" fmla="*/ 147175 w 604567"/>
                  <a:gd name="connsiteY58" fmla="*/ 494045 h 575955"/>
                  <a:gd name="connsiteX59" fmla="*/ 146847 w 604567"/>
                  <a:gd name="connsiteY59" fmla="*/ 494373 h 575955"/>
                  <a:gd name="connsiteX60" fmla="*/ 144222 w 604567"/>
                  <a:gd name="connsiteY60" fmla="*/ 496994 h 575955"/>
                  <a:gd name="connsiteX61" fmla="*/ 142581 w 604567"/>
                  <a:gd name="connsiteY61" fmla="*/ 497868 h 575955"/>
                  <a:gd name="connsiteX62" fmla="*/ 107363 w 604567"/>
                  <a:gd name="connsiteY62" fmla="*/ 494264 h 575955"/>
                  <a:gd name="connsiteX63" fmla="*/ 103645 w 604567"/>
                  <a:gd name="connsiteY63" fmla="*/ 459209 h 575955"/>
                  <a:gd name="connsiteX64" fmla="*/ 104520 w 604567"/>
                  <a:gd name="connsiteY64" fmla="*/ 457571 h 575955"/>
                  <a:gd name="connsiteX65" fmla="*/ 242219 w 604567"/>
                  <a:gd name="connsiteY65" fmla="*/ 319972 h 575955"/>
                  <a:gd name="connsiteX66" fmla="*/ 245063 w 604567"/>
                  <a:gd name="connsiteY66" fmla="*/ 318225 h 575955"/>
                  <a:gd name="connsiteX67" fmla="*/ 306858 w 604567"/>
                  <a:gd name="connsiteY67" fmla="*/ 256414 h 575955"/>
                  <a:gd name="connsiteX68" fmla="*/ 308608 w 604567"/>
                  <a:gd name="connsiteY68" fmla="*/ 253684 h 575955"/>
                  <a:gd name="connsiteX69" fmla="*/ 102108 w 604567"/>
                  <a:gd name="connsiteY69" fmla="*/ 11784 h 575955"/>
                  <a:gd name="connsiteX70" fmla="*/ 174277 w 604567"/>
                  <a:gd name="connsiteY70" fmla="*/ 41599 h 575955"/>
                  <a:gd name="connsiteX71" fmla="*/ 198224 w 604567"/>
                  <a:gd name="connsiteY71" fmla="*/ 147646 h 575955"/>
                  <a:gd name="connsiteX72" fmla="*/ 197568 w 604567"/>
                  <a:gd name="connsiteY72" fmla="*/ 149175 h 575955"/>
                  <a:gd name="connsiteX73" fmla="*/ 196802 w 604567"/>
                  <a:gd name="connsiteY73" fmla="*/ 151032 h 575955"/>
                  <a:gd name="connsiteX74" fmla="*/ 174277 w 604567"/>
                  <a:gd name="connsiteY74" fmla="*/ 185871 h 575955"/>
                  <a:gd name="connsiteX75" fmla="*/ 142785 w 604567"/>
                  <a:gd name="connsiteY75" fmla="*/ 207168 h 575955"/>
                  <a:gd name="connsiteX76" fmla="*/ 140926 w 604567"/>
                  <a:gd name="connsiteY76" fmla="*/ 207932 h 575955"/>
                  <a:gd name="connsiteX77" fmla="*/ 139505 w 604567"/>
                  <a:gd name="connsiteY77" fmla="*/ 208478 h 575955"/>
                  <a:gd name="connsiteX78" fmla="*/ 101890 w 604567"/>
                  <a:gd name="connsiteY78" fmla="*/ 215577 h 575955"/>
                  <a:gd name="connsiteX79" fmla="*/ 29940 w 604567"/>
                  <a:gd name="connsiteY79" fmla="*/ 185762 h 575955"/>
                  <a:gd name="connsiteX80" fmla="*/ 3697 w 604567"/>
                  <a:gd name="connsiteY80" fmla="*/ 86595 h 575955"/>
                  <a:gd name="connsiteX81" fmla="*/ 52903 w 604567"/>
                  <a:gd name="connsiteY81" fmla="*/ 135851 h 575955"/>
                  <a:gd name="connsiteX82" fmla="*/ 58917 w 604567"/>
                  <a:gd name="connsiteY82" fmla="*/ 138035 h 575955"/>
                  <a:gd name="connsiteX83" fmla="*/ 115995 w 604567"/>
                  <a:gd name="connsiteY83" fmla="*/ 135086 h 575955"/>
                  <a:gd name="connsiteX84" fmla="*/ 123431 w 604567"/>
                  <a:gd name="connsiteY84" fmla="*/ 127660 h 575955"/>
                  <a:gd name="connsiteX85" fmla="*/ 126493 w 604567"/>
                  <a:gd name="connsiteY85" fmla="*/ 70650 h 575955"/>
                  <a:gd name="connsiteX86" fmla="*/ 124196 w 604567"/>
                  <a:gd name="connsiteY86" fmla="*/ 64643 h 575955"/>
                  <a:gd name="connsiteX87" fmla="*/ 74881 w 604567"/>
                  <a:gd name="connsiteY87" fmla="*/ 15388 h 575955"/>
                  <a:gd name="connsiteX88" fmla="*/ 102108 w 604567"/>
                  <a:gd name="connsiteY88" fmla="*/ 11784 h 575955"/>
                  <a:gd name="connsiteX89" fmla="*/ 362839 w 604567"/>
                  <a:gd name="connsiteY89" fmla="*/ 0 h 575955"/>
                  <a:gd name="connsiteX90" fmla="*/ 381652 w 604567"/>
                  <a:gd name="connsiteY90" fmla="*/ 3822 h 575955"/>
                  <a:gd name="connsiteX91" fmla="*/ 525595 w 604567"/>
                  <a:gd name="connsiteY91" fmla="*/ 125584 h 575955"/>
                  <a:gd name="connsiteX92" fmla="*/ 604567 w 604567"/>
                  <a:gd name="connsiteY92" fmla="*/ 321058 h 575955"/>
                  <a:gd name="connsiteX93" fmla="*/ 600739 w 604567"/>
                  <a:gd name="connsiteY93" fmla="*/ 322696 h 575955"/>
                  <a:gd name="connsiteX94" fmla="*/ 488406 w 604567"/>
                  <a:gd name="connsiteY94" fmla="*/ 165334 h 575955"/>
                  <a:gd name="connsiteX95" fmla="*/ 487531 w 604567"/>
                  <a:gd name="connsiteY95" fmla="*/ 164351 h 575955"/>
                  <a:gd name="connsiteX96" fmla="*/ 437217 w 604567"/>
                  <a:gd name="connsiteY96" fmla="*/ 114227 h 575955"/>
                  <a:gd name="connsiteX97" fmla="*/ 435357 w 604567"/>
                  <a:gd name="connsiteY97" fmla="*/ 112807 h 575955"/>
                  <a:gd name="connsiteX98" fmla="*/ 361855 w 604567"/>
                  <a:gd name="connsiteY98" fmla="*/ 74149 h 575955"/>
                  <a:gd name="connsiteX99" fmla="*/ 346651 w 604567"/>
                  <a:gd name="connsiteY99" fmla="*/ 52199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04567" h="575955">
                    <a:moveTo>
                      <a:pt x="474392" y="431437"/>
                    </a:moveTo>
                    <a:lnTo>
                      <a:pt x="505564" y="462558"/>
                    </a:lnTo>
                    <a:lnTo>
                      <a:pt x="494189" y="505144"/>
                    </a:lnTo>
                    <a:lnTo>
                      <a:pt x="451532" y="516609"/>
                    </a:lnTo>
                    <a:lnTo>
                      <a:pt x="420250" y="485379"/>
                    </a:lnTo>
                    <a:lnTo>
                      <a:pt x="431735" y="442793"/>
                    </a:lnTo>
                    <a:close/>
                    <a:moveTo>
                      <a:pt x="474716" y="415167"/>
                    </a:moveTo>
                    <a:lnTo>
                      <a:pt x="423315" y="428930"/>
                    </a:lnTo>
                    <a:cubicBezTo>
                      <a:pt x="420581" y="429586"/>
                      <a:pt x="418503" y="431770"/>
                      <a:pt x="417737" y="434392"/>
                    </a:cubicBezTo>
                    <a:lnTo>
                      <a:pt x="403958" y="485730"/>
                    </a:lnTo>
                    <a:cubicBezTo>
                      <a:pt x="403301" y="488461"/>
                      <a:pt x="404067" y="491301"/>
                      <a:pt x="406036" y="493267"/>
                    </a:cubicBezTo>
                    <a:lnTo>
                      <a:pt x="443657" y="530843"/>
                    </a:lnTo>
                    <a:cubicBezTo>
                      <a:pt x="445078" y="532372"/>
                      <a:pt x="447156" y="533136"/>
                      <a:pt x="449125" y="533136"/>
                    </a:cubicBezTo>
                    <a:cubicBezTo>
                      <a:pt x="449890" y="533136"/>
                      <a:pt x="450546" y="533136"/>
                      <a:pt x="451203" y="532918"/>
                    </a:cubicBezTo>
                    <a:lnTo>
                      <a:pt x="502603" y="519155"/>
                    </a:lnTo>
                    <a:cubicBezTo>
                      <a:pt x="505338" y="518390"/>
                      <a:pt x="507415" y="516315"/>
                      <a:pt x="508072" y="513584"/>
                    </a:cubicBezTo>
                    <a:lnTo>
                      <a:pt x="521851" y="462246"/>
                    </a:lnTo>
                    <a:cubicBezTo>
                      <a:pt x="522617" y="459624"/>
                      <a:pt x="521851" y="456675"/>
                      <a:pt x="519883" y="454709"/>
                    </a:cubicBezTo>
                    <a:lnTo>
                      <a:pt x="482262" y="417133"/>
                    </a:lnTo>
                    <a:cubicBezTo>
                      <a:pt x="480293" y="415167"/>
                      <a:pt x="477341" y="414403"/>
                      <a:pt x="474716" y="415167"/>
                    </a:cubicBezTo>
                    <a:close/>
                    <a:moveTo>
                      <a:pt x="462905" y="372021"/>
                    </a:moveTo>
                    <a:cubicBezTo>
                      <a:pt x="490245" y="372021"/>
                      <a:pt x="515836" y="382616"/>
                      <a:pt x="535084" y="401950"/>
                    </a:cubicBezTo>
                    <a:cubicBezTo>
                      <a:pt x="554442" y="421175"/>
                      <a:pt x="565050" y="446844"/>
                      <a:pt x="565050" y="474043"/>
                    </a:cubicBezTo>
                    <a:cubicBezTo>
                      <a:pt x="565050" y="501241"/>
                      <a:pt x="554442" y="526910"/>
                      <a:pt x="535084" y="546135"/>
                    </a:cubicBezTo>
                    <a:cubicBezTo>
                      <a:pt x="515836" y="565360"/>
                      <a:pt x="490245" y="575955"/>
                      <a:pt x="462905" y="575955"/>
                    </a:cubicBezTo>
                    <a:cubicBezTo>
                      <a:pt x="435673" y="575955"/>
                      <a:pt x="410082" y="565360"/>
                      <a:pt x="390725" y="546135"/>
                    </a:cubicBezTo>
                    <a:cubicBezTo>
                      <a:pt x="362290" y="517735"/>
                      <a:pt x="353213" y="475353"/>
                      <a:pt x="367540" y="437778"/>
                    </a:cubicBezTo>
                    <a:cubicBezTo>
                      <a:pt x="367758" y="437341"/>
                      <a:pt x="367977" y="436904"/>
                      <a:pt x="368196" y="436358"/>
                    </a:cubicBezTo>
                    <a:cubicBezTo>
                      <a:pt x="368415" y="435593"/>
                      <a:pt x="368852" y="434829"/>
                      <a:pt x="369180" y="434064"/>
                    </a:cubicBezTo>
                    <a:lnTo>
                      <a:pt x="369836" y="432535"/>
                    </a:lnTo>
                    <a:cubicBezTo>
                      <a:pt x="374976" y="420956"/>
                      <a:pt x="381976" y="410689"/>
                      <a:pt x="390725" y="401950"/>
                    </a:cubicBezTo>
                    <a:cubicBezTo>
                      <a:pt x="410082" y="382616"/>
                      <a:pt x="435673" y="372021"/>
                      <a:pt x="462905" y="372021"/>
                    </a:cubicBezTo>
                    <a:close/>
                    <a:moveTo>
                      <a:pt x="351799" y="312323"/>
                    </a:moveTo>
                    <a:lnTo>
                      <a:pt x="407125" y="367564"/>
                    </a:lnTo>
                    <a:cubicBezTo>
                      <a:pt x="397503" y="372914"/>
                      <a:pt x="388756" y="379464"/>
                      <a:pt x="381102" y="387215"/>
                    </a:cubicBezTo>
                    <a:cubicBezTo>
                      <a:pt x="371589" y="396604"/>
                      <a:pt x="363826" y="407740"/>
                      <a:pt x="358141" y="420076"/>
                    </a:cubicBezTo>
                    <a:lnTo>
                      <a:pt x="301065" y="363088"/>
                    </a:lnTo>
                    <a:close/>
                    <a:moveTo>
                      <a:pt x="206657" y="167381"/>
                    </a:moveTo>
                    <a:lnTo>
                      <a:pt x="289774" y="250367"/>
                    </a:lnTo>
                    <a:lnTo>
                      <a:pt x="239029" y="301032"/>
                    </a:lnTo>
                    <a:lnTo>
                      <a:pt x="155912" y="218155"/>
                    </a:lnTo>
                    <a:cubicBezTo>
                      <a:pt x="156568" y="217828"/>
                      <a:pt x="157115" y="217500"/>
                      <a:pt x="157771" y="217173"/>
                    </a:cubicBezTo>
                    <a:cubicBezTo>
                      <a:pt x="158865" y="216627"/>
                      <a:pt x="159958" y="215971"/>
                      <a:pt x="160943" y="215425"/>
                    </a:cubicBezTo>
                    <a:cubicBezTo>
                      <a:pt x="162911" y="214224"/>
                      <a:pt x="164771" y="213132"/>
                      <a:pt x="166630" y="211931"/>
                    </a:cubicBezTo>
                    <a:cubicBezTo>
                      <a:pt x="167723" y="211276"/>
                      <a:pt x="168708" y="210512"/>
                      <a:pt x="169801" y="209857"/>
                    </a:cubicBezTo>
                    <a:cubicBezTo>
                      <a:pt x="171660" y="208546"/>
                      <a:pt x="173520" y="207127"/>
                      <a:pt x="175379" y="205707"/>
                    </a:cubicBezTo>
                    <a:cubicBezTo>
                      <a:pt x="176144" y="204943"/>
                      <a:pt x="177019" y="204397"/>
                      <a:pt x="177894" y="203633"/>
                    </a:cubicBezTo>
                    <a:cubicBezTo>
                      <a:pt x="180410" y="201449"/>
                      <a:pt x="182925" y="199265"/>
                      <a:pt x="185331" y="196863"/>
                    </a:cubicBezTo>
                    <a:cubicBezTo>
                      <a:pt x="187956" y="194351"/>
                      <a:pt x="190252" y="191622"/>
                      <a:pt x="192549" y="188892"/>
                    </a:cubicBezTo>
                    <a:cubicBezTo>
                      <a:pt x="193315" y="188018"/>
                      <a:pt x="193861" y="187145"/>
                      <a:pt x="194518" y="186380"/>
                    </a:cubicBezTo>
                    <a:cubicBezTo>
                      <a:pt x="196158" y="184306"/>
                      <a:pt x="197689" y="182122"/>
                      <a:pt x="199220" y="179938"/>
                    </a:cubicBezTo>
                    <a:cubicBezTo>
                      <a:pt x="199876" y="178955"/>
                      <a:pt x="200423" y="178082"/>
                      <a:pt x="201079" y="177208"/>
                    </a:cubicBezTo>
                    <a:cubicBezTo>
                      <a:pt x="202829" y="174478"/>
                      <a:pt x="204470" y="171639"/>
                      <a:pt x="206001" y="168691"/>
                    </a:cubicBezTo>
                    <a:cubicBezTo>
                      <a:pt x="206110" y="168364"/>
                      <a:pt x="206329" y="168036"/>
                      <a:pt x="206548" y="167709"/>
                    </a:cubicBezTo>
                    <a:cubicBezTo>
                      <a:pt x="206548" y="167599"/>
                      <a:pt x="206657" y="167490"/>
                      <a:pt x="206657" y="167381"/>
                    </a:cubicBezTo>
                    <a:close/>
                    <a:moveTo>
                      <a:pt x="431761" y="130828"/>
                    </a:moveTo>
                    <a:lnTo>
                      <a:pt x="451448" y="150485"/>
                    </a:lnTo>
                    <a:lnTo>
                      <a:pt x="470916" y="169924"/>
                    </a:lnTo>
                    <a:cubicBezTo>
                      <a:pt x="335185" y="305884"/>
                      <a:pt x="151003" y="490332"/>
                      <a:pt x="147175" y="494045"/>
                    </a:cubicBezTo>
                    <a:cubicBezTo>
                      <a:pt x="147065" y="494155"/>
                      <a:pt x="146956" y="494264"/>
                      <a:pt x="146847" y="494373"/>
                    </a:cubicBezTo>
                    <a:lnTo>
                      <a:pt x="144222" y="496994"/>
                    </a:lnTo>
                    <a:cubicBezTo>
                      <a:pt x="143675" y="497212"/>
                      <a:pt x="143128" y="497540"/>
                      <a:pt x="142581" y="497868"/>
                    </a:cubicBezTo>
                    <a:cubicBezTo>
                      <a:pt x="131753" y="504966"/>
                      <a:pt x="116550" y="503437"/>
                      <a:pt x="107363" y="494264"/>
                    </a:cubicBezTo>
                    <a:cubicBezTo>
                      <a:pt x="97957" y="484872"/>
                      <a:pt x="96426" y="470129"/>
                      <a:pt x="103645" y="459209"/>
                    </a:cubicBezTo>
                    <a:cubicBezTo>
                      <a:pt x="103973" y="458663"/>
                      <a:pt x="104301" y="458117"/>
                      <a:pt x="104520" y="457571"/>
                    </a:cubicBezTo>
                    <a:lnTo>
                      <a:pt x="242219" y="319972"/>
                    </a:lnTo>
                    <a:cubicBezTo>
                      <a:pt x="243313" y="319535"/>
                      <a:pt x="244188" y="318989"/>
                      <a:pt x="245063" y="318225"/>
                    </a:cubicBezTo>
                    <a:lnTo>
                      <a:pt x="306858" y="256414"/>
                    </a:lnTo>
                    <a:cubicBezTo>
                      <a:pt x="307733" y="255650"/>
                      <a:pt x="308280" y="254667"/>
                      <a:pt x="308608" y="253684"/>
                    </a:cubicBezTo>
                    <a:close/>
                    <a:moveTo>
                      <a:pt x="102108" y="11784"/>
                    </a:moveTo>
                    <a:cubicBezTo>
                      <a:pt x="129336" y="11784"/>
                      <a:pt x="155032" y="22378"/>
                      <a:pt x="174277" y="41599"/>
                    </a:cubicBezTo>
                    <a:cubicBezTo>
                      <a:pt x="201832" y="69121"/>
                      <a:pt x="211236" y="110841"/>
                      <a:pt x="198224" y="147646"/>
                    </a:cubicBezTo>
                    <a:cubicBezTo>
                      <a:pt x="198114" y="148192"/>
                      <a:pt x="197786" y="148629"/>
                      <a:pt x="197568" y="149175"/>
                    </a:cubicBezTo>
                    <a:cubicBezTo>
                      <a:pt x="197349" y="149830"/>
                      <a:pt x="197130" y="150376"/>
                      <a:pt x="196802" y="151032"/>
                    </a:cubicBezTo>
                    <a:cubicBezTo>
                      <a:pt x="191663" y="164356"/>
                      <a:pt x="184009" y="176151"/>
                      <a:pt x="174277" y="185871"/>
                    </a:cubicBezTo>
                    <a:cubicBezTo>
                      <a:pt x="165311" y="194826"/>
                      <a:pt x="154704" y="201925"/>
                      <a:pt x="142785" y="207168"/>
                    </a:cubicBezTo>
                    <a:cubicBezTo>
                      <a:pt x="142129" y="207386"/>
                      <a:pt x="141473" y="207714"/>
                      <a:pt x="140926" y="207932"/>
                    </a:cubicBezTo>
                    <a:lnTo>
                      <a:pt x="139505" y="208478"/>
                    </a:lnTo>
                    <a:cubicBezTo>
                      <a:pt x="127477" y="213174"/>
                      <a:pt x="114793" y="215577"/>
                      <a:pt x="101890" y="215577"/>
                    </a:cubicBezTo>
                    <a:cubicBezTo>
                      <a:pt x="74663" y="215577"/>
                      <a:pt x="49076" y="204983"/>
                      <a:pt x="29940" y="185762"/>
                    </a:cubicBezTo>
                    <a:cubicBezTo>
                      <a:pt x="3697" y="159550"/>
                      <a:pt x="-6035" y="121762"/>
                      <a:pt x="3697" y="86595"/>
                    </a:cubicBezTo>
                    <a:lnTo>
                      <a:pt x="52903" y="135851"/>
                    </a:lnTo>
                    <a:cubicBezTo>
                      <a:pt x="54543" y="137380"/>
                      <a:pt x="56620" y="138254"/>
                      <a:pt x="58917" y="138035"/>
                    </a:cubicBezTo>
                    <a:lnTo>
                      <a:pt x="115995" y="135086"/>
                    </a:lnTo>
                    <a:cubicBezTo>
                      <a:pt x="120041" y="134868"/>
                      <a:pt x="123212" y="131592"/>
                      <a:pt x="123431" y="127660"/>
                    </a:cubicBezTo>
                    <a:lnTo>
                      <a:pt x="126493" y="70650"/>
                    </a:lnTo>
                    <a:cubicBezTo>
                      <a:pt x="126602" y="68357"/>
                      <a:pt x="125727" y="66172"/>
                      <a:pt x="124196" y="64643"/>
                    </a:cubicBezTo>
                    <a:lnTo>
                      <a:pt x="74881" y="15388"/>
                    </a:lnTo>
                    <a:cubicBezTo>
                      <a:pt x="83738" y="12985"/>
                      <a:pt x="92814" y="11784"/>
                      <a:pt x="102108" y="11784"/>
                    </a:cubicBezTo>
                    <a:close/>
                    <a:moveTo>
                      <a:pt x="362839" y="0"/>
                    </a:moveTo>
                    <a:lnTo>
                      <a:pt x="381652" y="3822"/>
                    </a:lnTo>
                    <a:lnTo>
                      <a:pt x="525595" y="125584"/>
                    </a:lnTo>
                    <a:lnTo>
                      <a:pt x="604567" y="321058"/>
                    </a:lnTo>
                    <a:lnTo>
                      <a:pt x="600739" y="322696"/>
                    </a:lnTo>
                    <a:lnTo>
                      <a:pt x="488406" y="165334"/>
                    </a:lnTo>
                    <a:cubicBezTo>
                      <a:pt x="488078" y="165006"/>
                      <a:pt x="487859" y="164679"/>
                      <a:pt x="487531" y="164351"/>
                    </a:cubicBezTo>
                    <a:lnTo>
                      <a:pt x="437217" y="114227"/>
                    </a:lnTo>
                    <a:cubicBezTo>
                      <a:pt x="436670" y="113681"/>
                      <a:pt x="436123" y="113135"/>
                      <a:pt x="435357" y="112807"/>
                    </a:cubicBezTo>
                    <a:lnTo>
                      <a:pt x="361855" y="74149"/>
                    </a:lnTo>
                    <a:lnTo>
                      <a:pt x="346651" y="52199"/>
                    </a:lnTo>
                    <a:close/>
                  </a:path>
                </a:pathLst>
              </a:custGeom>
              <a:solidFill>
                <a:schemeClr val="bg1"/>
              </a:solidFill>
              <a:ln w="19050" cap="rnd">
                <a:solidFill>
                  <a:schemeClr val="accent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grpSp>
      </p:grpSp>
      <p:sp>
        <p:nvSpPr>
          <p:cNvPr id="33" name="文本框 32"/>
          <p:cNvSpPr txBox="1"/>
          <p:nvPr/>
        </p:nvSpPr>
        <p:spPr>
          <a:xfrm>
            <a:off x="880040" y="5560710"/>
            <a:ext cx="3413976" cy="570284"/>
          </a:xfrm>
          <a:prstGeom prst="rect">
            <a:avLst/>
          </a:prstGeom>
          <a:noFill/>
        </p:spPr>
        <p:txBody>
          <a:bodyPr wrap="square" rtlCol="0">
            <a:spAutoFit/>
          </a:bodyPr>
          <a:lstStyle/>
          <a:p>
            <a:pPr lvl="0">
              <a:lnSpc>
                <a:spcPct val="150000"/>
              </a:lnSpc>
              <a:defRPr/>
            </a:pPr>
            <a:r>
              <a:rPr lang="zh-CN" altLang="en-US" sz="1100" dirty="0">
                <a:solidFill>
                  <a:prstClr val="black"/>
                </a:solidFill>
                <a:cs typeface="+mn-ea"/>
                <a:sym typeface="+mn-lt"/>
              </a:rPr>
              <a:t>校企“产学研”深度合作，发挥各主体优势，促进新型学科建设，共同开启网络安全专业人才培训新模式。</a:t>
            </a:r>
            <a:endParaRPr lang="zh-CN" altLang="en-US" sz="1100" dirty="0">
              <a:solidFill>
                <a:prstClr val="black"/>
              </a:solidFill>
              <a:cs typeface="+mn-ea"/>
              <a:sym typeface="+mn-lt"/>
            </a:endParaRPr>
          </a:p>
        </p:txBody>
      </p:sp>
      <p:sp>
        <p:nvSpPr>
          <p:cNvPr id="30" name="文本框 29"/>
          <p:cNvSpPr txBox="1"/>
          <p:nvPr/>
        </p:nvSpPr>
        <p:spPr>
          <a:xfrm>
            <a:off x="192088" y="189561"/>
            <a:ext cx="6732004"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安全教育</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Education</a:t>
            </a:r>
            <a:endParaRPr lang="en-US" altLang="zh-CN" dirty="0">
              <a:solidFill>
                <a:schemeClr val="accent4"/>
              </a:solidFill>
              <a:cs typeface="+mn-ea"/>
              <a:sym typeface="+mn-lt"/>
            </a:endParaRPr>
          </a:p>
        </p:txBody>
      </p:sp>
      <p:sp>
        <p:nvSpPr>
          <p:cNvPr id="31" name="文本框 30"/>
          <p:cNvSpPr txBox="1"/>
          <p:nvPr/>
        </p:nvSpPr>
        <p:spPr>
          <a:xfrm>
            <a:off x="4629364" y="5560710"/>
            <a:ext cx="3064532" cy="570284"/>
          </a:xfrm>
          <a:prstGeom prst="rect">
            <a:avLst/>
          </a:prstGeom>
          <a:noFill/>
        </p:spPr>
        <p:txBody>
          <a:bodyPr wrap="square" rtlCol="0">
            <a:spAutoFit/>
          </a:bodyPr>
          <a:lstStyle/>
          <a:p>
            <a:pPr lvl="0">
              <a:lnSpc>
                <a:spcPct val="150000"/>
              </a:lnSpc>
              <a:defRPr/>
            </a:pPr>
            <a:r>
              <a:rPr lang="zh-CN" altLang="en-US" sz="1100" dirty="0">
                <a:solidFill>
                  <a:prstClr val="black"/>
                </a:solidFill>
                <a:cs typeface="+mn-ea"/>
                <a:sym typeface="+mn-lt"/>
              </a:rPr>
              <a:t>通过通识性、专业型定制化培训课程，全面提高企业人员网络安全意识与专业技能。</a:t>
            </a:r>
            <a:endParaRPr lang="zh-CN" altLang="en-US" sz="1100" dirty="0">
              <a:solidFill>
                <a:prstClr val="black"/>
              </a:solidFill>
              <a:cs typeface="+mn-ea"/>
              <a:sym typeface="+mn-lt"/>
            </a:endParaRPr>
          </a:p>
        </p:txBody>
      </p:sp>
      <p:sp>
        <p:nvSpPr>
          <p:cNvPr id="32" name="文本框 31"/>
          <p:cNvSpPr txBox="1"/>
          <p:nvPr/>
        </p:nvSpPr>
        <p:spPr>
          <a:xfrm>
            <a:off x="8057093" y="5560710"/>
            <a:ext cx="3185700" cy="570284"/>
          </a:xfrm>
          <a:prstGeom prst="rect">
            <a:avLst/>
          </a:prstGeom>
          <a:noFill/>
        </p:spPr>
        <p:txBody>
          <a:bodyPr wrap="square" rtlCol="0">
            <a:spAutoFit/>
          </a:bodyPr>
          <a:lstStyle/>
          <a:p>
            <a:pPr lvl="0">
              <a:lnSpc>
                <a:spcPct val="150000"/>
              </a:lnSpc>
              <a:defRPr/>
            </a:pPr>
            <a:r>
              <a:rPr lang="zh-CN" altLang="en-US" sz="1100" dirty="0">
                <a:solidFill>
                  <a:prstClr val="black"/>
                </a:solidFill>
                <a:cs typeface="+mn-ea"/>
                <a:sym typeface="+mn-lt"/>
              </a:rPr>
              <a:t>依靠公司多年网络安全行业经验，从市场需求角度出发，培养技能型、实用型、专业型技术人才。</a:t>
            </a:r>
            <a:endParaRPr lang="zh-CN" altLang="en-US" sz="1100" dirty="0">
              <a:solidFill>
                <a:prstClr val="black"/>
              </a:solidFill>
              <a:cs typeface="+mn-ea"/>
              <a:sym typeface="+mn-lt"/>
            </a:endParaRPr>
          </a:p>
        </p:txBody>
      </p:sp>
      <p:grpSp>
        <p:nvGrpSpPr>
          <p:cNvPr id="58" name="组合 57"/>
          <p:cNvGrpSpPr/>
          <p:nvPr/>
        </p:nvGrpSpPr>
        <p:grpSpPr>
          <a:xfrm>
            <a:off x="1" y="6786000"/>
            <a:ext cx="9681881" cy="72000"/>
            <a:chOff x="0" y="6786000"/>
            <a:chExt cx="10618838" cy="72000"/>
          </a:xfrm>
        </p:grpSpPr>
        <p:sp>
          <p:nvSpPr>
            <p:cNvPr id="59" name="矩形 5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矩形 72"/>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矩形 73"/>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矩形 79"/>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矩形 80"/>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矩形 81"/>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矩形 89"/>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矩形 101"/>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矩形 102"/>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矩形 103"/>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矩形 104"/>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38200" y="4085407"/>
            <a:ext cx="3240000" cy="2030095"/>
          </a:xfrm>
          <a:prstGeom prst="rect">
            <a:avLst/>
          </a:prstGeom>
        </p:spPr>
        <p:txBody>
          <a:bodyPr wrap="square">
            <a:spAutoFit/>
          </a:bodyPr>
          <a:lstStyle/>
          <a:p>
            <a:pPr algn="ctr">
              <a:lnSpc>
                <a:spcPct val="150000"/>
              </a:lnSpc>
            </a:pPr>
            <a:r>
              <a:rPr lang="zh-CN" altLang="en-US" sz="2000" b="1" dirty="0">
                <a:cs typeface="+mn-ea"/>
                <a:sym typeface="+mn-lt"/>
              </a:rPr>
              <a:t>知名院校教学团队</a:t>
            </a:r>
            <a:endParaRPr lang="en-US" altLang="zh-CN" sz="2000" b="1" dirty="0">
              <a:cs typeface="+mn-ea"/>
              <a:sym typeface="+mn-lt"/>
            </a:endParaRPr>
          </a:p>
          <a:p>
            <a:pPr algn="ctr">
              <a:lnSpc>
                <a:spcPct val="150000"/>
              </a:lnSpc>
            </a:pPr>
            <a:endParaRPr lang="en-US" altLang="zh-CN" sz="1600" dirty="0">
              <a:cs typeface="+mn-ea"/>
              <a:sym typeface="+mn-lt"/>
            </a:endParaRPr>
          </a:p>
          <a:p>
            <a:pPr>
              <a:lnSpc>
                <a:spcPct val="150000"/>
              </a:lnSpc>
            </a:pPr>
            <a:r>
              <a:rPr lang="zh-CN" altLang="en-US" sz="1200" dirty="0">
                <a:cs typeface="+mn-ea"/>
                <a:sym typeface="+mn-lt"/>
              </a:rPr>
              <a:t>目前纽盾科技网络安全教育讲师团队主要由：</a:t>
            </a:r>
            <a:r>
              <a:rPr lang="zh-CN" altLang="en-US" sz="1200" b="1" dirty="0">
                <a:cs typeface="+mn-ea"/>
                <a:sym typeface="+mn-lt"/>
              </a:rPr>
              <a:t>中国人民解放军国防科技大学、中国人民解放军战略支援部队信息工程大学、华中科技大学、同济大学</a:t>
            </a:r>
            <a:r>
              <a:rPr lang="zh-CN" altLang="en-US" sz="1200" dirty="0">
                <a:cs typeface="+mn-ea"/>
                <a:sym typeface="+mn-lt"/>
              </a:rPr>
              <a:t>等知名院校相关专业毕业生组成。</a:t>
            </a:r>
            <a:endParaRPr lang="zh-CN" altLang="en-US" sz="1200" dirty="0">
              <a:cs typeface="+mn-ea"/>
              <a:sym typeface="+mn-lt"/>
            </a:endParaRPr>
          </a:p>
        </p:txBody>
      </p:sp>
      <p:sp>
        <p:nvSpPr>
          <p:cNvPr id="6" name="矩形 5"/>
          <p:cNvSpPr/>
          <p:nvPr/>
        </p:nvSpPr>
        <p:spPr>
          <a:xfrm>
            <a:off x="8163706" y="4085407"/>
            <a:ext cx="3240000" cy="2030095"/>
          </a:xfrm>
          <a:prstGeom prst="rect">
            <a:avLst/>
          </a:prstGeom>
        </p:spPr>
        <p:txBody>
          <a:bodyPr wrap="square">
            <a:spAutoFit/>
          </a:bodyPr>
          <a:lstStyle/>
          <a:p>
            <a:pPr algn="ctr">
              <a:lnSpc>
                <a:spcPct val="150000"/>
              </a:lnSpc>
            </a:pPr>
            <a:r>
              <a:rPr lang="zh-CN" altLang="en-US" sz="2000" b="1" dirty="0">
                <a:cs typeface="+mn-ea"/>
                <a:sym typeface="+mn-lt"/>
              </a:rPr>
              <a:t>技能水平突出</a:t>
            </a:r>
            <a:endParaRPr lang="en-US" altLang="zh-CN" sz="2000" b="1" dirty="0">
              <a:cs typeface="+mn-ea"/>
              <a:sym typeface="+mn-lt"/>
            </a:endParaRPr>
          </a:p>
          <a:p>
            <a:pPr algn="ctr">
              <a:lnSpc>
                <a:spcPct val="150000"/>
              </a:lnSpc>
            </a:pPr>
            <a:endParaRPr lang="en-US" altLang="zh-CN" sz="1600" b="1" dirty="0">
              <a:cs typeface="+mn-ea"/>
              <a:sym typeface="+mn-lt"/>
            </a:endParaRPr>
          </a:p>
          <a:p>
            <a:pPr>
              <a:lnSpc>
                <a:spcPct val="150000"/>
              </a:lnSpc>
            </a:pPr>
            <a:r>
              <a:rPr lang="zh-CN" altLang="en-US" sz="1200" dirty="0">
                <a:cs typeface="+mn-ea"/>
                <a:sym typeface="+mn-lt"/>
              </a:rPr>
              <a:t>教学团队均为本科以上学历，其中</a:t>
            </a:r>
            <a:r>
              <a:rPr lang="zh-CN" altLang="en-US" sz="1200" b="1" dirty="0">
                <a:cs typeface="+mn-ea"/>
                <a:sym typeface="+mn-lt"/>
              </a:rPr>
              <a:t>硕、博士占</a:t>
            </a:r>
            <a:r>
              <a:rPr lang="en-US" altLang="zh-CN" sz="1200" b="1" dirty="0">
                <a:cs typeface="+mn-ea"/>
                <a:sym typeface="+mn-lt"/>
              </a:rPr>
              <a:t>30%</a:t>
            </a:r>
            <a:r>
              <a:rPr lang="zh-CN" altLang="en-US" sz="1200" b="1" dirty="0">
                <a:cs typeface="+mn-ea"/>
                <a:sym typeface="+mn-lt"/>
              </a:rPr>
              <a:t>以上</a:t>
            </a:r>
            <a:r>
              <a:rPr lang="zh-CN" altLang="en-US" sz="1200" dirty="0">
                <a:cs typeface="+mn-ea"/>
                <a:sym typeface="+mn-lt"/>
              </a:rPr>
              <a:t>。团队全部成员均持有权威机构颁发的</a:t>
            </a:r>
            <a:r>
              <a:rPr lang="zh-CN" altLang="en-US" sz="1200" b="1" dirty="0">
                <a:cs typeface="+mn-ea"/>
                <a:sym typeface="+mn-lt"/>
              </a:rPr>
              <a:t>等级保护专业技术服务</a:t>
            </a:r>
            <a:r>
              <a:rPr lang="zh-CN" altLang="en-US" sz="1200" dirty="0">
                <a:cs typeface="+mn-ea"/>
                <a:sym typeface="+mn-lt"/>
              </a:rPr>
              <a:t>资格认证、</a:t>
            </a:r>
            <a:r>
              <a:rPr lang="en-US" altLang="zh-CN" sz="1200" b="1" dirty="0">
                <a:cs typeface="+mn-ea"/>
                <a:sym typeface="+mn-lt"/>
              </a:rPr>
              <a:t>CISP</a:t>
            </a:r>
            <a:r>
              <a:rPr lang="zh-CN" altLang="en-US" sz="1200" b="1" dirty="0">
                <a:cs typeface="+mn-ea"/>
                <a:sym typeface="+mn-lt"/>
              </a:rPr>
              <a:t>、</a:t>
            </a:r>
            <a:r>
              <a:rPr lang="en-US" altLang="zh-CN" sz="1200" b="1" dirty="0">
                <a:cs typeface="+mn-ea"/>
                <a:sym typeface="+mn-lt"/>
              </a:rPr>
              <a:t>CISAW</a:t>
            </a:r>
            <a:r>
              <a:rPr lang="en-US" altLang="zh-CN" sz="1200" dirty="0">
                <a:cs typeface="+mn-ea"/>
                <a:sym typeface="+mn-lt"/>
              </a:rPr>
              <a:t> </a:t>
            </a:r>
            <a:r>
              <a:rPr lang="zh-CN" altLang="en-US" sz="1200" dirty="0">
                <a:cs typeface="+mn-ea"/>
                <a:sym typeface="+mn-lt"/>
              </a:rPr>
              <a:t>相关行业认证。</a:t>
            </a:r>
            <a:endParaRPr lang="zh-CN" altLang="en-US" sz="1200" dirty="0">
              <a:cs typeface="+mn-ea"/>
              <a:sym typeface="+mn-lt"/>
            </a:endParaRPr>
          </a:p>
        </p:txBody>
      </p:sp>
      <p:sp>
        <p:nvSpPr>
          <p:cNvPr id="7" name="矩形 6"/>
          <p:cNvSpPr/>
          <p:nvPr/>
        </p:nvSpPr>
        <p:spPr>
          <a:xfrm>
            <a:off x="4501403" y="4085407"/>
            <a:ext cx="3240000" cy="1998689"/>
          </a:xfrm>
          <a:prstGeom prst="rect">
            <a:avLst/>
          </a:prstGeom>
        </p:spPr>
        <p:txBody>
          <a:bodyPr wrap="square">
            <a:spAutoFit/>
          </a:bodyPr>
          <a:lstStyle/>
          <a:p>
            <a:pPr algn="ctr">
              <a:lnSpc>
                <a:spcPct val="150000"/>
              </a:lnSpc>
            </a:pPr>
            <a:r>
              <a:rPr lang="zh-CN" altLang="en-US" sz="2000" b="1" dirty="0">
                <a:cs typeface="+mn-ea"/>
                <a:sym typeface="+mn-lt"/>
              </a:rPr>
              <a:t>实战经验丰富</a:t>
            </a:r>
            <a:endParaRPr lang="en-US" altLang="zh-CN" sz="2000" b="1" dirty="0">
              <a:cs typeface="+mn-ea"/>
              <a:sym typeface="+mn-lt"/>
            </a:endParaRPr>
          </a:p>
          <a:p>
            <a:pPr algn="just">
              <a:lnSpc>
                <a:spcPct val="150000"/>
              </a:lnSpc>
            </a:pPr>
            <a:endParaRPr lang="en-US" altLang="zh-CN" sz="1600" b="1" dirty="0">
              <a:cs typeface="+mn-ea"/>
              <a:sym typeface="+mn-lt"/>
            </a:endParaRPr>
          </a:p>
          <a:p>
            <a:pPr algn="just">
              <a:lnSpc>
                <a:spcPct val="150000"/>
              </a:lnSpc>
            </a:pPr>
            <a:r>
              <a:rPr lang="zh-CN" altLang="en-US" sz="1200" dirty="0">
                <a:cs typeface="+mn-ea"/>
                <a:sym typeface="+mn-lt"/>
              </a:rPr>
              <a:t>教学团队讲师，平均拥有</a:t>
            </a:r>
            <a:r>
              <a:rPr lang="en-US" altLang="zh-CN" sz="1200" b="1" dirty="0">
                <a:cs typeface="+mn-ea"/>
                <a:sym typeface="+mn-lt"/>
              </a:rPr>
              <a:t>7</a:t>
            </a:r>
            <a:r>
              <a:rPr lang="zh-CN" altLang="en-US" sz="1200" b="1" dirty="0">
                <a:cs typeface="+mn-ea"/>
                <a:sym typeface="+mn-lt"/>
              </a:rPr>
              <a:t>年</a:t>
            </a:r>
            <a:r>
              <a:rPr lang="zh-CN" altLang="en-US" sz="1200" dirty="0">
                <a:cs typeface="+mn-ea"/>
                <a:sym typeface="+mn-lt"/>
              </a:rPr>
              <a:t>以上网络安全从业经验。参与过超过</a:t>
            </a:r>
            <a:r>
              <a:rPr lang="en-US" altLang="zh-CN" sz="1200" b="1" dirty="0">
                <a:cs typeface="+mn-ea"/>
                <a:sym typeface="+mn-lt"/>
              </a:rPr>
              <a:t>500</a:t>
            </a:r>
            <a:r>
              <a:rPr lang="zh-CN" altLang="en-US" sz="1200" b="1" dirty="0">
                <a:cs typeface="+mn-ea"/>
                <a:sym typeface="+mn-lt"/>
              </a:rPr>
              <a:t>项</a:t>
            </a:r>
            <a:r>
              <a:rPr lang="zh-CN" altLang="en-US" sz="1200" dirty="0">
                <a:cs typeface="+mn-ea"/>
                <a:sym typeface="+mn-lt"/>
              </a:rPr>
              <a:t>以上的网络安全实施项目。参与国家、省市级网络安全相关课题</a:t>
            </a:r>
            <a:r>
              <a:rPr lang="en-US" altLang="zh-CN" sz="1200" b="1" dirty="0">
                <a:cs typeface="+mn-ea"/>
                <a:sym typeface="+mn-lt"/>
              </a:rPr>
              <a:t>50+</a:t>
            </a:r>
            <a:r>
              <a:rPr lang="zh-CN" altLang="en-US" sz="1200" dirty="0">
                <a:cs typeface="+mn-ea"/>
                <a:sym typeface="+mn-lt"/>
              </a:rPr>
              <a:t>项。</a:t>
            </a:r>
            <a:endParaRPr lang="en-US" altLang="zh-CN" sz="1200" dirty="0">
              <a:cs typeface="+mn-ea"/>
              <a:sym typeface="+mn-lt"/>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38200" y="1488071"/>
            <a:ext cx="3240899" cy="2160599"/>
          </a:xfrm>
          <a:prstGeom prst="rect">
            <a:avLst/>
          </a:prstGeom>
          <a:ln w="38100">
            <a:solidFill>
              <a:schemeClr val="accent4"/>
            </a:solidFill>
          </a:ln>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01402" y="1488370"/>
            <a:ext cx="3240000" cy="2160000"/>
          </a:xfrm>
          <a:prstGeom prst="rect">
            <a:avLst/>
          </a:prstGeom>
          <a:ln w="38100">
            <a:solidFill>
              <a:schemeClr val="accent4"/>
            </a:solidFill>
          </a:ln>
        </p:spPr>
      </p:pic>
      <p:pic>
        <p:nvPicPr>
          <p:cNvPr id="10" name="图片 9"/>
          <p:cNvPicPr/>
          <p:nvPr/>
        </p:nvPicPr>
        <p:blipFill>
          <a:blip r:embed="rId3" cstate="print">
            <a:extLst>
              <a:ext uri="{28A0092B-C50C-407E-A947-70E740481C1C}">
                <a14:useLocalDpi xmlns:a14="http://schemas.microsoft.com/office/drawing/2010/main" val="0"/>
              </a:ext>
            </a:extLst>
          </a:blip>
          <a:stretch>
            <a:fillRect/>
          </a:stretch>
        </p:blipFill>
        <p:spPr>
          <a:xfrm>
            <a:off x="8163706" y="1488370"/>
            <a:ext cx="3240000" cy="2160000"/>
          </a:xfrm>
          <a:prstGeom prst="rect">
            <a:avLst/>
          </a:prstGeom>
          <a:ln w="38100">
            <a:solidFill>
              <a:schemeClr val="accent4"/>
            </a:solidFill>
          </a:ln>
        </p:spPr>
      </p:pic>
      <p:sp>
        <p:nvSpPr>
          <p:cNvPr id="12" name="文本框 11"/>
          <p:cNvSpPr txBox="1"/>
          <p:nvPr/>
        </p:nvSpPr>
        <p:spPr>
          <a:xfrm>
            <a:off x="192088" y="189561"/>
            <a:ext cx="6732004"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安全教育</a:t>
            </a:r>
            <a:r>
              <a:rPr lang="en-US" altLang="zh-CN" sz="3200" b="1" dirty="0">
                <a:solidFill>
                  <a:schemeClr val="accent4"/>
                </a:solidFill>
                <a:cs typeface="+mn-ea"/>
                <a:sym typeface="+mn-lt"/>
              </a:rPr>
              <a:t>-</a:t>
            </a:r>
            <a:r>
              <a:rPr lang="zh-CN" altLang="en-US" sz="3200" b="1" dirty="0">
                <a:solidFill>
                  <a:schemeClr val="accent4"/>
                </a:solidFill>
                <a:cs typeface="+mn-ea"/>
                <a:sym typeface="+mn-lt"/>
              </a:rPr>
              <a:t>师资团队</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Education - Teacher Team</a:t>
            </a:r>
            <a:endParaRPr lang="en-US" altLang="zh-CN" dirty="0">
              <a:solidFill>
                <a:schemeClr val="accent4"/>
              </a:solidFill>
              <a:cs typeface="+mn-ea"/>
              <a:sym typeface="+mn-lt"/>
            </a:endParaRPr>
          </a:p>
        </p:txBody>
      </p:sp>
      <p:grpSp>
        <p:nvGrpSpPr>
          <p:cNvPr id="39" name="组合 38"/>
          <p:cNvGrpSpPr/>
          <p:nvPr/>
        </p:nvGrpSpPr>
        <p:grpSpPr>
          <a:xfrm>
            <a:off x="1" y="6786000"/>
            <a:ext cx="10040469" cy="72000"/>
            <a:chOff x="0" y="6786000"/>
            <a:chExt cx="11012128" cy="72000"/>
          </a:xfrm>
        </p:grpSpPr>
        <p:sp>
          <p:nvSpPr>
            <p:cNvPr id="40" name="矩形 39"/>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矩形 50"/>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1061883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矩形 85"/>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矩形 86"/>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矩形 87"/>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矩形 88"/>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8106319" y="4543612"/>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矩形: 圆角 5"/>
          <p:cNvSpPr/>
          <p:nvPr/>
        </p:nvSpPr>
        <p:spPr>
          <a:xfrm>
            <a:off x="4875087" y="4543612"/>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文本框 6"/>
          <p:cNvSpPr txBox="1"/>
          <p:nvPr/>
        </p:nvSpPr>
        <p:spPr>
          <a:xfrm>
            <a:off x="4955255" y="4863025"/>
            <a:ext cx="2497138" cy="92202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不同于传统技能，在确保技术能力过硬的同时，掌握网络安全问题处置能力与问题思维方式。</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8" name="文本框 7"/>
          <p:cNvSpPr txBox="1"/>
          <p:nvPr/>
        </p:nvSpPr>
        <p:spPr>
          <a:xfrm>
            <a:off x="8186487" y="4819915"/>
            <a:ext cx="2497138" cy="92202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纽盾科技股份与国内多个机构达成人才培养协议，按照企业用人需求完成人才推荐，解决就业问题。</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9" name="矩形: 圆角 8"/>
          <p:cNvSpPr/>
          <p:nvPr/>
        </p:nvSpPr>
        <p:spPr>
          <a:xfrm>
            <a:off x="1570880" y="4543612"/>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文本框 9"/>
          <p:cNvSpPr txBox="1"/>
          <p:nvPr/>
        </p:nvSpPr>
        <p:spPr>
          <a:xfrm>
            <a:off x="1651048" y="4819915"/>
            <a:ext cx="2497138" cy="116769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纽盾科技股份除具备自有专业化师资团队和课程资源外，同时拥有丰富的行业专家资源团队，具备完善的师资库。</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11" name="矩形: 圆角 10"/>
          <p:cNvSpPr/>
          <p:nvPr/>
        </p:nvSpPr>
        <p:spPr>
          <a:xfrm>
            <a:off x="8106319" y="2152837"/>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矩形: 圆角 11"/>
          <p:cNvSpPr/>
          <p:nvPr/>
        </p:nvSpPr>
        <p:spPr>
          <a:xfrm>
            <a:off x="4875087" y="2152837"/>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文本框 12"/>
          <p:cNvSpPr txBox="1"/>
          <p:nvPr/>
        </p:nvSpPr>
        <p:spPr>
          <a:xfrm>
            <a:off x="4955255" y="2473871"/>
            <a:ext cx="2497138" cy="119888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培训课程体系及内容根据国家网络安全发展战略和全球的网络安全趋势开展，在保证企业合规运营的基础上，提高课程实用性。</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14" name="文本框 13"/>
          <p:cNvSpPr txBox="1"/>
          <p:nvPr/>
        </p:nvSpPr>
        <p:spPr>
          <a:xfrm>
            <a:off x="8186487" y="2519591"/>
            <a:ext cx="2497138" cy="92202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实验平台包含上百个网络安全模拟实操环境，强针对性、实战化训练，可实现教学、竞赛等多个应用场景。</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15" name="矩形: 圆角 14"/>
          <p:cNvSpPr/>
          <p:nvPr/>
        </p:nvSpPr>
        <p:spPr>
          <a:xfrm>
            <a:off x="1570880" y="2152837"/>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6" name="矩形: 圆角 15"/>
          <p:cNvSpPr/>
          <p:nvPr/>
        </p:nvSpPr>
        <p:spPr>
          <a:xfrm>
            <a:off x="8106319" y="4013111"/>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17" name="矩形: 圆角 16"/>
          <p:cNvSpPr/>
          <p:nvPr/>
        </p:nvSpPr>
        <p:spPr>
          <a:xfrm>
            <a:off x="8106319" y="1770569"/>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18" name="矩形: 圆角 17"/>
          <p:cNvSpPr/>
          <p:nvPr/>
        </p:nvSpPr>
        <p:spPr>
          <a:xfrm>
            <a:off x="4875087" y="1770569"/>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19" name="矩形: 圆角 18"/>
          <p:cNvSpPr/>
          <p:nvPr/>
        </p:nvSpPr>
        <p:spPr>
          <a:xfrm>
            <a:off x="1570880" y="1770569"/>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20" name="矩形: 圆角 19"/>
          <p:cNvSpPr/>
          <p:nvPr/>
        </p:nvSpPr>
        <p:spPr>
          <a:xfrm>
            <a:off x="4875087" y="4013111"/>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21" name="矩形: 圆角 20"/>
          <p:cNvSpPr/>
          <p:nvPr/>
        </p:nvSpPr>
        <p:spPr>
          <a:xfrm>
            <a:off x="1570880" y="4013111"/>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22" name="文本框 21"/>
          <p:cNvSpPr txBox="1"/>
          <p:nvPr/>
        </p:nvSpPr>
        <p:spPr>
          <a:xfrm>
            <a:off x="1761324" y="1914326"/>
            <a:ext cx="2276586" cy="3683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rPr>
              <a:t>项目导师</a:t>
            </a:r>
            <a:endPar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3" name="文本框 22"/>
          <p:cNvSpPr txBox="1"/>
          <p:nvPr/>
        </p:nvSpPr>
        <p:spPr>
          <a:xfrm>
            <a:off x="5330829" y="1914326"/>
            <a:ext cx="1745991"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rPr>
              <a:t>前沿性</a:t>
            </a:r>
            <a:r>
              <a:rPr kumimoji="0" lang="en-US" altLang="zh-CN" sz="1800" b="1" i="0" u="none" strike="noStrike" kern="1200" cap="none" spc="0" normalizeH="0" baseline="0" noProof="0" dirty="0">
                <a:ln>
                  <a:noFill/>
                </a:ln>
                <a:solidFill>
                  <a:prstClr val="black">
                    <a:lumMod val="85000"/>
                    <a:lumOff val="15000"/>
                  </a:prstClr>
                </a:solidFill>
                <a:effectLst/>
                <a:uLnTx/>
                <a:uFillTx/>
                <a:cs typeface="+mn-ea"/>
                <a:sym typeface="+mn-lt"/>
              </a:rPr>
              <a:t>+</a:t>
            </a:r>
            <a:r>
              <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rPr>
              <a:t>实用性</a:t>
            </a:r>
            <a:endPar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4" name="文本框 23"/>
          <p:cNvSpPr txBox="1"/>
          <p:nvPr/>
        </p:nvSpPr>
        <p:spPr>
          <a:xfrm>
            <a:off x="8543516" y="1914326"/>
            <a:ext cx="1783080" cy="3683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rPr>
              <a:t>专业化教学平台</a:t>
            </a:r>
            <a:endPar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5" name="文本框 24"/>
          <p:cNvSpPr txBox="1"/>
          <p:nvPr/>
        </p:nvSpPr>
        <p:spPr>
          <a:xfrm>
            <a:off x="2008077" y="4171751"/>
            <a:ext cx="1783080" cy="3683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rPr>
              <a:t>丰富的教学资源</a:t>
            </a:r>
            <a:endPar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6" name="文本框 25"/>
          <p:cNvSpPr txBox="1"/>
          <p:nvPr/>
        </p:nvSpPr>
        <p:spPr>
          <a:xfrm>
            <a:off x="5426584" y="4171751"/>
            <a:ext cx="1554480" cy="3683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rPr>
              <a:t>安全思维培养</a:t>
            </a:r>
            <a:endPar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7" name="文本框 26"/>
          <p:cNvSpPr txBox="1"/>
          <p:nvPr/>
        </p:nvSpPr>
        <p:spPr>
          <a:xfrm>
            <a:off x="8886416" y="4171751"/>
            <a:ext cx="1097280" cy="3683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rPr>
              <a:t>人才服务</a:t>
            </a:r>
            <a:endParaRPr kumimoji="0" lang="zh-CN" altLang="en-US" sz="18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8" name="文本框 27"/>
          <p:cNvSpPr txBox="1"/>
          <p:nvPr/>
        </p:nvSpPr>
        <p:spPr>
          <a:xfrm>
            <a:off x="1651048" y="2473871"/>
            <a:ext cx="2497138" cy="119888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依托于公司上千个项目锤炼，纽盾科技股份导师拥有丰富的安服项目经验，拥有成熟的专业技能，熟悉各环节实施内容和步骤。</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30" name="文本框 29"/>
          <p:cNvSpPr txBox="1"/>
          <p:nvPr/>
        </p:nvSpPr>
        <p:spPr>
          <a:xfrm>
            <a:off x="192088" y="189561"/>
            <a:ext cx="7673718"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安全教育</a:t>
            </a:r>
            <a:r>
              <a:rPr lang="en-US" altLang="zh-CN" sz="3200" b="1" dirty="0">
                <a:solidFill>
                  <a:schemeClr val="accent4"/>
                </a:solidFill>
                <a:cs typeface="+mn-ea"/>
                <a:sym typeface="+mn-lt"/>
              </a:rPr>
              <a:t>-</a:t>
            </a:r>
            <a:r>
              <a:rPr lang="zh-CN" altLang="en-US" sz="3200" b="1" dirty="0">
                <a:solidFill>
                  <a:schemeClr val="accent4"/>
                </a:solidFill>
                <a:cs typeface="+mn-ea"/>
                <a:sym typeface="+mn-lt"/>
              </a:rPr>
              <a:t>服务优势</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Education - Service Advantages</a:t>
            </a:r>
            <a:endParaRPr lang="en-US" altLang="zh-CN" dirty="0">
              <a:solidFill>
                <a:schemeClr val="accent4"/>
              </a:solidFill>
              <a:cs typeface="+mn-ea"/>
              <a:sym typeface="+mn-lt"/>
            </a:endParaRPr>
          </a:p>
        </p:txBody>
      </p:sp>
      <p:grpSp>
        <p:nvGrpSpPr>
          <p:cNvPr id="58" name="组合 57"/>
          <p:cNvGrpSpPr/>
          <p:nvPr/>
        </p:nvGrpSpPr>
        <p:grpSpPr>
          <a:xfrm>
            <a:off x="1" y="6786000"/>
            <a:ext cx="10399056" cy="72000"/>
            <a:chOff x="0" y="6786000"/>
            <a:chExt cx="11405417" cy="72000"/>
          </a:xfrm>
        </p:grpSpPr>
        <p:sp>
          <p:nvSpPr>
            <p:cNvPr id="59" name="矩形 5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矩形 72"/>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a:off x="1061883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矩形 79"/>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矩形 80"/>
            <p:cNvSpPr/>
            <p:nvPr/>
          </p:nvSpPr>
          <p:spPr>
            <a:xfrm>
              <a:off x="1101212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矩形 81"/>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矩形 82"/>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矩形 96"/>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矩形 106"/>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矩形 107"/>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矩形 108"/>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cstate="print">
            <a:extLst>
              <a:ext uri="{BEBA8EAE-BF5A-486C-A8C5-ECC9F3942E4B}">
                <a14:imgProps xmlns:a14="http://schemas.microsoft.com/office/drawing/2010/main">
                  <a14:imgLayer r:embed="rId2">
                    <a14:imgEffect>
                      <a14:brightnessContrast bright="20000" contrast="20000"/>
                    </a14:imgEffect>
                  </a14:imgLayer>
                </a14:imgProps>
              </a:ext>
              <a:ext uri="{28A0092B-C50C-407E-A947-70E740481C1C}">
                <a14:useLocalDpi xmlns:a14="http://schemas.microsoft.com/office/drawing/2010/main" val="0"/>
              </a:ext>
            </a:extLst>
          </a:blip>
          <a:srcRect l="8556" t="23765" b="15209"/>
          <a:stretch>
            <a:fillRect/>
          </a:stretch>
        </p:blipFill>
        <p:spPr>
          <a:xfrm>
            <a:off x="0" y="1"/>
            <a:ext cx="12192000" cy="6858000"/>
          </a:xfrm>
          <a:prstGeom prst="rect">
            <a:avLst/>
          </a:prstGeom>
        </p:spPr>
      </p:pic>
      <p:sp>
        <p:nvSpPr>
          <p:cNvPr id="5" name="矩形 4"/>
          <p:cNvSpPr/>
          <p:nvPr/>
        </p:nvSpPr>
        <p:spPr>
          <a:xfrm>
            <a:off x="-1" y="0"/>
            <a:ext cx="12192000" cy="6872265"/>
          </a:xfrm>
          <a:prstGeom prst="rect">
            <a:avLst/>
          </a:prstGeom>
          <a:gradFill flip="none" rotWithShape="1">
            <a:gsLst>
              <a:gs pos="0">
                <a:schemeClr val="accent1">
                  <a:lumMod val="5000"/>
                  <a:lumOff val="95000"/>
                  <a:alpha val="30000"/>
                </a:schemeClr>
              </a:gs>
              <a:gs pos="83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1" name="组合 10"/>
          <p:cNvGrpSpPr/>
          <p:nvPr/>
        </p:nvGrpSpPr>
        <p:grpSpPr>
          <a:xfrm>
            <a:off x="260059" y="4972469"/>
            <a:ext cx="6952065" cy="1529183"/>
            <a:chOff x="260059" y="4705769"/>
            <a:chExt cx="6952065" cy="1529183"/>
          </a:xfrm>
        </p:grpSpPr>
        <p:sp>
          <p:nvSpPr>
            <p:cNvPr id="12" name="文本框 11"/>
            <p:cNvSpPr txBox="1"/>
            <p:nvPr/>
          </p:nvSpPr>
          <p:spPr>
            <a:xfrm>
              <a:off x="415099" y="5211210"/>
              <a:ext cx="6797025" cy="1023742"/>
            </a:xfrm>
            <a:prstGeom prst="rect">
              <a:avLst/>
            </a:prstGeom>
            <a:noFill/>
          </p:spPr>
          <p:txBody>
            <a:bodyPr wrap="square" rtlCol="0">
              <a:spAutoFit/>
            </a:bodyPr>
            <a:lstStyle/>
            <a:p>
              <a:pPr algn="just">
                <a:lnSpc>
                  <a:spcPct val="150000"/>
                </a:lnSpc>
              </a:pPr>
              <a:r>
                <a:rPr lang="zh-CN" altLang="en-US" sz="1400" dirty="0">
                  <a:cs typeface="+mn-ea"/>
                  <a:sym typeface="+mn-lt"/>
                </a:rPr>
                <a:t>上海纽盾科技股份有限公司（以下简称“纽盾科技”）成立于</a:t>
              </a:r>
              <a:r>
                <a:rPr lang="en-US" altLang="zh-CN" sz="1400" dirty="0">
                  <a:cs typeface="+mn-ea"/>
                  <a:sym typeface="+mn-lt"/>
                </a:rPr>
                <a:t>2009</a:t>
              </a:r>
              <a:r>
                <a:rPr lang="zh-CN" altLang="en-US" sz="1400" dirty="0">
                  <a:cs typeface="+mn-ea"/>
                  <a:sym typeface="+mn-lt"/>
                </a:rPr>
                <a:t>年，是一家以“网络安全”为主轴，以“让网络更安全”为使命，为客户提供网络安全整体解决方案的专业安全公司，致力成为最值得信赖的网络安全整体解决方案提供商。</a:t>
              </a:r>
              <a:endParaRPr lang="zh-CN" altLang="en-US" sz="1400" dirty="0">
                <a:cs typeface="+mn-ea"/>
                <a:sym typeface="+mn-lt"/>
              </a:endParaRPr>
            </a:p>
          </p:txBody>
        </p:sp>
        <p:sp>
          <p:nvSpPr>
            <p:cNvPr id="13" name="文本框 12"/>
            <p:cNvSpPr txBox="1"/>
            <p:nvPr/>
          </p:nvSpPr>
          <p:spPr>
            <a:xfrm>
              <a:off x="415098" y="4705769"/>
              <a:ext cx="4673600" cy="461665"/>
            </a:xfrm>
            <a:prstGeom prst="rect">
              <a:avLst/>
            </a:prstGeom>
            <a:noFill/>
          </p:spPr>
          <p:txBody>
            <a:bodyPr wrap="square" rtlCol="0">
              <a:spAutoFit/>
            </a:bodyPr>
            <a:lstStyle/>
            <a:p>
              <a:pPr algn="just"/>
              <a:r>
                <a:rPr lang="zh-CN" altLang="en-US" sz="2400" b="1" dirty="0">
                  <a:cs typeface="+mn-ea"/>
                  <a:sym typeface="+mn-lt"/>
                </a:rPr>
                <a:t>上海纽盾科技股份有限公司</a:t>
              </a:r>
              <a:endParaRPr lang="en-US" altLang="zh-CN" sz="2400" b="1" dirty="0">
                <a:cs typeface="+mn-ea"/>
                <a:sym typeface="+mn-lt"/>
              </a:endParaRPr>
            </a:p>
          </p:txBody>
        </p:sp>
        <p:sp>
          <p:nvSpPr>
            <p:cNvPr id="14" name="矩形 13"/>
            <p:cNvSpPr/>
            <p:nvPr/>
          </p:nvSpPr>
          <p:spPr>
            <a:xfrm>
              <a:off x="260059" y="4711943"/>
              <a:ext cx="92279" cy="15230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文本框 14"/>
          <p:cNvSpPr txBox="1"/>
          <p:nvPr/>
        </p:nvSpPr>
        <p:spPr>
          <a:xfrm>
            <a:off x="192588" y="189561"/>
            <a:ext cx="3347128" cy="861774"/>
          </a:xfrm>
          <a:prstGeom prst="rect">
            <a:avLst/>
          </a:prstGeom>
          <a:noFill/>
        </p:spPr>
        <p:txBody>
          <a:bodyPr wrap="square" rtlCol="0">
            <a:spAutoFit/>
          </a:bodyPr>
          <a:lstStyle/>
          <a:p>
            <a:r>
              <a:rPr lang="zh-CN" altLang="en-US" sz="3200" b="1" dirty="0">
                <a:solidFill>
                  <a:schemeClr val="accent4"/>
                </a:solidFill>
                <a:cs typeface="+mn-ea"/>
                <a:sym typeface="+mn-lt"/>
              </a:rPr>
              <a:t>公司简介</a:t>
            </a:r>
            <a:endParaRPr lang="en-US" altLang="zh-CN" sz="3200" b="1" dirty="0">
              <a:solidFill>
                <a:schemeClr val="accent4"/>
              </a:solidFill>
              <a:cs typeface="+mn-ea"/>
              <a:sym typeface="+mn-lt"/>
            </a:endParaRPr>
          </a:p>
          <a:p>
            <a:r>
              <a:rPr lang="en-US" altLang="zh-CN" dirty="0">
                <a:solidFill>
                  <a:schemeClr val="accent4"/>
                </a:solidFill>
                <a:cs typeface="+mn-ea"/>
                <a:sym typeface="+mn-lt"/>
              </a:rPr>
              <a:t>Company Profile</a:t>
            </a:r>
            <a:endParaRPr lang="zh-CN" altLang="en-US" dirty="0">
              <a:solidFill>
                <a:schemeClr val="accent4"/>
              </a:solidFill>
              <a:cs typeface="+mn-ea"/>
              <a:sym typeface="+mn-lt"/>
            </a:endParaRPr>
          </a:p>
        </p:txBody>
      </p:sp>
      <p:grpSp>
        <p:nvGrpSpPr>
          <p:cNvPr id="16" name="组合 15"/>
          <p:cNvGrpSpPr/>
          <p:nvPr/>
        </p:nvGrpSpPr>
        <p:grpSpPr>
          <a:xfrm>
            <a:off x="1" y="6786000"/>
            <a:ext cx="1075764" cy="72000"/>
            <a:chOff x="0" y="6786000"/>
            <a:chExt cx="1179872" cy="72000"/>
          </a:xfrm>
        </p:grpSpPr>
        <p:sp>
          <p:nvSpPr>
            <p:cNvPr id="17" name="矩形 16"/>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03696" y="3527178"/>
            <a:ext cx="3426826" cy="2570121"/>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文本框 9"/>
          <p:cNvSpPr txBox="1"/>
          <p:nvPr/>
        </p:nvSpPr>
        <p:spPr>
          <a:xfrm>
            <a:off x="192088" y="189561"/>
            <a:ext cx="6732004"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安全教育</a:t>
            </a:r>
            <a:r>
              <a:rPr lang="en-US" altLang="zh-CN" sz="3200" b="1" dirty="0">
                <a:solidFill>
                  <a:schemeClr val="accent4"/>
                </a:solidFill>
                <a:cs typeface="+mn-ea"/>
                <a:sym typeface="+mn-lt"/>
              </a:rPr>
              <a:t>-</a:t>
            </a:r>
            <a:r>
              <a:rPr lang="zh-CN" altLang="en-US" sz="3200" b="1" dirty="0">
                <a:solidFill>
                  <a:schemeClr val="accent4"/>
                </a:solidFill>
                <a:cs typeface="+mn-ea"/>
                <a:sym typeface="+mn-lt"/>
              </a:rPr>
              <a:t>培训案例</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Security Education - Training Cases</a:t>
            </a:r>
            <a:endParaRPr lang="en-US" altLang="zh-CN" dirty="0">
              <a:solidFill>
                <a:schemeClr val="accent4"/>
              </a:solidFill>
              <a:cs typeface="+mn-ea"/>
              <a:sym typeface="+mn-lt"/>
            </a:endParaRPr>
          </a:p>
        </p:txBody>
      </p:sp>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6964" y="3561293"/>
            <a:ext cx="3381341" cy="253600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8825" y="3437269"/>
            <a:ext cx="3546707" cy="2660030"/>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perspectiveFront"/>
            <a:lightRig rig="twoPt" dir="t">
              <a:rot lat="0" lon="0" rev="7200000"/>
            </a:lightRig>
          </a:scene3d>
          <a:sp3d>
            <a:bevelT w="25400" h="19050"/>
            <a:contourClr>
              <a:srgbClr val="FFFFFF"/>
            </a:contourClr>
          </a:sp3d>
        </p:spPr>
      </p:pic>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b="15852"/>
          <a:stretch>
            <a:fillRect/>
          </a:stretch>
        </p:blipFill>
        <p:spPr>
          <a:xfrm>
            <a:off x="3202236" y="1641465"/>
            <a:ext cx="5477334" cy="1963130"/>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perspectiveFront"/>
            <a:lightRig rig="twoPt" dir="t">
              <a:rot lat="0" lon="0" rev="7200000"/>
            </a:lightRig>
          </a:scene3d>
          <a:sp3d>
            <a:bevelT w="25400" h="19050"/>
            <a:contourClr>
              <a:srgbClr val="FFFFFF"/>
            </a:contourClr>
          </a:sp3d>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06963" y="1641465"/>
            <a:ext cx="3381342" cy="2536007"/>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3696" y="1641465"/>
            <a:ext cx="3426826" cy="2284550"/>
          </a:xfrm>
          <a:prstGeom prst="rect">
            <a:avLst/>
          </a:prstGeom>
          <a:solidFill>
            <a:srgbClr val="FFFFFF">
              <a:shade val="85000"/>
            </a:srgbClr>
          </a:solidFill>
          <a:ln w="190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45" name="组合 44"/>
          <p:cNvGrpSpPr/>
          <p:nvPr/>
        </p:nvGrpSpPr>
        <p:grpSpPr>
          <a:xfrm>
            <a:off x="1" y="6786000"/>
            <a:ext cx="10757646" cy="72000"/>
            <a:chOff x="0" y="6786000"/>
            <a:chExt cx="11798709" cy="72000"/>
          </a:xfrm>
        </p:grpSpPr>
        <p:sp>
          <p:nvSpPr>
            <p:cNvPr id="46" name="矩形 45"/>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矩形 50"/>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1061883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1101212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矩形 82"/>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矩形 91"/>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矩形 92"/>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矩形 93"/>
            <p:cNvSpPr/>
            <p:nvPr/>
          </p:nvSpPr>
          <p:spPr>
            <a:xfrm>
              <a:off x="11405418"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a:srcRect l="12879" t="9171" r="8470" b="24797"/>
          <a:stretch>
            <a:fillRect/>
          </a:stretch>
        </p:blipFill>
        <p:spPr>
          <a:xfrm>
            <a:off x="1366397" y="3290954"/>
            <a:ext cx="2669437" cy="1549998"/>
          </a:xfrm>
          <a:prstGeom prst="rect">
            <a:avLst/>
          </a:prstGeom>
        </p:spPr>
      </p:pic>
      <p:sp>
        <p:nvSpPr>
          <p:cNvPr id="19" name="文本框 18"/>
          <p:cNvSpPr txBox="1"/>
          <p:nvPr/>
        </p:nvSpPr>
        <p:spPr>
          <a:xfrm>
            <a:off x="587389" y="1895891"/>
            <a:ext cx="3924436" cy="1002519"/>
          </a:xfrm>
          <a:prstGeom prst="rect">
            <a:avLst/>
          </a:prstGeom>
          <a:noFill/>
        </p:spPr>
        <p:txBody>
          <a:bodyPr wrap="square" rtlCol="0">
            <a:spAutoFit/>
          </a:bodyPr>
          <a:lstStyle/>
          <a:p>
            <a:pPr algn="ctr">
              <a:lnSpc>
                <a:spcPct val="200000"/>
              </a:lnSpc>
            </a:pPr>
            <a:r>
              <a:rPr kumimoji="1" lang="zh-CN" altLang="en-US" sz="1600" dirty="0">
                <a:cs typeface="+mn-ea"/>
                <a:sym typeface="+mn-lt"/>
              </a:rPr>
              <a:t>纽盾科技携手华为云，为企事业单位提供上云解决方案与云上相关服务。</a:t>
            </a:r>
            <a:endParaRPr kumimoji="1" lang="en-US" altLang="zh-CN" sz="1600" dirty="0">
              <a:cs typeface="+mn-ea"/>
              <a:sym typeface="+mn-lt"/>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832875" y="355148"/>
            <a:ext cx="4340863" cy="6147703"/>
          </a:xfrm>
          <a:prstGeom prst="rect">
            <a:avLst/>
          </a:prstGeom>
          <a:ln w="38100">
            <a:solidFill>
              <a:schemeClr val="accent4"/>
            </a:solidFill>
          </a:ln>
        </p:spPr>
      </p:pic>
      <p:sp>
        <p:nvSpPr>
          <p:cNvPr id="6" name="文本框 5"/>
          <p:cNvSpPr txBox="1"/>
          <p:nvPr/>
        </p:nvSpPr>
        <p:spPr>
          <a:xfrm>
            <a:off x="192088" y="189561"/>
            <a:ext cx="6732004"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云</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Cloud and Security</a:t>
            </a:r>
            <a:endParaRPr lang="en-US" altLang="zh-CN" dirty="0">
              <a:solidFill>
                <a:schemeClr val="accent4"/>
              </a:solidFill>
              <a:cs typeface="+mn-ea"/>
              <a:sym typeface="+mn-lt"/>
            </a:endParaRPr>
          </a:p>
        </p:txBody>
      </p:sp>
      <p:grpSp>
        <p:nvGrpSpPr>
          <p:cNvPr id="41" name="组合 40"/>
          <p:cNvGrpSpPr/>
          <p:nvPr/>
        </p:nvGrpSpPr>
        <p:grpSpPr>
          <a:xfrm>
            <a:off x="1" y="6786000"/>
            <a:ext cx="11116235" cy="72000"/>
            <a:chOff x="0" y="6786000"/>
            <a:chExt cx="12192000" cy="72000"/>
          </a:xfrm>
        </p:grpSpPr>
        <p:sp>
          <p:nvSpPr>
            <p:cNvPr id="42" name="矩形 41"/>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矩形 50"/>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1061883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1101212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矩形 91"/>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矩形 92"/>
            <p:cNvSpPr/>
            <p:nvPr/>
          </p:nvSpPr>
          <p:spPr>
            <a:xfrm>
              <a:off x="11405418"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矩形 93"/>
            <p:cNvSpPr/>
            <p:nvPr/>
          </p:nvSpPr>
          <p:spPr>
            <a:xfrm>
              <a:off x="11798709"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p:nvSpPr>
        <p:spPr>
          <a:xfrm>
            <a:off x="1003349" y="1534126"/>
            <a:ext cx="10185302" cy="688934"/>
          </a:xfrm>
          <a:custGeom>
            <a:avLst/>
            <a:gdLst>
              <a:gd name="connsiteX0" fmla="*/ 96819 w 580903"/>
              <a:gd name="connsiteY0" fmla="*/ 0 h 8111188"/>
              <a:gd name="connsiteX1" fmla="*/ 484084 w 580903"/>
              <a:gd name="connsiteY1" fmla="*/ 0 h 8111188"/>
              <a:gd name="connsiteX2" fmla="*/ 580903 w 580903"/>
              <a:gd name="connsiteY2" fmla="*/ 96819 h 8111188"/>
              <a:gd name="connsiteX3" fmla="*/ 580903 w 580903"/>
              <a:gd name="connsiteY3" fmla="*/ 8111188 h 8111188"/>
              <a:gd name="connsiteX4" fmla="*/ 580903 w 580903"/>
              <a:gd name="connsiteY4" fmla="*/ 8111188 h 8111188"/>
              <a:gd name="connsiteX5" fmla="*/ 0 w 580903"/>
              <a:gd name="connsiteY5" fmla="*/ 8111188 h 8111188"/>
              <a:gd name="connsiteX6" fmla="*/ 0 w 580903"/>
              <a:gd name="connsiteY6" fmla="*/ 8111188 h 8111188"/>
              <a:gd name="connsiteX7" fmla="*/ 0 w 580903"/>
              <a:gd name="connsiteY7" fmla="*/ 96819 h 8111188"/>
              <a:gd name="connsiteX8" fmla="*/ 96819 w 580903"/>
              <a:gd name="connsiteY8" fmla="*/ 0 h 8111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0903" h="8111188">
                <a:moveTo>
                  <a:pt x="580903" y="1351895"/>
                </a:moveTo>
                <a:lnTo>
                  <a:pt x="580903" y="6759293"/>
                </a:lnTo>
                <a:cubicBezTo>
                  <a:pt x="580903" y="7505925"/>
                  <a:pt x="577799" y="8111181"/>
                  <a:pt x="573969" y="8111181"/>
                </a:cubicBezTo>
                <a:lnTo>
                  <a:pt x="0" y="8111181"/>
                </a:lnTo>
                <a:lnTo>
                  <a:pt x="0" y="8111181"/>
                </a:lnTo>
                <a:lnTo>
                  <a:pt x="0" y="7"/>
                </a:lnTo>
                <a:lnTo>
                  <a:pt x="0" y="7"/>
                </a:lnTo>
                <a:lnTo>
                  <a:pt x="573969" y="7"/>
                </a:lnTo>
                <a:cubicBezTo>
                  <a:pt x="577799" y="7"/>
                  <a:pt x="580903" y="605263"/>
                  <a:pt x="580903" y="1351895"/>
                </a:cubicBezTo>
                <a:close/>
              </a:path>
            </a:pathLst>
          </a:custGeom>
          <a:noFill/>
          <a:ln w="19050">
            <a:noFill/>
          </a:ln>
        </p:spPr>
        <p:style>
          <a:lnRef idx="1">
            <a:scrgbClr r="0" g="0" b="0"/>
          </a:lnRef>
          <a:fillRef idx="1">
            <a:scrgbClr r="0" g="0" b="0"/>
          </a:fillRef>
          <a:effectRef idx="2">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247651" tIns="152182" rIns="276007" bIns="152183" numCol="1" spcCol="1270" anchor="ctr" anchorCtr="0">
            <a:noAutofit/>
          </a:bodyPr>
          <a:lstStyle/>
          <a:p>
            <a:pPr marL="0" lvl="1" algn="ctr" defTabSz="622300">
              <a:lnSpc>
                <a:spcPct val="150000"/>
              </a:lnSpc>
              <a:spcBef>
                <a:spcPct val="0"/>
              </a:spcBef>
              <a:spcAft>
                <a:spcPct val="15000"/>
              </a:spcAft>
            </a:pPr>
            <a:r>
              <a:rPr lang="zh-CN" altLang="en-US" sz="1400" kern="1200" dirty="0">
                <a:cs typeface="+mn-ea"/>
                <a:sym typeface="+mn-lt"/>
              </a:rPr>
              <a:t>系统上线前，通过风险评估识别并修复系统高危风险项，杜绝系统“带病上线”，保证系统上线后能够更快的通过等保建设。</a:t>
            </a:r>
            <a:endParaRPr lang="zh-CN" altLang="en-US" sz="1400" kern="1200" dirty="0">
              <a:cs typeface="+mn-ea"/>
              <a:sym typeface="+mn-lt"/>
            </a:endParaRPr>
          </a:p>
        </p:txBody>
      </p:sp>
      <p:grpSp>
        <p:nvGrpSpPr>
          <p:cNvPr id="30" name="组合 29"/>
          <p:cNvGrpSpPr/>
          <p:nvPr/>
        </p:nvGrpSpPr>
        <p:grpSpPr>
          <a:xfrm>
            <a:off x="306450" y="2822575"/>
            <a:ext cx="2451567" cy="2663825"/>
            <a:chOff x="1241356" y="2526014"/>
            <a:chExt cx="3215546" cy="2960386"/>
          </a:xfrm>
        </p:grpSpPr>
        <p:sp>
          <p:nvSpPr>
            <p:cNvPr id="31" name="矩形: 圆角 30"/>
            <p:cNvSpPr/>
            <p:nvPr/>
          </p:nvSpPr>
          <p:spPr>
            <a:xfrm>
              <a:off x="1241356" y="2526014"/>
              <a:ext cx="3215546" cy="2960386"/>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p:cNvSpPr txBox="1"/>
            <p:nvPr/>
          </p:nvSpPr>
          <p:spPr>
            <a:xfrm>
              <a:off x="2103537" y="3470388"/>
              <a:ext cx="1333146" cy="1605527"/>
            </a:xfrm>
            <a:prstGeom prst="rect">
              <a:avLst/>
            </a:prstGeom>
            <a:noFill/>
          </p:spPr>
          <p:txBody>
            <a:bodyPr wrap="square" rtlCol="0">
              <a:spAutoFit/>
            </a:bodyPr>
            <a:lstStyle/>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主机巡检</a:t>
              </a:r>
              <a:endParaRPr lang="zh-CN" altLang="en-US"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设备巡检</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代码审计</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漏洞扫描</a:t>
              </a:r>
              <a:endParaRPr lang="zh-CN" altLang="en-US"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渗透测试</a:t>
              </a:r>
              <a:endParaRPr lang="zh-CN" altLang="en-US" sz="1200" dirty="0">
                <a:solidFill>
                  <a:srgbClr val="000000"/>
                </a:solidFill>
                <a:cs typeface="+mn-ea"/>
                <a:sym typeface="+mn-lt"/>
              </a:endParaRPr>
            </a:p>
          </p:txBody>
        </p:sp>
        <p:sp>
          <p:nvSpPr>
            <p:cNvPr id="33" name="矩形: 圆角 32"/>
            <p:cNvSpPr/>
            <p:nvPr/>
          </p:nvSpPr>
          <p:spPr>
            <a:xfrm>
              <a:off x="1241356" y="2526014"/>
              <a:ext cx="321554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b="1" dirty="0">
                  <a:solidFill>
                    <a:schemeClr val="tx1"/>
                  </a:solidFill>
                  <a:cs typeface="+mn-ea"/>
                  <a:sym typeface="+mn-lt"/>
                </a:rPr>
                <a:t>系统上云前风险评估</a:t>
              </a:r>
              <a:endParaRPr lang="zh-CN" altLang="en-US" b="1" dirty="0">
                <a:solidFill>
                  <a:schemeClr val="tx1"/>
                </a:solidFill>
                <a:cs typeface="+mn-ea"/>
                <a:sym typeface="+mn-lt"/>
              </a:endParaRPr>
            </a:p>
          </p:txBody>
        </p:sp>
      </p:grpSp>
      <p:grpSp>
        <p:nvGrpSpPr>
          <p:cNvPr id="35" name="组合 34"/>
          <p:cNvGrpSpPr/>
          <p:nvPr/>
        </p:nvGrpSpPr>
        <p:grpSpPr>
          <a:xfrm>
            <a:off x="6196629" y="2822575"/>
            <a:ext cx="2610643" cy="2663825"/>
            <a:chOff x="4691724" y="2526014"/>
            <a:chExt cx="2923223" cy="2960386"/>
          </a:xfrm>
        </p:grpSpPr>
        <p:sp>
          <p:nvSpPr>
            <p:cNvPr id="36" name="矩形: 圆角 35"/>
            <p:cNvSpPr/>
            <p:nvPr/>
          </p:nvSpPr>
          <p:spPr>
            <a:xfrm>
              <a:off x="4691724" y="2526014"/>
              <a:ext cx="2923223" cy="2960386"/>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5401805" y="3470388"/>
              <a:ext cx="1594316" cy="989853"/>
            </a:xfrm>
            <a:prstGeom prst="rect">
              <a:avLst/>
            </a:prstGeom>
            <a:noFill/>
          </p:spPr>
          <p:txBody>
            <a:bodyPr wrap="square" rtlCol="0">
              <a:spAutoFit/>
            </a:bodyPr>
            <a:lstStyle/>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等级保护咨询</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等级保护整改</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等级保护测评</a:t>
              </a:r>
              <a:endParaRPr lang="zh-CN" altLang="en-US" sz="1200" dirty="0">
                <a:solidFill>
                  <a:srgbClr val="000000"/>
                </a:solidFill>
                <a:cs typeface="+mn-ea"/>
                <a:sym typeface="+mn-lt"/>
              </a:endParaRPr>
            </a:p>
          </p:txBody>
        </p:sp>
        <p:sp>
          <p:nvSpPr>
            <p:cNvPr id="38" name="矩形: 圆角 37"/>
            <p:cNvSpPr/>
            <p:nvPr/>
          </p:nvSpPr>
          <p:spPr>
            <a:xfrm>
              <a:off x="4691724" y="2526014"/>
              <a:ext cx="2923223"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b="1" dirty="0">
                  <a:solidFill>
                    <a:schemeClr val="tx1"/>
                  </a:solidFill>
                  <a:cs typeface="+mn-ea"/>
                  <a:sym typeface="+mn-lt"/>
                </a:rPr>
                <a:t>系统上云后等保建设</a:t>
              </a:r>
              <a:endParaRPr lang="zh-CN" altLang="en-US" b="1" dirty="0">
                <a:solidFill>
                  <a:schemeClr val="tx1"/>
                </a:solidFill>
                <a:cs typeface="+mn-ea"/>
                <a:sym typeface="+mn-lt"/>
              </a:endParaRPr>
            </a:p>
          </p:txBody>
        </p:sp>
      </p:grpSp>
      <p:grpSp>
        <p:nvGrpSpPr>
          <p:cNvPr id="40" name="组合 39"/>
          <p:cNvGrpSpPr/>
          <p:nvPr/>
        </p:nvGrpSpPr>
        <p:grpSpPr>
          <a:xfrm>
            <a:off x="9236874" y="2822575"/>
            <a:ext cx="2642945" cy="2663825"/>
            <a:chOff x="7922957" y="2526014"/>
            <a:chExt cx="2923223" cy="2960386"/>
          </a:xfrm>
        </p:grpSpPr>
        <p:sp>
          <p:nvSpPr>
            <p:cNvPr id="41" name="矩形: 圆角 40"/>
            <p:cNvSpPr/>
            <p:nvPr/>
          </p:nvSpPr>
          <p:spPr>
            <a:xfrm>
              <a:off x="7922957" y="2526014"/>
              <a:ext cx="2923223" cy="2960386"/>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p:cNvSpPr txBox="1"/>
            <p:nvPr/>
          </p:nvSpPr>
          <p:spPr>
            <a:xfrm>
              <a:off x="8403406" y="3470091"/>
              <a:ext cx="1937760" cy="1297690"/>
            </a:xfrm>
            <a:prstGeom prst="rect">
              <a:avLst/>
            </a:prstGeom>
            <a:noFill/>
          </p:spPr>
          <p:txBody>
            <a:bodyPr wrap="square" rtlCol="0">
              <a:spAutoFit/>
            </a:bodyPr>
            <a:lstStyle/>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日常运维、配置管理</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备份恢复、灾备演练</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应急响应、事件处理</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安全运维、其他服务</a:t>
              </a:r>
              <a:endParaRPr lang="zh-CN" altLang="en-US" sz="1200" dirty="0">
                <a:solidFill>
                  <a:srgbClr val="000000"/>
                </a:solidFill>
                <a:cs typeface="+mn-ea"/>
                <a:sym typeface="+mn-lt"/>
              </a:endParaRPr>
            </a:p>
          </p:txBody>
        </p:sp>
        <p:sp>
          <p:nvSpPr>
            <p:cNvPr id="43" name="矩形: 圆角 42"/>
            <p:cNvSpPr/>
            <p:nvPr/>
          </p:nvSpPr>
          <p:spPr>
            <a:xfrm>
              <a:off x="7922957" y="2526014"/>
              <a:ext cx="2923223"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b="1" dirty="0">
                  <a:solidFill>
                    <a:schemeClr val="tx1"/>
                  </a:solidFill>
                  <a:cs typeface="+mn-ea"/>
                  <a:sym typeface="+mn-lt"/>
                </a:rPr>
                <a:t>安全服务</a:t>
              </a:r>
              <a:endParaRPr lang="zh-CN" altLang="en-US" b="1" dirty="0">
                <a:solidFill>
                  <a:schemeClr val="tx1"/>
                </a:solidFill>
                <a:cs typeface="+mn-ea"/>
                <a:sym typeface="+mn-lt"/>
              </a:endParaRPr>
            </a:p>
          </p:txBody>
        </p:sp>
      </p:grpSp>
      <p:grpSp>
        <p:nvGrpSpPr>
          <p:cNvPr id="6" name="组合 5"/>
          <p:cNvGrpSpPr/>
          <p:nvPr/>
        </p:nvGrpSpPr>
        <p:grpSpPr>
          <a:xfrm>
            <a:off x="3154893" y="2822575"/>
            <a:ext cx="2610644" cy="2663825"/>
            <a:chOff x="4691724" y="2526014"/>
            <a:chExt cx="2923223" cy="2960386"/>
          </a:xfrm>
        </p:grpSpPr>
        <p:sp>
          <p:nvSpPr>
            <p:cNvPr id="7" name="矩形: 圆角 35"/>
            <p:cNvSpPr/>
            <p:nvPr/>
          </p:nvSpPr>
          <p:spPr>
            <a:xfrm>
              <a:off x="4691724" y="2526014"/>
              <a:ext cx="2923223" cy="2960386"/>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5515356" y="3470388"/>
              <a:ext cx="1275959" cy="1605527"/>
            </a:xfrm>
            <a:prstGeom prst="rect">
              <a:avLst/>
            </a:prstGeom>
            <a:noFill/>
          </p:spPr>
          <p:txBody>
            <a:bodyPr wrap="square" rtlCol="0">
              <a:spAutoFit/>
            </a:bodyPr>
            <a:lstStyle/>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资产调研</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配置选型</a:t>
              </a:r>
              <a:endParaRPr lang="en-US" altLang="zh-CN"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云计算迁移</a:t>
              </a:r>
              <a:endParaRPr lang="zh-CN" altLang="en-US"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数据备份</a:t>
              </a:r>
              <a:endParaRPr lang="zh-CN" altLang="en-US" sz="1200" dirty="0">
                <a:solidFill>
                  <a:srgbClr val="000000"/>
                </a:solidFill>
                <a:cs typeface="+mn-ea"/>
                <a:sym typeface="+mn-lt"/>
              </a:endParaRPr>
            </a:p>
            <a:p>
              <a:pPr marL="171450" indent="-171450">
                <a:lnSpc>
                  <a:spcPct val="150000"/>
                </a:lnSpc>
                <a:buFont typeface="Wingdings" panose="05000000000000000000" pitchFamily="2" charset="2"/>
                <a:buChar char="l"/>
                <a:defRPr/>
              </a:pPr>
              <a:r>
                <a:rPr lang="zh-CN" altLang="en-US" sz="1200" dirty="0">
                  <a:solidFill>
                    <a:srgbClr val="000000"/>
                  </a:solidFill>
                  <a:cs typeface="+mn-ea"/>
                  <a:sym typeface="+mn-lt"/>
                </a:rPr>
                <a:t>灾难恢复</a:t>
              </a:r>
              <a:endParaRPr lang="zh-CN" altLang="en-US" sz="1200" dirty="0">
                <a:solidFill>
                  <a:srgbClr val="000000"/>
                </a:solidFill>
                <a:cs typeface="+mn-ea"/>
                <a:sym typeface="+mn-lt"/>
              </a:endParaRPr>
            </a:p>
          </p:txBody>
        </p:sp>
        <p:sp>
          <p:nvSpPr>
            <p:cNvPr id="9" name="矩形: 圆角 37"/>
            <p:cNvSpPr/>
            <p:nvPr/>
          </p:nvSpPr>
          <p:spPr>
            <a:xfrm>
              <a:off x="4691724" y="2526014"/>
              <a:ext cx="2923223"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b="1" dirty="0">
                  <a:solidFill>
                    <a:schemeClr val="tx1"/>
                  </a:solidFill>
                  <a:cs typeface="+mn-ea"/>
                  <a:sym typeface="+mn-lt"/>
                </a:rPr>
                <a:t>系统上云的准备工作</a:t>
              </a:r>
              <a:endParaRPr lang="zh-CN" altLang="en-US" b="1" dirty="0">
                <a:solidFill>
                  <a:schemeClr val="tx1"/>
                </a:solidFill>
                <a:cs typeface="+mn-ea"/>
                <a:sym typeface="+mn-lt"/>
              </a:endParaRPr>
            </a:p>
          </p:txBody>
        </p:sp>
      </p:grpSp>
      <p:sp>
        <p:nvSpPr>
          <p:cNvPr id="27" name="文本框 26"/>
          <p:cNvSpPr txBox="1"/>
          <p:nvPr/>
        </p:nvSpPr>
        <p:spPr>
          <a:xfrm>
            <a:off x="192088" y="189561"/>
            <a:ext cx="7280428"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云</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a:t>
            </a:r>
            <a:r>
              <a:rPr lang="en-US" altLang="zh-CN" sz="3200" b="1" dirty="0">
                <a:solidFill>
                  <a:schemeClr val="accent4"/>
                </a:solidFill>
                <a:cs typeface="+mn-ea"/>
                <a:sym typeface="+mn-lt"/>
              </a:rPr>
              <a:t>-</a:t>
            </a:r>
            <a:r>
              <a:rPr lang="zh-CN" altLang="en-US" sz="3200" b="1" dirty="0">
                <a:solidFill>
                  <a:schemeClr val="accent4"/>
                </a:solidFill>
                <a:cs typeface="+mn-ea"/>
                <a:sym typeface="+mn-lt"/>
              </a:rPr>
              <a:t>整体解决方案</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Cloud and Security - Overall solution</a:t>
            </a:r>
            <a:endParaRPr lang="en-US" altLang="zh-CN" dirty="0">
              <a:solidFill>
                <a:schemeClr val="accent4"/>
              </a:solidFill>
              <a:cs typeface="+mn-ea"/>
              <a:sym typeface="+mn-lt"/>
            </a:endParaRPr>
          </a:p>
        </p:txBody>
      </p:sp>
      <p:sp>
        <p:nvSpPr>
          <p:cNvPr id="12" name="箭头: 右 11"/>
          <p:cNvSpPr/>
          <p:nvPr/>
        </p:nvSpPr>
        <p:spPr>
          <a:xfrm>
            <a:off x="5691604" y="3848973"/>
            <a:ext cx="881110" cy="484632"/>
          </a:xfrm>
          <a:prstGeom prst="rightArrow">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28" name="箭头: 右 27"/>
          <p:cNvSpPr/>
          <p:nvPr/>
        </p:nvSpPr>
        <p:spPr>
          <a:xfrm>
            <a:off x="8733342" y="3848973"/>
            <a:ext cx="881110" cy="484632"/>
          </a:xfrm>
          <a:prstGeom prst="rightArrow">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sp>
        <p:nvSpPr>
          <p:cNvPr id="29" name="箭头: 右 28"/>
          <p:cNvSpPr/>
          <p:nvPr/>
        </p:nvSpPr>
        <p:spPr>
          <a:xfrm>
            <a:off x="2649867" y="3848973"/>
            <a:ext cx="881110" cy="484632"/>
          </a:xfrm>
          <a:prstGeom prst="rightArrow">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solidFill>
                <a:schemeClr val="tx1"/>
              </a:solidFill>
              <a:cs typeface="+mn-ea"/>
              <a:sym typeface="+mn-lt"/>
            </a:endParaRPr>
          </a:p>
        </p:txBody>
      </p:sp>
      <p:grpSp>
        <p:nvGrpSpPr>
          <p:cNvPr id="65" name="组合 64"/>
          <p:cNvGrpSpPr/>
          <p:nvPr/>
        </p:nvGrpSpPr>
        <p:grpSpPr>
          <a:xfrm>
            <a:off x="1" y="6786000"/>
            <a:ext cx="11474823" cy="72000"/>
            <a:chOff x="0" y="6786000"/>
            <a:chExt cx="12585290" cy="72000"/>
          </a:xfrm>
        </p:grpSpPr>
        <p:sp>
          <p:nvSpPr>
            <p:cNvPr id="71" name="矩形 70"/>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矩形 72"/>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矩形 73"/>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矩形 79"/>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矩形 80"/>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矩形 81"/>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矩形 82"/>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矩形 84"/>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矩形 85"/>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矩形 86"/>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矩形 87"/>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矩形 88"/>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矩形 89"/>
            <p:cNvSpPr/>
            <p:nvPr/>
          </p:nvSpPr>
          <p:spPr>
            <a:xfrm>
              <a:off x="1061883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矩形 90"/>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矩形 92"/>
            <p:cNvSpPr/>
            <p:nvPr/>
          </p:nvSpPr>
          <p:spPr>
            <a:xfrm>
              <a:off x="1101212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矩形 93"/>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矩形 94"/>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矩形 95"/>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矩形 96"/>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矩形 97"/>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矩形 98"/>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矩形 110"/>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矩形 111"/>
            <p:cNvSpPr/>
            <p:nvPr/>
          </p:nvSpPr>
          <p:spPr>
            <a:xfrm>
              <a:off x="11405418"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矩形 112"/>
            <p:cNvSpPr/>
            <p:nvPr/>
          </p:nvSpPr>
          <p:spPr>
            <a:xfrm>
              <a:off x="11798709"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矩形 113"/>
            <p:cNvSpPr/>
            <p:nvPr/>
          </p:nvSpPr>
          <p:spPr>
            <a:xfrm>
              <a:off x="12191999"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圆角 16"/>
          <p:cNvSpPr/>
          <p:nvPr/>
        </p:nvSpPr>
        <p:spPr>
          <a:xfrm>
            <a:off x="8106319" y="4515992"/>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7"/>
          <p:cNvSpPr/>
          <p:nvPr/>
        </p:nvSpPr>
        <p:spPr>
          <a:xfrm>
            <a:off x="4875087" y="4515992"/>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4955255" y="4791365"/>
            <a:ext cx="2497138" cy="890693"/>
          </a:xfrm>
          <a:prstGeom prst="rect">
            <a:avLst/>
          </a:prstGeom>
          <a:noFill/>
        </p:spPr>
        <p:txBody>
          <a:bodyPr wrap="square" rtlCol="0">
            <a:spAutoFit/>
          </a:bodyPr>
          <a:lstStyle/>
          <a:p>
            <a:pPr>
              <a:lnSpc>
                <a:spcPct val="150000"/>
              </a:lnSpc>
            </a:pPr>
            <a:r>
              <a:rPr lang="zh-CN" altLang="en-US" sz="1200" dirty="0">
                <a:cs typeface="+mn-ea"/>
                <a:sym typeface="+mn-lt"/>
              </a:rPr>
              <a:t>纽盾科技股份具备权威机构颁发的风险评估、应急处理、安全运维服务资质，提供专业的网络安全服务。</a:t>
            </a:r>
            <a:endParaRPr lang="zh-CN" altLang="en-US" sz="1200" b="1" dirty="0">
              <a:cs typeface="+mn-ea"/>
              <a:sym typeface="+mn-lt"/>
            </a:endParaRPr>
          </a:p>
        </p:txBody>
      </p:sp>
      <p:sp>
        <p:nvSpPr>
          <p:cNvPr id="20" name="文本框 19"/>
          <p:cNvSpPr txBox="1"/>
          <p:nvPr/>
        </p:nvSpPr>
        <p:spPr>
          <a:xfrm>
            <a:off x="8186487" y="4791365"/>
            <a:ext cx="2497138" cy="890693"/>
          </a:xfrm>
          <a:prstGeom prst="rect">
            <a:avLst/>
          </a:prstGeom>
          <a:noFill/>
        </p:spPr>
        <p:txBody>
          <a:bodyPr wrap="square" rtlCol="0">
            <a:spAutoFit/>
          </a:bodyPr>
          <a:lstStyle/>
          <a:p>
            <a:pPr>
              <a:lnSpc>
                <a:spcPct val="150000"/>
              </a:lnSpc>
            </a:pPr>
            <a:r>
              <a:rPr lang="zh-CN" altLang="en-US" sz="1200" dirty="0">
                <a:cs typeface="+mn-ea"/>
                <a:sym typeface="+mn-lt"/>
              </a:rPr>
              <a:t>纽盾科技股份可提供技术支持，帮助企业完成</a:t>
            </a:r>
            <a:r>
              <a:rPr lang="en-US" altLang="zh-CN" sz="1200" dirty="0">
                <a:cs typeface="+mn-ea"/>
                <a:sym typeface="+mn-lt"/>
              </a:rPr>
              <a:t>IT</a:t>
            </a:r>
            <a:r>
              <a:rPr lang="zh-CN" altLang="en-US" sz="1200" dirty="0">
                <a:cs typeface="+mn-ea"/>
                <a:sym typeface="+mn-lt"/>
              </a:rPr>
              <a:t>环境迁移工作，让您的上云之旅变得易如反掌。</a:t>
            </a:r>
            <a:endParaRPr lang="zh-CN" altLang="en-US" sz="1200" b="1" dirty="0">
              <a:cs typeface="+mn-ea"/>
              <a:sym typeface="+mn-lt"/>
            </a:endParaRPr>
          </a:p>
        </p:txBody>
      </p:sp>
      <p:sp>
        <p:nvSpPr>
          <p:cNvPr id="21" name="矩形: 圆角 20"/>
          <p:cNvSpPr/>
          <p:nvPr/>
        </p:nvSpPr>
        <p:spPr>
          <a:xfrm>
            <a:off x="1570880" y="4515992"/>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p:cNvSpPr txBox="1"/>
          <p:nvPr/>
        </p:nvSpPr>
        <p:spPr>
          <a:xfrm>
            <a:off x="1651048" y="4791365"/>
            <a:ext cx="2497138" cy="890693"/>
          </a:xfrm>
          <a:prstGeom prst="rect">
            <a:avLst/>
          </a:prstGeom>
          <a:noFill/>
        </p:spPr>
        <p:txBody>
          <a:bodyPr wrap="square" rtlCol="0">
            <a:spAutoFit/>
          </a:bodyPr>
          <a:lstStyle/>
          <a:p>
            <a:pPr>
              <a:lnSpc>
                <a:spcPct val="150000"/>
              </a:lnSpc>
            </a:pPr>
            <a:r>
              <a:rPr lang="zh-CN" altLang="en-US" sz="1200" dirty="0">
                <a:cs typeface="+mn-ea"/>
                <a:sym typeface="+mn-lt"/>
              </a:rPr>
              <a:t>上云前提供风险评估、漏洞扫描、渗透测试等安全评估服务，保证系统不带“病”上云。</a:t>
            </a:r>
            <a:endParaRPr lang="zh-CN" altLang="en-US" sz="1200" b="1" dirty="0">
              <a:cs typeface="+mn-ea"/>
              <a:sym typeface="+mn-lt"/>
            </a:endParaRPr>
          </a:p>
        </p:txBody>
      </p:sp>
      <p:sp>
        <p:nvSpPr>
          <p:cNvPr id="23" name="矩形: 圆角 22"/>
          <p:cNvSpPr/>
          <p:nvPr/>
        </p:nvSpPr>
        <p:spPr>
          <a:xfrm>
            <a:off x="8106319" y="2125217"/>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圆角 23"/>
          <p:cNvSpPr/>
          <p:nvPr/>
        </p:nvSpPr>
        <p:spPr>
          <a:xfrm>
            <a:off x="4875087" y="2125217"/>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8186487" y="2543039"/>
            <a:ext cx="2497138" cy="890693"/>
          </a:xfrm>
          <a:prstGeom prst="rect">
            <a:avLst/>
          </a:prstGeom>
          <a:noFill/>
        </p:spPr>
        <p:txBody>
          <a:bodyPr wrap="square" rtlCol="0">
            <a:spAutoFit/>
          </a:bodyPr>
          <a:lstStyle/>
          <a:p>
            <a:pPr>
              <a:lnSpc>
                <a:spcPct val="150000"/>
              </a:lnSpc>
            </a:pPr>
            <a:r>
              <a:rPr lang="zh-CN" altLang="en-US" sz="1200" dirty="0">
                <a:cs typeface="+mn-ea"/>
                <a:sym typeface="+mn-lt"/>
              </a:rPr>
              <a:t>通过纽盾科技股份购买华为云产品，可提供免费的一站式上云解决方案及服务。</a:t>
            </a:r>
            <a:endParaRPr lang="zh-CN" altLang="en-US" sz="1200" b="1" dirty="0">
              <a:cs typeface="+mn-ea"/>
              <a:sym typeface="+mn-lt"/>
            </a:endParaRPr>
          </a:p>
        </p:txBody>
      </p:sp>
      <p:sp>
        <p:nvSpPr>
          <p:cNvPr id="27" name="矩形: 圆角 26"/>
          <p:cNvSpPr/>
          <p:nvPr/>
        </p:nvSpPr>
        <p:spPr>
          <a:xfrm>
            <a:off x="1570880" y="2125217"/>
            <a:ext cx="2657475" cy="1555474"/>
          </a:xfrm>
          <a:prstGeom prst="roundRect">
            <a:avLst>
              <a:gd name="adj" fmla="val 8448"/>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圆角 27"/>
          <p:cNvSpPr/>
          <p:nvPr/>
        </p:nvSpPr>
        <p:spPr>
          <a:xfrm>
            <a:off x="8106319" y="3985491"/>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29" name="矩形: 圆角 28"/>
          <p:cNvSpPr/>
          <p:nvPr/>
        </p:nvSpPr>
        <p:spPr>
          <a:xfrm>
            <a:off x="8106319" y="1742949"/>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30" name="矩形: 圆角 29"/>
          <p:cNvSpPr/>
          <p:nvPr/>
        </p:nvSpPr>
        <p:spPr>
          <a:xfrm>
            <a:off x="4875087" y="1742949"/>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31" name="矩形: 圆角 30"/>
          <p:cNvSpPr/>
          <p:nvPr/>
        </p:nvSpPr>
        <p:spPr>
          <a:xfrm>
            <a:off x="1570880" y="1742949"/>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32" name="矩形: 圆角 31"/>
          <p:cNvSpPr/>
          <p:nvPr/>
        </p:nvSpPr>
        <p:spPr>
          <a:xfrm>
            <a:off x="4875087" y="3985491"/>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33" name="矩形: 圆角 32"/>
          <p:cNvSpPr/>
          <p:nvPr/>
        </p:nvSpPr>
        <p:spPr>
          <a:xfrm>
            <a:off x="1570880" y="3985491"/>
            <a:ext cx="2657475" cy="695325"/>
          </a:xfrm>
          <a:prstGeom prst="roundRect">
            <a:avLst>
              <a:gd name="adj" fmla="val 8448"/>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a:solidFill>
                <a:schemeClr val="tx1"/>
              </a:solidFill>
              <a:cs typeface="+mn-ea"/>
              <a:sym typeface="+mn-lt"/>
            </a:endParaRPr>
          </a:p>
        </p:txBody>
      </p:sp>
      <p:sp>
        <p:nvSpPr>
          <p:cNvPr id="34" name="文本框 33"/>
          <p:cNvSpPr txBox="1"/>
          <p:nvPr/>
        </p:nvSpPr>
        <p:spPr>
          <a:xfrm>
            <a:off x="1883955" y="1886706"/>
            <a:ext cx="2031325" cy="369332"/>
          </a:xfrm>
          <a:prstGeom prst="rect">
            <a:avLst/>
          </a:prstGeom>
          <a:noFill/>
        </p:spPr>
        <p:txBody>
          <a:bodyPr wrap="none" rtlCol="0">
            <a:spAutoFit/>
          </a:bodyPr>
          <a:lstStyle/>
          <a:p>
            <a:pPr algn="ctr"/>
            <a:r>
              <a:rPr lang="zh-CN" altLang="en-US" b="1" dirty="0">
                <a:solidFill>
                  <a:schemeClr val="tx1">
                    <a:lumMod val="85000"/>
                    <a:lumOff val="15000"/>
                  </a:schemeClr>
                </a:solidFill>
                <a:cs typeface="+mn-ea"/>
                <a:sym typeface="+mn-lt"/>
              </a:rPr>
              <a:t>高性价比的云服务</a:t>
            </a:r>
            <a:endParaRPr lang="zh-CN" altLang="en-US" b="1" dirty="0">
              <a:solidFill>
                <a:schemeClr val="tx1">
                  <a:lumMod val="85000"/>
                  <a:lumOff val="15000"/>
                </a:schemeClr>
              </a:solidFill>
              <a:cs typeface="+mn-ea"/>
              <a:sym typeface="+mn-lt"/>
            </a:endParaRPr>
          </a:p>
        </p:txBody>
      </p:sp>
      <p:sp>
        <p:nvSpPr>
          <p:cNvPr id="35" name="文本框 34"/>
          <p:cNvSpPr txBox="1"/>
          <p:nvPr/>
        </p:nvSpPr>
        <p:spPr>
          <a:xfrm>
            <a:off x="5312284" y="1886706"/>
            <a:ext cx="1783080" cy="368300"/>
          </a:xfrm>
          <a:prstGeom prst="rect">
            <a:avLst/>
          </a:prstGeom>
          <a:noFill/>
        </p:spPr>
        <p:txBody>
          <a:bodyPr wrap="none" rtlCol="0">
            <a:spAutoFit/>
          </a:bodyPr>
          <a:lstStyle/>
          <a:p>
            <a:pPr algn="ctr"/>
            <a:r>
              <a:rPr lang="zh-CN" altLang="en-US" b="1" dirty="0">
                <a:solidFill>
                  <a:schemeClr val="tx1">
                    <a:lumMod val="85000"/>
                    <a:lumOff val="15000"/>
                  </a:schemeClr>
                </a:solidFill>
                <a:cs typeface="+mn-ea"/>
                <a:sym typeface="+mn-lt"/>
              </a:rPr>
              <a:t>优秀的服务能力</a:t>
            </a:r>
            <a:endParaRPr lang="zh-CN" altLang="en-US" b="1" dirty="0">
              <a:solidFill>
                <a:schemeClr val="tx1">
                  <a:lumMod val="85000"/>
                  <a:lumOff val="15000"/>
                </a:schemeClr>
              </a:solidFill>
              <a:cs typeface="+mn-ea"/>
              <a:sym typeface="+mn-lt"/>
            </a:endParaRPr>
          </a:p>
        </p:txBody>
      </p:sp>
      <p:sp>
        <p:nvSpPr>
          <p:cNvPr id="36" name="文本框 35"/>
          <p:cNvSpPr txBox="1"/>
          <p:nvPr/>
        </p:nvSpPr>
        <p:spPr>
          <a:xfrm>
            <a:off x="8296764" y="1886706"/>
            <a:ext cx="2276585" cy="369332"/>
          </a:xfrm>
          <a:prstGeom prst="rect">
            <a:avLst/>
          </a:prstGeom>
          <a:noFill/>
        </p:spPr>
        <p:txBody>
          <a:bodyPr wrap="none" rtlCol="0">
            <a:spAutoFit/>
          </a:bodyPr>
          <a:lstStyle/>
          <a:p>
            <a:pPr algn="ctr"/>
            <a:r>
              <a:rPr lang="zh-CN" altLang="en-US" b="1" dirty="0">
                <a:solidFill>
                  <a:schemeClr val="tx1">
                    <a:lumMod val="85000"/>
                    <a:lumOff val="15000"/>
                  </a:schemeClr>
                </a:solidFill>
                <a:cs typeface="+mn-ea"/>
                <a:sym typeface="+mn-lt"/>
              </a:rPr>
              <a:t>一站式上云解决方案</a:t>
            </a:r>
            <a:endParaRPr lang="zh-CN" altLang="en-US" b="1" dirty="0">
              <a:solidFill>
                <a:schemeClr val="tx1">
                  <a:lumMod val="85000"/>
                  <a:lumOff val="15000"/>
                </a:schemeClr>
              </a:solidFill>
              <a:cs typeface="+mn-ea"/>
              <a:sym typeface="+mn-lt"/>
            </a:endParaRPr>
          </a:p>
        </p:txBody>
      </p:sp>
      <p:sp>
        <p:nvSpPr>
          <p:cNvPr id="37" name="文本框 36"/>
          <p:cNvSpPr txBox="1"/>
          <p:nvPr/>
        </p:nvSpPr>
        <p:spPr>
          <a:xfrm>
            <a:off x="1999371" y="4144131"/>
            <a:ext cx="1800493" cy="369332"/>
          </a:xfrm>
          <a:prstGeom prst="rect">
            <a:avLst/>
          </a:prstGeom>
          <a:noFill/>
        </p:spPr>
        <p:txBody>
          <a:bodyPr wrap="none" rtlCol="0">
            <a:spAutoFit/>
          </a:bodyPr>
          <a:lstStyle/>
          <a:p>
            <a:pPr algn="ctr"/>
            <a:r>
              <a:rPr lang="zh-CN" altLang="en-US" b="1" dirty="0">
                <a:solidFill>
                  <a:schemeClr val="tx1">
                    <a:lumMod val="85000"/>
                    <a:lumOff val="15000"/>
                  </a:schemeClr>
                </a:solidFill>
                <a:cs typeface="+mn-ea"/>
                <a:sym typeface="+mn-lt"/>
              </a:rPr>
              <a:t>上云前除“病”</a:t>
            </a:r>
            <a:endParaRPr lang="zh-CN" altLang="en-US" b="1" dirty="0">
              <a:solidFill>
                <a:schemeClr val="tx1">
                  <a:lumMod val="85000"/>
                  <a:lumOff val="15000"/>
                </a:schemeClr>
              </a:solidFill>
              <a:cs typeface="+mn-ea"/>
              <a:sym typeface="+mn-lt"/>
            </a:endParaRPr>
          </a:p>
        </p:txBody>
      </p:sp>
      <p:sp>
        <p:nvSpPr>
          <p:cNvPr id="38" name="文本框 37"/>
          <p:cNvSpPr txBox="1"/>
          <p:nvPr/>
        </p:nvSpPr>
        <p:spPr>
          <a:xfrm>
            <a:off x="5072745" y="4144131"/>
            <a:ext cx="2262158" cy="369332"/>
          </a:xfrm>
          <a:prstGeom prst="rect">
            <a:avLst/>
          </a:prstGeom>
          <a:noFill/>
        </p:spPr>
        <p:txBody>
          <a:bodyPr wrap="none" rtlCol="0">
            <a:spAutoFit/>
          </a:bodyPr>
          <a:lstStyle/>
          <a:p>
            <a:pPr algn="ctr"/>
            <a:r>
              <a:rPr lang="zh-CN" altLang="en-US" b="1" dirty="0">
                <a:solidFill>
                  <a:schemeClr val="tx1">
                    <a:lumMod val="85000"/>
                    <a:lumOff val="15000"/>
                  </a:schemeClr>
                </a:solidFill>
                <a:cs typeface="+mn-ea"/>
                <a:sym typeface="+mn-lt"/>
              </a:rPr>
              <a:t>专业的安全服务公司</a:t>
            </a:r>
            <a:endParaRPr lang="zh-CN" altLang="en-US" b="1" dirty="0">
              <a:solidFill>
                <a:schemeClr val="tx1">
                  <a:lumMod val="85000"/>
                  <a:lumOff val="15000"/>
                </a:schemeClr>
              </a:solidFill>
              <a:cs typeface="+mn-ea"/>
              <a:sym typeface="+mn-lt"/>
            </a:endParaRPr>
          </a:p>
        </p:txBody>
      </p:sp>
      <p:sp>
        <p:nvSpPr>
          <p:cNvPr id="39" name="文本框 38"/>
          <p:cNvSpPr txBox="1"/>
          <p:nvPr/>
        </p:nvSpPr>
        <p:spPr>
          <a:xfrm>
            <a:off x="8188561" y="4144131"/>
            <a:ext cx="2492990" cy="369332"/>
          </a:xfrm>
          <a:prstGeom prst="rect">
            <a:avLst/>
          </a:prstGeom>
          <a:noFill/>
        </p:spPr>
        <p:txBody>
          <a:bodyPr wrap="none" rtlCol="0">
            <a:spAutoFit/>
          </a:bodyPr>
          <a:lstStyle/>
          <a:p>
            <a:pPr algn="ctr"/>
            <a:r>
              <a:rPr lang="zh-CN" altLang="en-US" b="1" dirty="0">
                <a:solidFill>
                  <a:schemeClr val="tx1">
                    <a:lumMod val="85000"/>
                    <a:lumOff val="15000"/>
                  </a:schemeClr>
                </a:solidFill>
                <a:cs typeface="+mn-ea"/>
                <a:sym typeface="+mn-lt"/>
              </a:rPr>
              <a:t>提供上云迁移解决方案</a:t>
            </a:r>
            <a:endParaRPr lang="zh-CN" altLang="en-US" b="1" dirty="0">
              <a:solidFill>
                <a:schemeClr val="tx1">
                  <a:lumMod val="85000"/>
                  <a:lumOff val="15000"/>
                </a:schemeClr>
              </a:solidFill>
              <a:cs typeface="+mn-ea"/>
              <a:sym typeface="+mn-lt"/>
            </a:endParaRPr>
          </a:p>
        </p:txBody>
      </p:sp>
      <p:sp>
        <p:nvSpPr>
          <p:cNvPr id="40" name="文本框 39"/>
          <p:cNvSpPr txBox="1"/>
          <p:nvPr/>
        </p:nvSpPr>
        <p:spPr>
          <a:xfrm>
            <a:off x="1651048" y="2482079"/>
            <a:ext cx="2497138" cy="1198880"/>
          </a:xfrm>
          <a:prstGeom prst="rect">
            <a:avLst/>
          </a:prstGeom>
          <a:noFill/>
        </p:spPr>
        <p:txBody>
          <a:bodyPr wrap="square" rtlCol="0">
            <a:spAutoFit/>
          </a:bodyPr>
          <a:lstStyle/>
          <a:p>
            <a:pPr>
              <a:lnSpc>
                <a:spcPct val="150000"/>
              </a:lnSpc>
            </a:pPr>
            <a:r>
              <a:rPr lang="zh-CN" altLang="en-US" sz="1200" dirty="0">
                <a:cs typeface="+mn-ea"/>
                <a:sym typeface="+mn-lt"/>
              </a:rPr>
              <a:t>作为华为云的合作伙伴，通过纽盾科技股份购买华为云相关产品，可以享受华为云技术领先的红利，多一份性价比更高的选择。</a:t>
            </a:r>
            <a:endParaRPr lang="zh-CN" altLang="en-US" sz="1200" b="1" dirty="0">
              <a:cs typeface="+mn-ea"/>
              <a:sym typeface="+mn-lt"/>
            </a:endParaRPr>
          </a:p>
        </p:txBody>
      </p:sp>
      <p:sp>
        <p:nvSpPr>
          <p:cNvPr id="42" name="文本框 41"/>
          <p:cNvSpPr txBox="1"/>
          <p:nvPr/>
        </p:nvSpPr>
        <p:spPr>
          <a:xfrm>
            <a:off x="192088" y="189561"/>
            <a:ext cx="7524092" cy="861774"/>
          </a:xfrm>
          <a:prstGeom prst="rect">
            <a:avLst/>
          </a:prstGeom>
          <a:noFill/>
        </p:spPr>
        <p:txBody>
          <a:bodyPr wrap="square" rtlCol="0">
            <a:spAutoFit/>
          </a:bodyPr>
          <a:lstStyle/>
          <a:p>
            <a:r>
              <a:rPr lang="zh-CN" altLang="en-US" sz="3200" b="1" dirty="0">
                <a:solidFill>
                  <a:schemeClr val="accent4"/>
                </a:solidFill>
                <a:cs typeface="+mn-ea"/>
                <a:sym typeface="+mn-lt"/>
              </a:rPr>
              <a:t>业务介绍</a:t>
            </a:r>
            <a:r>
              <a:rPr lang="en-US" altLang="zh-CN" sz="3200" b="1" dirty="0">
                <a:solidFill>
                  <a:schemeClr val="accent4"/>
                </a:solidFill>
                <a:cs typeface="+mn-ea"/>
                <a:sym typeface="+mn-lt"/>
              </a:rPr>
              <a:t>-</a:t>
            </a:r>
            <a:r>
              <a:rPr lang="zh-CN" altLang="en-US" sz="3200" b="1" dirty="0">
                <a:solidFill>
                  <a:schemeClr val="accent4"/>
                </a:solidFill>
                <a:cs typeface="+mn-ea"/>
                <a:sym typeface="+mn-lt"/>
              </a:rPr>
              <a:t>云</a:t>
            </a:r>
            <a:r>
              <a:rPr lang="en-US" altLang="zh-CN" sz="3200" b="1" dirty="0">
                <a:solidFill>
                  <a:schemeClr val="accent4"/>
                </a:solidFill>
                <a:cs typeface="+mn-ea"/>
                <a:sym typeface="+mn-lt"/>
              </a:rPr>
              <a:t>+</a:t>
            </a:r>
            <a:r>
              <a:rPr lang="zh-CN" altLang="en-US" sz="3200" b="1" dirty="0">
                <a:solidFill>
                  <a:schemeClr val="accent4"/>
                </a:solidFill>
                <a:cs typeface="+mn-ea"/>
                <a:sym typeface="+mn-lt"/>
              </a:rPr>
              <a:t>安全</a:t>
            </a:r>
            <a:r>
              <a:rPr lang="en-US" altLang="zh-CN" sz="3200" b="1" dirty="0">
                <a:solidFill>
                  <a:schemeClr val="accent4"/>
                </a:solidFill>
                <a:cs typeface="+mn-ea"/>
                <a:sym typeface="+mn-lt"/>
              </a:rPr>
              <a:t>-</a:t>
            </a:r>
            <a:r>
              <a:rPr lang="zh-CN" altLang="en-US" sz="3200" b="1" dirty="0">
                <a:solidFill>
                  <a:schemeClr val="accent4"/>
                </a:solidFill>
                <a:cs typeface="+mn-ea"/>
                <a:sym typeface="+mn-lt"/>
              </a:rPr>
              <a:t>服务优势</a:t>
            </a:r>
            <a:endParaRPr lang="zh-CN" altLang="en-US" sz="3200" b="1" dirty="0">
              <a:solidFill>
                <a:schemeClr val="accent4"/>
              </a:solidFill>
              <a:cs typeface="+mn-ea"/>
              <a:sym typeface="+mn-lt"/>
            </a:endParaRPr>
          </a:p>
          <a:p>
            <a:r>
              <a:rPr lang="en-US" altLang="zh-CN" dirty="0">
                <a:solidFill>
                  <a:schemeClr val="accent4"/>
                </a:solidFill>
                <a:cs typeface="+mn-ea"/>
                <a:sym typeface="+mn-lt"/>
              </a:rPr>
              <a:t>Business introduction - Cloud and Security -Service Advantages</a:t>
            </a:r>
            <a:endParaRPr lang="en-US" altLang="zh-CN" dirty="0">
              <a:solidFill>
                <a:schemeClr val="accent4"/>
              </a:solidFill>
              <a:cs typeface="+mn-ea"/>
              <a:sym typeface="+mn-lt"/>
            </a:endParaRPr>
          </a:p>
        </p:txBody>
      </p:sp>
      <p:sp>
        <p:nvSpPr>
          <p:cNvPr id="68" name="文本框 67"/>
          <p:cNvSpPr txBox="1"/>
          <p:nvPr/>
        </p:nvSpPr>
        <p:spPr>
          <a:xfrm>
            <a:off x="5014000" y="2543039"/>
            <a:ext cx="2379648" cy="922020"/>
          </a:xfrm>
          <a:prstGeom prst="rect">
            <a:avLst/>
          </a:prstGeom>
          <a:noFill/>
        </p:spPr>
        <p:txBody>
          <a:bodyPr wrap="square" rtlCol="0">
            <a:spAutoFit/>
          </a:bodyPr>
          <a:lstStyle/>
          <a:p>
            <a:pPr>
              <a:lnSpc>
                <a:spcPct val="150000"/>
              </a:lnSpc>
            </a:pPr>
            <a:r>
              <a:rPr lang="zh-CN" altLang="en-US" sz="1200" dirty="0">
                <a:cs typeface="+mn-ea"/>
                <a:sym typeface="+mn-lt"/>
              </a:rPr>
              <a:t>纽盾科技股份在全国设立多家分公司与办事处，服务能力全面覆盖线上</a:t>
            </a:r>
            <a:r>
              <a:rPr lang="en-US" altLang="zh-CN" sz="1200" dirty="0">
                <a:cs typeface="+mn-ea"/>
                <a:sym typeface="+mn-lt"/>
              </a:rPr>
              <a:t>+</a:t>
            </a:r>
            <a:r>
              <a:rPr lang="zh-CN" altLang="en-US" sz="1200" dirty="0">
                <a:cs typeface="+mn-ea"/>
                <a:sym typeface="+mn-lt"/>
              </a:rPr>
              <a:t>线下、多地域。</a:t>
            </a:r>
            <a:endParaRPr lang="zh-CN" altLang="en-US" sz="1200" dirty="0">
              <a:cs typeface="+mn-ea"/>
              <a:sym typeface="+mn-lt"/>
            </a:endParaRPr>
          </a:p>
        </p:txBody>
      </p:sp>
      <p:grpSp>
        <p:nvGrpSpPr>
          <p:cNvPr id="2" name="组合 1"/>
          <p:cNvGrpSpPr/>
          <p:nvPr/>
        </p:nvGrpSpPr>
        <p:grpSpPr>
          <a:xfrm>
            <a:off x="1" y="6786000"/>
            <a:ext cx="11833410" cy="72000"/>
            <a:chOff x="0" y="6786000"/>
            <a:chExt cx="12978579" cy="72000"/>
          </a:xfrm>
        </p:grpSpPr>
        <p:sp>
          <p:nvSpPr>
            <p:cNvPr id="43" name="矩形 42"/>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707922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747251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a:off x="786580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矩形 48"/>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825909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矩形 50"/>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865238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52"/>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904567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p:cNvSpPr/>
            <p:nvPr/>
          </p:nvSpPr>
          <p:spPr>
            <a:xfrm>
              <a:off x="943896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p:cNvSpPr/>
            <p:nvPr/>
          </p:nvSpPr>
          <p:spPr>
            <a:xfrm>
              <a:off x="983225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102255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353961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矩形 61"/>
            <p:cNvSpPr/>
            <p:nvPr/>
          </p:nvSpPr>
          <p:spPr>
            <a:xfrm>
              <a:off x="1061883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62"/>
            <p:cNvSpPr/>
            <p:nvPr/>
          </p:nvSpPr>
          <p:spPr>
            <a:xfrm>
              <a:off x="393290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p:cNvSpPr/>
            <p:nvPr/>
          </p:nvSpPr>
          <p:spPr>
            <a:xfrm>
              <a:off x="11012126"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432619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a:off x="471948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a:off x="5112774"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a:off x="5506063"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a:off x="5899355"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矩形 72"/>
            <p:cNvSpPr/>
            <p:nvPr/>
          </p:nvSpPr>
          <p:spPr>
            <a:xfrm>
              <a:off x="629264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矩形 73"/>
            <p:cNvSpPr/>
            <p:nvPr/>
          </p:nvSpPr>
          <p:spPr>
            <a:xfrm>
              <a:off x="6685927"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矩形 65"/>
            <p:cNvSpPr/>
            <p:nvPr/>
          </p:nvSpPr>
          <p:spPr>
            <a:xfrm>
              <a:off x="11405418"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a:off x="11798709"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12191999"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a:off x="12585288"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5400000">
            <a:off x="6490112" y="-3449985"/>
            <a:ext cx="2251902" cy="9151873"/>
          </a:xfrm>
          <a:prstGeom prst="rect">
            <a:avLst/>
          </a:prstGeom>
          <a:blipFill dpi="0" rotWithShape="0">
            <a:blip r:embed="rId1" cstate="email">
              <a:alphaModFix amt="70000"/>
            </a:blip>
            <a:srcRect/>
            <a:tile tx="0" ty="0" sx="100000" sy="100000" flip="none" algn="ctr"/>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p:cNvSpPr/>
          <p:nvPr/>
        </p:nvSpPr>
        <p:spPr>
          <a:xfrm rot="5400000">
            <a:off x="6461146" y="-1146938"/>
            <a:ext cx="2309830" cy="9151877"/>
          </a:xfrm>
          <a:prstGeom prst="rect">
            <a:avLst/>
          </a:prstGeom>
          <a:blipFill dpi="0" rotWithShape="0">
            <a:blip r:embed="rId2" cstate="email">
              <a:alphaModFix amt="70000"/>
            </a:blip>
            <a:srcRect/>
            <a:tile tx="0" ty="0" sx="100000" sy="100000" flip="none" algn="ctr"/>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5400000">
            <a:off x="6465325" y="1191923"/>
            <a:ext cx="2301469" cy="9151875"/>
          </a:xfrm>
          <a:prstGeom prst="rect">
            <a:avLst/>
          </a:prstGeom>
          <a:blipFill dpi="0" rotWithShape="0">
            <a:blip r:embed="rId3" cstate="email">
              <a:alphaModFix amt="70000"/>
            </a:blip>
            <a:srcRect/>
            <a:tile tx="0" ty="-1524000" sx="100000" sy="100000" flip="none" algn="ctr"/>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rot="5400000">
            <a:off x="4170560" y="-1130442"/>
            <a:ext cx="6890994" cy="9151878"/>
          </a:xfrm>
          <a:prstGeom prst="rect">
            <a:avLst/>
          </a:prstGeom>
          <a:gradFill>
            <a:gsLst>
              <a:gs pos="0">
                <a:schemeClr val="tx1">
                  <a:alpha val="0"/>
                </a:schemeClr>
              </a:gs>
              <a:gs pos="100000">
                <a:schemeClr val="tx1">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3549667" y="123195"/>
            <a:ext cx="1718110" cy="461665"/>
          </a:xfrm>
          <a:prstGeom prst="rect">
            <a:avLst/>
          </a:prstGeom>
          <a:noFill/>
        </p:spPr>
        <p:txBody>
          <a:bodyPr wrap="square" rtlCol="0">
            <a:spAutoFit/>
          </a:bodyPr>
          <a:lstStyle/>
          <a:p>
            <a:r>
              <a:rPr lang="zh-CN" altLang="en-US" sz="2400" dirty="0">
                <a:solidFill>
                  <a:schemeClr val="accent4"/>
                </a:solidFill>
                <a:cs typeface="+mn-ea"/>
                <a:sym typeface="+mn-lt"/>
              </a:rPr>
              <a:t>企业使命</a:t>
            </a:r>
            <a:endParaRPr lang="zh-CN" altLang="en-US" sz="2400" dirty="0">
              <a:solidFill>
                <a:schemeClr val="accent4"/>
              </a:solidFill>
              <a:cs typeface="+mn-ea"/>
              <a:sym typeface="+mn-lt"/>
            </a:endParaRPr>
          </a:p>
        </p:txBody>
      </p:sp>
      <p:sp>
        <p:nvSpPr>
          <p:cNvPr id="10" name="文本框 9"/>
          <p:cNvSpPr txBox="1"/>
          <p:nvPr/>
        </p:nvSpPr>
        <p:spPr>
          <a:xfrm>
            <a:off x="3549667" y="2475555"/>
            <a:ext cx="1718110" cy="461665"/>
          </a:xfrm>
          <a:prstGeom prst="rect">
            <a:avLst/>
          </a:prstGeom>
          <a:noFill/>
        </p:spPr>
        <p:txBody>
          <a:bodyPr wrap="square" rtlCol="0">
            <a:spAutoFit/>
          </a:bodyPr>
          <a:lstStyle/>
          <a:p>
            <a:r>
              <a:rPr lang="zh-CN" altLang="en-US" sz="2400" dirty="0">
                <a:solidFill>
                  <a:schemeClr val="accent4"/>
                </a:solidFill>
                <a:cs typeface="+mn-ea"/>
                <a:sym typeface="+mn-lt"/>
              </a:rPr>
              <a:t>企业愿景</a:t>
            </a:r>
            <a:endParaRPr lang="zh-CN" altLang="en-US" sz="2400" dirty="0">
              <a:solidFill>
                <a:schemeClr val="accent4"/>
              </a:solidFill>
              <a:cs typeface="+mn-ea"/>
              <a:sym typeface="+mn-lt"/>
            </a:endParaRPr>
          </a:p>
        </p:txBody>
      </p:sp>
      <p:sp>
        <p:nvSpPr>
          <p:cNvPr id="11" name="文本框 10"/>
          <p:cNvSpPr txBox="1"/>
          <p:nvPr/>
        </p:nvSpPr>
        <p:spPr>
          <a:xfrm>
            <a:off x="3549667" y="4837440"/>
            <a:ext cx="2091613" cy="461665"/>
          </a:xfrm>
          <a:prstGeom prst="rect">
            <a:avLst/>
          </a:prstGeom>
          <a:noFill/>
        </p:spPr>
        <p:txBody>
          <a:bodyPr wrap="square" rtlCol="0">
            <a:spAutoFit/>
          </a:bodyPr>
          <a:lstStyle/>
          <a:p>
            <a:r>
              <a:rPr lang="zh-CN" altLang="en-US" sz="2400" dirty="0">
                <a:solidFill>
                  <a:schemeClr val="accent4"/>
                </a:solidFill>
                <a:cs typeface="+mn-ea"/>
                <a:sym typeface="+mn-lt"/>
              </a:rPr>
              <a:t>核心价值观</a:t>
            </a:r>
            <a:endParaRPr lang="zh-CN" altLang="en-US" sz="2400" dirty="0">
              <a:solidFill>
                <a:schemeClr val="accent4"/>
              </a:solidFill>
              <a:cs typeface="+mn-ea"/>
              <a:sym typeface="+mn-lt"/>
            </a:endParaRPr>
          </a:p>
        </p:txBody>
      </p:sp>
      <p:sp>
        <p:nvSpPr>
          <p:cNvPr id="12" name="文本框 11"/>
          <p:cNvSpPr txBox="1"/>
          <p:nvPr/>
        </p:nvSpPr>
        <p:spPr>
          <a:xfrm>
            <a:off x="3549667" y="588652"/>
            <a:ext cx="1718110" cy="307777"/>
          </a:xfrm>
          <a:prstGeom prst="rect">
            <a:avLst/>
          </a:prstGeom>
          <a:noFill/>
        </p:spPr>
        <p:txBody>
          <a:bodyPr wrap="square" rtlCol="0">
            <a:spAutoFit/>
          </a:bodyPr>
          <a:lstStyle/>
          <a:p>
            <a:r>
              <a:rPr lang="zh-CN" altLang="en-US" sz="1400" dirty="0">
                <a:solidFill>
                  <a:schemeClr val="bg1"/>
                </a:solidFill>
                <a:cs typeface="+mn-ea"/>
                <a:sym typeface="+mn-lt"/>
              </a:rPr>
              <a:t>让网络更安全</a:t>
            </a:r>
            <a:endParaRPr lang="zh-CN" altLang="en-US" sz="1400" dirty="0">
              <a:solidFill>
                <a:schemeClr val="bg1"/>
              </a:solidFill>
              <a:cs typeface="+mn-ea"/>
              <a:sym typeface="+mn-lt"/>
            </a:endParaRPr>
          </a:p>
        </p:txBody>
      </p:sp>
      <p:sp>
        <p:nvSpPr>
          <p:cNvPr id="13" name="文本框 12"/>
          <p:cNvSpPr txBox="1"/>
          <p:nvPr/>
        </p:nvSpPr>
        <p:spPr>
          <a:xfrm>
            <a:off x="3549667" y="2934789"/>
            <a:ext cx="5204130" cy="307777"/>
          </a:xfrm>
          <a:prstGeom prst="rect">
            <a:avLst/>
          </a:prstGeom>
          <a:noFill/>
        </p:spPr>
        <p:txBody>
          <a:bodyPr wrap="square" rtlCol="0">
            <a:spAutoFit/>
          </a:bodyPr>
          <a:lstStyle/>
          <a:p>
            <a:r>
              <a:rPr lang="zh-CN" altLang="en-US" sz="1400" dirty="0">
                <a:solidFill>
                  <a:schemeClr val="bg1"/>
                </a:solidFill>
                <a:cs typeface="+mn-ea"/>
                <a:sym typeface="+mn-lt"/>
              </a:rPr>
              <a:t>致力成为最值得信赖的网络安全整体解决方案提供商</a:t>
            </a:r>
            <a:endParaRPr lang="zh-CN" altLang="en-US" sz="1400" dirty="0">
              <a:solidFill>
                <a:schemeClr val="bg1"/>
              </a:solidFill>
              <a:cs typeface="+mn-ea"/>
              <a:sym typeface="+mn-lt"/>
            </a:endParaRPr>
          </a:p>
        </p:txBody>
      </p:sp>
      <p:sp>
        <p:nvSpPr>
          <p:cNvPr id="14" name="文本框 13"/>
          <p:cNvSpPr txBox="1"/>
          <p:nvPr/>
        </p:nvSpPr>
        <p:spPr>
          <a:xfrm>
            <a:off x="3549667" y="5299105"/>
            <a:ext cx="3461121" cy="1346907"/>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梦想：有梦就去追</a:t>
            </a:r>
            <a:endParaRPr lang="zh-CN" altLang="en-US" sz="1400" dirty="0">
              <a:solidFill>
                <a:schemeClr val="bg1"/>
              </a:solidFill>
              <a:cs typeface="+mn-ea"/>
              <a:sym typeface="+mn-lt"/>
            </a:endParaRPr>
          </a:p>
          <a:p>
            <a:pPr>
              <a:lnSpc>
                <a:spcPct val="150000"/>
              </a:lnSpc>
            </a:pPr>
            <a:r>
              <a:rPr lang="zh-CN" altLang="en-US" sz="1400" dirty="0">
                <a:solidFill>
                  <a:schemeClr val="bg1"/>
                </a:solidFill>
                <a:cs typeface="+mn-ea"/>
                <a:sym typeface="+mn-lt"/>
              </a:rPr>
              <a:t>创变：打破一切地去改变</a:t>
            </a:r>
            <a:endParaRPr lang="zh-CN" altLang="en-US" sz="1400" dirty="0">
              <a:solidFill>
                <a:schemeClr val="bg1"/>
              </a:solidFill>
              <a:cs typeface="+mn-ea"/>
              <a:sym typeface="+mn-lt"/>
            </a:endParaRPr>
          </a:p>
          <a:p>
            <a:pPr>
              <a:lnSpc>
                <a:spcPct val="150000"/>
              </a:lnSpc>
            </a:pPr>
            <a:r>
              <a:rPr lang="zh-CN" altLang="en-US" sz="1400" dirty="0">
                <a:solidFill>
                  <a:schemeClr val="bg1"/>
                </a:solidFill>
                <a:cs typeface="+mn-ea"/>
                <a:sym typeface="+mn-lt"/>
              </a:rPr>
              <a:t>阳光：持续而温暖的力量</a:t>
            </a:r>
            <a:endParaRPr lang="zh-CN" altLang="en-US" sz="1400" dirty="0">
              <a:solidFill>
                <a:schemeClr val="bg1"/>
              </a:solidFill>
              <a:cs typeface="+mn-ea"/>
              <a:sym typeface="+mn-lt"/>
            </a:endParaRPr>
          </a:p>
          <a:p>
            <a:pPr>
              <a:lnSpc>
                <a:spcPct val="150000"/>
              </a:lnSpc>
            </a:pPr>
            <a:r>
              <a:rPr lang="zh-CN" altLang="en-US" sz="1400" dirty="0">
                <a:solidFill>
                  <a:schemeClr val="bg1"/>
                </a:solidFill>
                <a:cs typeface="+mn-ea"/>
                <a:sym typeface="+mn-lt"/>
              </a:rPr>
              <a:t>承担：一切问题都是我的问题</a:t>
            </a:r>
            <a:endParaRPr lang="zh-CN" altLang="en-US" sz="1400" dirty="0">
              <a:solidFill>
                <a:schemeClr val="bg1"/>
              </a:solidFill>
              <a:cs typeface="+mn-ea"/>
              <a:sym typeface="+mn-lt"/>
            </a:endParaRPr>
          </a:p>
        </p:txBody>
      </p:sp>
      <p:sp>
        <p:nvSpPr>
          <p:cNvPr id="15" name="矩形 14"/>
          <p:cNvSpPr/>
          <p:nvPr/>
        </p:nvSpPr>
        <p:spPr>
          <a:xfrm>
            <a:off x="-1" y="0"/>
            <a:ext cx="3028949" cy="6858000"/>
          </a:xfrm>
          <a:prstGeom prst="rect">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zh-CN" altLang="en-US" b="1" dirty="0">
              <a:cs typeface="+mn-ea"/>
              <a:sym typeface="+mn-lt"/>
            </a:endParaRPr>
          </a:p>
        </p:txBody>
      </p:sp>
      <p:sp>
        <p:nvSpPr>
          <p:cNvPr id="16" name="矩形 15"/>
          <p:cNvSpPr/>
          <p:nvPr/>
        </p:nvSpPr>
        <p:spPr>
          <a:xfrm>
            <a:off x="0" y="0"/>
            <a:ext cx="3028949" cy="6858000"/>
          </a:xfrm>
          <a:prstGeom prst="rect">
            <a:avLst/>
          </a:prstGeom>
          <a:blipFill dpi="0" rotWithShape="0">
            <a:blip r:embed="rId4" cstate="email">
              <a:alphaModFix amt="2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192588" y="189561"/>
            <a:ext cx="2383383" cy="861774"/>
          </a:xfrm>
          <a:prstGeom prst="rect">
            <a:avLst/>
          </a:prstGeom>
          <a:noFill/>
        </p:spPr>
        <p:txBody>
          <a:bodyPr wrap="square" rtlCol="0">
            <a:spAutoFit/>
          </a:bodyPr>
          <a:lstStyle/>
          <a:p>
            <a:r>
              <a:rPr lang="zh-CN" altLang="en-US" sz="3200" b="1" dirty="0">
                <a:solidFill>
                  <a:schemeClr val="bg1"/>
                </a:solidFill>
                <a:cs typeface="+mn-ea"/>
                <a:sym typeface="+mn-lt"/>
              </a:rPr>
              <a:t>企业文化</a:t>
            </a:r>
            <a:endParaRPr lang="en-US" altLang="zh-CN" sz="3200" b="1" dirty="0">
              <a:solidFill>
                <a:schemeClr val="bg1"/>
              </a:solidFill>
              <a:cs typeface="+mn-ea"/>
              <a:sym typeface="+mn-lt"/>
            </a:endParaRPr>
          </a:p>
          <a:p>
            <a:r>
              <a:rPr lang="en-US" altLang="zh-CN" dirty="0">
                <a:solidFill>
                  <a:schemeClr val="bg1"/>
                </a:solidFill>
                <a:cs typeface="+mn-ea"/>
                <a:sym typeface="+mn-lt"/>
              </a:rPr>
              <a:t>Corporate Culture</a:t>
            </a:r>
            <a:endParaRPr lang="zh-CN" altLang="en-US" dirty="0">
              <a:solidFill>
                <a:schemeClr val="bg1"/>
              </a:solidFill>
              <a:cs typeface="+mn-ea"/>
              <a:sym typeface="+mn-lt"/>
            </a:endParaRPr>
          </a:p>
        </p:txBody>
      </p:sp>
      <p:grpSp>
        <p:nvGrpSpPr>
          <p:cNvPr id="18" name="组合 17"/>
          <p:cNvGrpSpPr/>
          <p:nvPr/>
        </p:nvGrpSpPr>
        <p:grpSpPr>
          <a:xfrm>
            <a:off x="1" y="6786000"/>
            <a:ext cx="1434352" cy="72000"/>
            <a:chOff x="0" y="6786000"/>
            <a:chExt cx="1573162" cy="72000"/>
          </a:xfrm>
        </p:grpSpPr>
        <p:sp>
          <p:nvSpPr>
            <p:cNvPr id="19" name="矩形 1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tile tx="0" ty="0" sx="100000" sy="100000" flip="none" algn="tl"/>
        </a:blipFill>
        <a:effectLst/>
      </p:bgPr>
    </p:bg>
    <p:spTree>
      <p:nvGrpSpPr>
        <p:cNvPr id="1" name=""/>
        <p:cNvGrpSpPr/>
        <p:nvPr/>
      </p:nvGrpSpPr>
      <p:grpSpPr>
        <a:xfrm>
          <a:off x="0" y="0"/>
          <a:ext cx="0" cy="0"/>
          <a:chOff x="0" y="0"/>
          <a:chExt cx="0" cy="0"/>
        </a:xfrm>
      </p:grpSpPr>
      <p:sp>
        <p:nvSpPr>
          <p:cNvPr id="30" name="ïšļîḋe"/>
          <p:cNvSpPr/>
          <p:nvPr/>
        </p:nvSpPr>
        <p:spPr>
          <a:xfrm rot="5400000" flipH="1">
            <a:off x="-864751" y="2519689"/>
            <a:ext cx="6858003" cy="1832897"/>
          </a:xfrm>
          <a:custGeom>
            <a:avLst/>
            <a:gdLst>
              <a:gd name="connsiteX0" fmla="*/ 8748491 w 12192000"/>
              <a:gd name="connsiteY0" fmla="*/ 1233 h 2626997"/>
              <a:gd name="connsiteX1" fmla="*/ 9144000 w 12192000"/>
              <a:gd name="connsiteY1" fmla="*/ 24961 h 2626997"/>
              <a:gd name="connsiteX2" fmla="*/ 12012914 w 12192000"/>
              <a:gd name="connsiteY2" fmla="*/ 498775 h 2626997"/>
              <a:gd name="connsiteX3" fmla="*/ 12192000 w 12192000"/>
              <a:gd name="connsiteY3" fmla="*/ 536959 h 2626997"/>
              <a:gd name="connsiteX4" fmla="*/ 12192000 w 12192000"/>
              <a:gd name="connsiteY4" fmla="*/ 1894026 h 2626997"/>
              <a:gd name="connsiteX5" fmla="*/ 12192000 w 12192000"/>
              <a:gd name="connsiteY5" fmla="*/ 2104484 h 2626997"/>
              <a:gd name="connsiteX6" fmla="*/ 12192000 w 12192000"/>
              <a:gd name="connsiteY6" fmla="*/ 2626997 h 2626997"/>
              <a:gd name="connsiteX7" fmla="*/ 0 w 12192000"/>
              <a:gd name="connsiteY7" fmla="*/ 2626997 h 2626997"/>
              <a:gd name="connsiteX8" fmla="*/ 0 w 12192000"/>
              <a:gd name="connsiteY8" fmla="*/ 2104484 h 2626997"/>
              <a:gd name="connsiteX9" fmla="*/ 0 w 12192000"/>
              <a:gd name="connsiteY9" fmla="*/ 1894026 h 2626997"/>
              <a:gd name="connsiteX10" fmla="*/ 0 w 12192000"/>
              <a:gd name="connsiteY10" fmla="*/ 222829 h 2626997"/>
              <a:gd name="connsiteX11" fmla="*/ 308035 w 12192000"/>
              <a:gd name="connsiteY11" fmla="*/ 272447 h 2626997"/>
              <a:gd name="connsiteX12" fmla="*/ 4306531 w 12192000"/>
              <a:gd name="connsiteY12" fmla="*/ 1057349 h 2626997"/>
              <a:gd name="connsiteX13" fmla="*/ 8748491 w 12192000"/>
              <a:gd name="connsiteY13" fmla="*/ 1233 h 26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2626997">
                <a:moveTo>
                  <a:pt x="8748491" y="1233"/>
                </a:moveTo>
                <a:cubicBezTo>
                  <a:pt x="8875898" y="4049"/>
                  <a:pt x="9007578" y="11749"/>
                  <a:pt x="9144000" y="24961"/>
                </a:cubicBezTo>
                <a:cubicBezTo>
                  <a:pt x="9826113" y="91022"/>
                  <a:pt x="10881736" y="266063"/>
                  <a:pt x="12012914" y="498775"/>
                </a:cubicBezTo>
                <a:lnTo>
                  <a:pt x="12192000" y="536959"/>
                </a:lnTo>
                <a:lnTo>
                  <a:pt x="12192000" y="1894026"/>
                </a:lnTo>
                <a:lnTo>
                  <a:pt x="12192000" y="2104484"/>
                </a:lnTo>
                <a:lnTo>
                  <a:pt x="12192000" y="2626997"/>
                </a:lnTo>
                <a:lnTo>
                  <a:pt x="0" y="2626997"/>
                </a:lnTo>
                <a:lnTo>
                  <a:pt x="0" y="2104484"/>
                </a:lnTo>
                <a:lnTo>
                  <a:pt x="0" y="1894026"/>
                </a:lnTo>
                <a:lnTo>
                  <a:pt x="0" y="222829"/>
                </a:lnTo>
                <a:lnTo>
                  <a:pt x="308035" y="272447"/>
                </a:lnTo>
                <a:cubicBezTo>
                  <a:pt x="1509291" y="495451"/>
                  <a:pt x="3147245" y="1087768"/>
                  <a:pt x="4306531" y="1057349"/>
                </a:cubicBezTo>
                <a:cubicBezTo>
                  <a:pt x="5887373" y="1015870"/>
                  <a:pt x="6837377" y="-41003"/>
                  <a:pt x="8748491" y="1233"/>
                </a:cubicBez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d-ID"/>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sz="1200">
              <a:cs typeface="+mn-ea"/>
              <a:sym typeface="+mn-lt"/>
            </a:endParaRPr>
          </a:p>
        </p:txBody>
      </p:sp>
      <p:sp>
        <p:nvSpPr>
          <p:cNvPr id="25" name="ïšļîḋe"/>
          <p:cNvSpPr/>
          <p:nvPr/>
        </p:nvSpPr>
        <p:spPr>
          <a:xfrm rot="5400000" flipH="1">
            <a:off x="-1047396" y="2505414"/>
            <a:ext cx="6858003" cy="1832897"/>
          </a:xfrm>
          <a:custGeom>
            <a:avLst/>
            <a:gdLst>
              <a:gd name="connsiteX0" fmla="*/ 8748491 w 12192000"/>
              <a:gd name="connsiteY0" fmla="*/ 1233 h 2626997"/>
              <a:gd name="connsiteX1" fmla="*/ 9144000 w 12192000"/>
              <a:gd name="connsiteY1" fmla="*/ 24961 h 2626997"/>
              <a:gd name="connsiteX2" fmla="*/ 12012914 w 12192000"/>
              <a:gd name="connsiteY2" fmla="*/ 498775 h 2626997"/>
              <a:gd name="connsiteX3" fmla="*/ 12192000 w 12192000"/>
              <a:gd name="connsiteY3" fmla="*/ 536959 h 2626997"/>
              <a:gd name="connsiteX4" fmla="*/ 12192000 w 12192000"/>
              <a:gd name="connsiteY4" fmla="*/ 1894026 h 2626997"/>
              <a:gd name="connsiteX5" fmla="*/ 12192000 w 12192000"/>
              <a:gd name="connsiteY5" fmla="*/ 2104484 h 2626997"/>
              <a:gd name="connsiteX6" fmla="*/ 12192000 w 12192000"/>
              <a:gd name="connsiteY6" fmla="*/ 2626997 h 2626997"/>
              <a:gd name="connsiteX7" fmla="*/ 0 w 12192000"/>
              <a:gd name="connsiteY7" fmla="*/ 2626997 h 2626997"/>
              <a:gd name="connsiteX8" fmla="*/ 0 w 12192000"/>
              <a:gd name="connsiteY8" fmla="*/ 2104484 h 2626997"/>
              <a:gd name="connsiteX9" fmla="*/ 0 w 12192000"/>
              <a:gd name="connsiteY9" fmla="*/ 1894026 h 2626997"/>
              <a:gd name="connsiteX10" fmla="*/ 0 w 12192000"/>
              <a:gd name="connsiteY10" fmla="*/ 222829 h 2626997"/>
              <a:gd name="connsiteX11" fmla="*/ 308035 w 12192000"/>
              <a:gd name="connsiteY11" fmla="*/ 272447 h 2626997"/>
              <a:gd name="connsiteX12" fmla="*/ 4306531 w 12192000"/>
              <a:gd name="connsiteY12" fmla="*/ 1057349 h 2626997"/>
              <a:gd name="connsiteX13" fmla="*/ 8748491 w 12192000"/>
              <a:gd name="connsiteY13" fmla="*/ 1233 h 26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2626997">
                <a:moveTo>
                  <a:pt x="8748491" y="1233"/>
                </a:moveTo>
                <a:cubicBezTo>
                  <a:pt x="8875898" y="4049"/>
                  <a:pt x="9007578" y="11749"/>
                  <a:pt x="9144000" y="24961"/>
                </a:cubicBezTo>
                <a:cubicBezTo>
                  <a:pt x="9826113" y="91022"/>
                  <a:pt x="10881736" y="266063"/>
                  <a:pt x="12012914" y="498775"/>
                </a:cubicBezTo>
                <a:lnTo>
                  <a:pt x="12192000" y="536959"/>
                </a:lnTo>
                <a:lnTo>
                  <a:pt x="12192000" y="1894026"/>
                </a:lnTo>
                <a:lnTo>
                  <a:pt x="12192000" y="2104484"/>
                </a:lnTo>
                <a:lnTo>
                  <a:pt x="12192000" y="2626997"/>
                </a:lnTo>
                <a:lnTo>
                  <a:pt x="0" y="2626997"/>
                </a:lnTo>
                <a:lnTo>
                  <a:pt x="0" y="2104484"/>
                </a:lnTo>
                <a:lnTo>
                  <a:pt x="0" y="1894026"/>
                </a:lnTo>
                <a:lnTo>
                  <a:pt x="0" y="222829"/>
                </a:lnTo>
                <a:lnTo>
                  <a:pt x="308035" y="272447"/>
                </a:lnTo>
                <a:cubicBezTo>
                  <a:pt x="1509291" y="495451"/>
                  <a:pt x="3147245" y="1087768"/>
                  <a:pt x="4306531" y="1057349"/>
                </a:cubicBezTo>
                <a:cubicBezTo>
                  <a:pt x="5887373" y="1015870"/>
                  <a:pt x="6837377" y="-41003"/>
                  <a:pt x="8748491" y="1233"/>
                </a:cubicBez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d-ID"/>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sz="1200">
              <a:cs typeface="+mn-ea"/>
              <a:sym typeface="+mn-lt"/>
            </a:endParaRPr>
          </a:p>
        </p:txBody>
      </p:sp>
      <p:sp>
        <p:nvSpPr>
          <p:cNvPr id="26" name="iṧḻíḑé"/>
          <p:cNvSpPr/>
          <p:nvPr/>
        </p:nvSpPr>
        <p:spPr>
          <a:xfrm rot="5400000">
            <a:off x="-1811633" y="1811632"/>
            <a:ext cx="6858004" cy="3234737"/>
          </a:xfrm>
          <a:custGeom>
            <a:avLst/>
            <a:gdLst>
              <a:gd name="connsiteX0" fmla="*/ 8748491 w 12192000"/>
              <a:gd name="connsiteY0" fmla="*/ 1233 h 3515997"/>
              <a:gd name="connsiteX1" fmla="*/ 9144000 w 12192000"/>
              <a:gd name="connsiteY1" fmla="*/ 24961 h 3515997"/>
              <a:gd name="connsiteX2" fmla="*/ 12012914 w 12192000"/>
              <a:gd name="connsiteY2" fmla="*/ 498775 h 3515997"/>
              <a:gd name="connsiteX3" fmla="*/ 12192000 w 12192000"/>
              <a:gd name="connsiteY3" fmla="*/ 536959 h 3515997"/>
              <a:gd name="connsiteX4" fmla="*/ 12192000 w 12192000"/>
              <a:gd name="connsiteY4" fmla="*/ 1894026 h 3515997"/>
              <a:gd name="connsiteX5" fmla="*/ 12192000 w 12192000"/>
              <a:gd name="connsiteY5" fmla="*/ 2104484 h 3515997"/>
              <a:gd name="connsiteX6" fmla="*/ 12192000 w 12192000"/>
              <a:gd name="connsiteY6" fmla="*/ 2626997 h 3515997"/>
              <a:gd name="connsiteX7" fmla="*/ 12192000 w 12192000"/>
              <a:gd name="connsiteY7" fmla="*/ 3515997 h 3515997"/>
              <a:gd name="connsiteX8" fmla="*/ 0 w 12192000"/>
              <a:gd name="connsiteY8" fmla="*/ 3515997 h 3515997"/>
              <a:gd name="connsiteX9" fmla="*/ 0 w 12192000"/>
              <a:gd name="connsiteY9" fmla="*/ 2626997 h 3515997"/>
              <a:gd name="connsiteX10" fmla="*/ 0 w 12192000"/>
              <a:gd name="connsiteY10" fmla="*/ 2104484 h 3515997"/>
              <a:gd name="connsiteX11" fmla="*/ 0 w 12192000"/>
              <a:gd name="connsiteY11" fmla="*/ 1894026 h 3515997"/>
              <a:gd name="connsiteX12" fmla="*/ 0 w 12192000"/>
              <a:gd name="connsiteY12" fmla="*/ 222829 h 3515997"/>
              <a:gd name="connsiteX13" fmla="*/ 308035 w 12192000"/>
              <a:gd name="connsiteY13" fmla="*/ 272447 h 3515997"/>
              <a:gd name="connsiteX14" fmla="*/ 4306531 w 12192000"/>
              <a:gd name="connsiteY14" fmla="*/ 1057349 h 3515997"/>
              <a:gd name="connsiteX15" fmla="*/ 8748491 w 12192000"/>
              <a:gd name="connsiteY15" fmla="*/ 1233 h 351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3515997">
                <a:moveTo>
                  <a:pt x="8748491" y="1233"/>
                </a:moveTo>
                <a:cubicBezTo>
                  <a:pt x="8875898" y="4049"/>
                  <a:pt x="9007578" y="11749"/>
                  <a:pt x="9144000" y="24961"/>
                </a:cubicBezTo>
                <a:cubicBezTo>
                  <a:pt x="9826113" y="91022"/>
                  <a:pt x="10881736" y="266063"/>
                  <a:pt x="12012914" y="498775"/>
                </a:cubicBezTo>
                <a:lnTo>
                  <a:pt x="12192000" y="536959"/>
                </a:lnTo>
                <a:lnTo>
                  <a:pt x="12192000" y="1894026"/>
                </a:lnTo>
                <a:lnTo>
                  <a:pt x="12192000" y="2104484"/>
                </a:lnTo>
                <a:lnTo>
                  <a:pt x="12192000" y="2626997"/>
                </a:lnTo>
                <a:lnTo>
                  <a:pt x="12192000" y="3515997"/>
                </a:lnTo>
                <a:lnTo>
                  <a:pt x="0" y="3515997"/>
                </a:lnTo>
                <a:lnTo>
                  <a:pt x="0" y="2626997"/>
                </a:lnTo>
                <a:lnTo>
                  <a:pt x="0" y="2104484"/>
                </a:lnTo>
                <a:lnTo>
                  <a:pt x="0" y="1894026"/>
                </a:lnTo>
                <a:lnTo>
                  <a:pt x="0" y="222829"/>
                </a:lnTo>
                <a:lnTo>
                  <a:pt x="308035" y="272447"/>
                </a:lnTo>
                <a:cubicBezTo>
                  <a:pt x="1509291" y="495451"/>
                  <a:pt x="3147245" y="1087768"/>
                  <a:pt x="4306531" y="1057349"/>
                </a:cubicBezTo>
                <a:cubicBezTo>
                  <a:pt x="5887373" y="1015870"/>
                  <a:pt x="6837377" y="-41003"/>
                  <a:pt x="8748491" y="1233"/>
                </a:cubicBezTo>
                <a:close/>
              </a:path>
            </a:pathLst>
          </a:custGeom>
          <a:solidFill>
            <a:schemeClr val="bg1"/>
          </a:solid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id-ID" sz="1200" b="1" dirty="0">
              <a:solidFill>
                <a:schemeClr val="bg1"/>
              </a:solidFill>
              <a:cs typeface="+mn-ea"/>
              <a:sym typeface="+mn-lt"/>
            </a:endParaRPr>
          </a:p>
        </p:txBody>
      </p:sp>
      <p:sp>
        <p:nvSpPr>
          <p:cNvPr id="55" name="文本框 54"/>
          <p:cNvSpPr txBox="1"/>
          <p:nvPr/>
        </p:nvSpPr>
        <p:spPr>
          <a:xfrm>
            <a:off x="3977041" y="648710"/>
            <a:ext cx="5935383" cy="1332031"/>
          </a:xfrm>
          <a:prstGeom prst="rect">
            <a:avLst/>
          </a:prstGeom>
          <a:noFill/>
        </p:spPr>
        <p:txBody>
          <a:bodyPr wrap="square" rtlCol="0">
            <a:spAutoFit/>
          </a:bodyPr>
          <a:lstStyle>
            <a:defPPr>
              <a:defRPr lang="zh-CN"/>
            </a:defPPr>
            <a:lvl1pPr>
              <a:defRPr sz="1400"/>
            </a:lvl1pPr>
          </a:lstStyle>
          <a:p>
            <a:pPr>
              <a:lnSpc>
                <a:spcPct val="150000"/>
              </a:lnSpc>
            </a:pPr>
            <a:r>
              <a:rPr lang="en-US" altLang="zh-CN" sz="1100" b="1" dirty="0">
                <a:cs typeface="+mn-ea"/>
                <a:sym typeface="+mn-lt"/>
              </a:rPr>
              <a:t>2003</a:t>
            </a:r>
            <a:r>
              <a:rPr lang="zh-CN" altLang="en-US" sz="1100" b="1" dirty="0">
                <a:cs typeface="+mn-ea"/>
                <a:sym typeface="+mn-lt"/>
              </a:rPr>
              <a:t>年</a:t>
            </a:r>
            <a:r>
              <a:rPr lang="en-US" altLang="zh-CN" sz="1100" b="1" dirty="0">
                <a:cs typeface="+mn-ea"/>
                <a:sym typeface="+mn-lt"/>
              </a:rPr>
              <a:t>09</a:t>
            </a:r>
            <a:r>
              <a:rPr lang="zh-CN" altLang="en-US" sz="1100" b="1" dirty="0">
                <a:cs typeface="+mn-ea"/>
                <a:sym typeface="+mn-lt"/>
              </a:rPr>
              <a:t>月：组建研发团队</a:t>
            </a:r>
            <a:endParaRPr lang="zh-CN" altLang="en-US" sz="1100" b="1" dirty="0">
              <a:cs typeface="+mn-ea"/>
              <a:sym typeface="+mn-lt"/>
            </a:endParaRPr>
          </a:p>
          <a:p>
            <a:pPr>
              <a:lnSpc>
                <a:spcPct val="150000"/>
              </a:lnSpc>
            </a:pPr>
            <a:r>
              <a:rPr lang="en-US" altLang="zh-CN" sz="1100" dirty="0">
                <a:cs typeface="+mn-ea"/>
                <a:sym typeface="+mn-lt"/>
              </a:rPr>
              <a:t>2004</a:t>
            </a:r>
            <a:r>
              <a:rPr lang="zh-CN" altLang="en-US" sz="1100" dirty="0">
                <a:cs typeface="+mn-ea"/>
                <a:sym typeface="+mn-lt"/>
              </a:rPr>
              <a:t>年</a:t>
            </a:r>
            <a:r>
              <a:rPr lang="en-US" altLang="zh-CN" sz="1100" dirty="0">
                <a:cs typeface="+mn-ea"/>
                <a:sym typeface="+mn-lt"/>
              </a:rPr>
              <a:t>12</a:t>
            </a:r>
            <a:r>
              <a:rPr lang="zh-CN" altLang="en-US" sz="1100" dirty="0">
                <a:cs typeface="+mn-ea"/>
                <a:sym typeface="+mn-lt"/>
              </a:rPr>
              <a:t>月：研发出专业的防垃圾邮件和防病毒的邮件管理系统，并成功推向市场</a:t>
            </a:r>
            <a:endParaRPr lang="zh-CN" altLang="en-US" sz="1100" dirty="0">
              <a:cs typeface="+mn-ea"/>
              <a:sym typeface="+mn-lt"/>
            </a:endParaRPr>
          </a:p>
          <a:p>
            <a:pPr>
              <a:lnSpc>
                <a:spcPct val="150000"/>
              </a:lnSpc>
            </a:pPr>
            <a:r>
              <a:rPr lang="en-US" altLang="zh-CN" sz="1100" dirty="0">
                <a:cs typeface="+mn-ea"/>
                <a:sym typeface="+mn-lt"/>
              </a:rPr>
              <a:t>2005</a:t>
            </a:r>
            <a:r>
              <a:rPr lang="zh-CN" altLang="en-US" sz="1100" dirty="0">
                <a:cs typeface="+mn-ea"/>
                <a:sym typeface="+mn-lt"/>
              </a:rPr>
              <a:t>年</a:t>
            </a:r>
            <a:r>
              <a:rPr lang="en-US" altLang="zh-CN" sz="1100" dirty="0">
                <a:cs typeface="+mn-ea"/>
                <a:sym typeface="+mn-lt"/>
              </a:rPr>
              <a:t>06</a:t>
            </a:r>
            <a:r>
              <a:rPr lang="zh-CN" altLang="en-US" sz="1100" dirty="0">
                <a:cs typeface="+mn-ea"/>
                <a:sym typeface="+mn-lt"/>
              </a:rPr>
              <a:t>月：自主研发动态域名解析系统（</a:t>
            </a:r>
            <a:r>
              <a:rPr lang="en-US" altLang="zh-CN" sz="1100" dirty="0">
                <a:cs typeface="+mn-ea"/>
                <a:sym typeface="+mn-lt"/>
              </a:rPr>
              <a:t>DDNS</a:t>
            </a:r>
            <a:r>
              <a:rPr lang="zh-CN" altLang="en-US" sz="1100" dirty="0">
                <a:cs typeface="+mn-ea"/>
                <a:sym typeface="+mn-lt"/>
              </a:rPr>
              <a:t>），提供域名解析服务</a:t>
            </a:r>
            <a:endParaRPr lang="zh-CN" altLang="en-US" sz="1100" dirty="0">
              <a:cs typeface="+mn-ea"/>
              <a:sym typeface="+mn-lt"/>
            </a:endParaRPr>
          </a:p>
          <a:p>
            <a:pPr>
              <a:lnSpc>
                <a:spcPct val="150000"/>
              </a:lnSpc>
            </a:pPr>
            <a:r>
              <a:rPr lang="en-US" altLang="zh-CN" sz="1100" dirty="0">
                <a:cs typeface="+mn-ea"/>
                <a:sym typeface="+mn-lt"/>
              </a:rPr>
              <a:t>2006</a:t>
            </a:r>
            <a:r>
              <a:rPr lang="zh-CN" altLang="en-US" sz="1100" dirty="0">
                <a:cs typeface="+mn-ea"/>
                <a:sym typeface="+mn-lt"/>
              </a:rPr>
              <a:t>年</a:t>
            </a:r>
            <a:r>
              <a:rPr lang="en-US" altLang="zh-CN" sz="1100" dirty="0">
                <a:cs typeface="+mn-ea"/>
                <a:sym typeface="+mn-lt"/>
              </a:rPr>
              <a:t>10</a:t>
            </a:r>
            <a:r>
              <a:rPr lang="zh-CN" altLang="en-US" sz="1100" dirty="0">
                <a:cs typeface="+mn-ea"/>
                <a:sym typeface="+mn-lt"/>
              </a:rPr>
              <a:t>月：正式确立研发“网络安全”相关攻防产品</a:t>
            </a:r>
            <a:endParaRPr lang="zh-CN" altLang="en-US" sz="1100" dirty="0">
              <a:cs typeface="+mn-ea"/>
              <a:sym typeface="+mn-lt"/>
            </a:endParaRPr>
          </a:p>
          <a:p>
            <a:pPr>
              <a:lnSpc>
                <a:spcPct val="150000"/>
              </a:lnSpc>
            </a:pPr>
            <a:r>
              <a:rPr lang="en-US" altLang="zh-CN" sz="1100" dirty="0">
                <a:cs typeface="+mn-ea"/>
                <a:sym typeface="+mn-lt"/>
              </a:rPr>
              <a:t>2008</a:t>
            </a:r>
            <a:r>
              <a:rPr lang="zh-CN" altLang="en-US" sz="1100" dirty="0">
                <a:cs typeface="+mn-ea"/>
                <a:sym typeface="+mn-lt"/>
              </a:rPr>
              <a:t>年</a:t>
            </a:r>
            <a:r>
              <a:rPr lang="en-US" altLang="zh-CN" sz="1100" dirty="0">
                <a:cs typeface="+mn-ea"/>
                <a:sym typeface="+mn-lt"/>
              </a:rPr>
              <a:t>08</a:t>
            </a:r>
            <a:r>
              <a:rPr lang="zh-CN" altLang="en-US" sz="1100" dirty="0">
                <a:cs typeface="+mn-ea"/>
                <a:sym typeface="+mn-lt"/>
              </a:rPr>
              <a:t>月：杭州和南京分部成立，标志着公司从技术研发走向研发与销售并重的战略之路</a:t>
            </a:r>
            <a:endParaRPr lang="zh-CN" altLang="en-US" sz="1100" dirty="0">
              <a:cs typeface="+mn-ea"/>
              <a:sym typeface="+mn-lt"/>
            </a:endParaRPr>
          </a:p>
        </p:txBody>
      </p:sp>
      <p:sp>
        <p:nvSpPr>
          <p:cNvPr id="56" name="文本框 55"/>
          <p:cNvSpPr txBox="1"/>
          <p:nvPr/>
        </p:nvSpPr>
        <p:spPr>
          <a:xfrm>
            <a:off x="3977041" y="2457009"/>
            <a:ext cx="5215303" cy="1332031"/>
          </a:xfrm>
          <a:prstGeom prst="rect">
            <a:avLst/>
          </a:prstGeom>
          <a:noFill/>
        </p:spPr>
        <p:txBody>
          <a:bodyPr wrap="square" rtlCol="0">
            <a:spAutoFit/>
          </a:bodyPr>
          <a:lstStyle>
            <a:defPPr>
              <a:defRPr lang="zh-CN"/>
            </a:defPPr>
            <a:lvl1pPr>
              <a:defRPr sz="1400"/>
            </a:lvl1pPr>
          </a:lstStyle>
          <a:p>
            <a:pPr>
              <a:lnSpc>
                <a:spcPct val="150000"/>
              </a:lnSpc>
            </a:pPr>
            <a:r>
              <a:rPr lang="en-US" altLang="zh-CN" sz="1100" b="1" dirty="0">
                <a:cs typeface="+mn-ea"/>
                <a:sym typeface="+mn-lt"/>
              </a:rPr>
              <a:t>2009</a:t>
            </a:r>
            <a:r>
              <a:rPr lang="zh-CN" altLang="en-US" sz="1100" b="1" dirty="0">
                <a:cs typeface="+mn-ea"/>
                <a:sym typeface="+mn-lt"/>
              </a:rPr>
              <a:t>年</a:t>
            </a:r>
            <a:r>
              <a:rPr lang="en-US" altLang="zh-CN" sz="1100" b="1" dirty="0">
                <a:cs typeface="+mn-ea"/>
                <a:sym typeface="+mn-lt"/>
              </a:rPr>
              <a:t>03</a:t>
            </a:r>
            <a:r>
              <a:rPr lang="zh-CN" altLang="en-US" sz="1100" b="1" dirty="0">
                <a:cs typeface="+mn-ea"/>
                <a:sym typeface="+mn-lt"/>
              </a:rPr>
              <a:t>月：上海纽盾科技有限公司成立，确立走自主创新、自主品牌发展道路</a:t>
            </a:r>
            <a:endParaRPr lang="zh-CN" altLang="en-US" sz="1100" b="1" dirty="0">
              <a:cs typeface="+mn-ea"/>
              <a:sym typeface="+mn-lt"/>
            </a:endParaRPr>
          </a:p>
          <a:p>
            <a:pPr>
              <a:lnSpc>
                <a:spcPct val="150000"/>
              </a:lnSpc>
            </a:pPr>
            <a:r>
              <a:rPr lang="en-US" altLang="zh-CN" sz="1100" dirty="0">
                <a:cs typeface="+mn-ea"/>
                <a:sym typeface="+mn-lt"/>
              </a:rPr>
              <a:t>2011</a:t>
            </a:r>
            <a:r>
              <a:rPr lang="zh-CN" altLang="en-US" sz="1100" dirty="0">
                <a:cs typeface="+mn-ea"/>
                <a:sym typeface="+mn-lt"/>
              </a:rPr>
              <a:t>年</a:t>
            </a:r>
            <a:r>
              <a:rPr lang="en-US" altLang="zh-CN" sz="1100" dirty="0">
                <a:cs typeface="+mn-ea"/>
                <a:sym typeface="+mn-lt"/>
              </a:rPr>
              <a:t>03</a:t>
            </a:r>
            <a:r>
              <a:rPr lang="zh-CN" altLang="en-US" sz="1100" dirty="0">
                <a:cs typeface="+mn-ea"/>
                <a:sym typeface="+mn-lt"/>
              </a:rPr>
              <a:t>月：公司创新项目获得科学技术部创新基金支持</a:t>
            </a:r>
            <a:endParaRPr lang="zh-CN" altLang="en-US" sz="1100" dirty="0">
              <a:cs typeface="+mn-ea"/>
              <a:sym typeface="+mn-lt"/>
            </a:endParaRPr>
          </a:p>
          <a:p>
            <a:pPr>
              <a:lnSpc>
                <a:spcPct val="150000"/>
              </a:lnSpc>
            </a:pPr>
            <a:r>
              <a:rPr lang="en-US" altLang="zh-CN" sz="1100" dirty="0">
                <a:cs typeface="+mn-ea"/>
                <a:sym typeface="+mn-lt"/>
              </a:rPr>
              <a:t>2011</a:t>
            </a:r>
            <a:r>
              <a:rPr lang="zh-CN" altLang="en-US" sz="1100" dirty="0">
                <a:cs typeface="+mn-ea"/>
                <a:sym typeface="+mn-lt"/>
              </a:rPr>
              <a:t>年</a:t>
            </a:r>
            <a:r>
              <a:rPr lang="en-US" altLang="zh-CN" sz="1100" dirty="0">
                <a:cs typeface="+mn-ea"/>
                <a:sym typeface="+mn-lt"/>
              </a:rPr>
              <a:t>03</a:t>
            </a:r>
            <a:r>
              <a:rPr lang="zh-CN" altLang="en-US" sz="1100" dirty="0">
                <a:cs typeface="+mn-ea"/>
                <a:sym typeface="+mn-lt"/>
              </a:rPr>
              <a:t>月：公司安全项目被认定为“上海市高新技术成果转化项目”</a:t>
            </a:r>
            <a:endParaRPr lang="zh-CN" altLang="en-US" sz="1100" dirty="0">
              <a:cs typeface="+mn-ea"/>
              <a:sym typeface="+mn-lt"/>
            </a:endParaRPr>
          </a:p>
          <a:p>
            <a:pPr>
              <a:lnSpc>
                <a:spcPct val="150000"/>
              </a:lnSpc>
            </a:pPr>
            <a:r>
              <a:rPr lang="en-US" altLang="zh-CN" sz="1100" dirty="0">
                <a:cs typeface="+mn-ea"/>
                <a:sym typeface="+mn-lt"/>
              </a:rPr>
              <a:t>2012</a:t>
            </a:r>
            <a:r>
              <a:rPr lang="zh-CN" altLang="en-US" sz="1100" dirty="0">
                <a:cs typeface="+mn-ea"/>
                <a:sym typeface="+mn-lt"/>
              </a:rPr>
              <a:t>年</a:t>
            </a:r>
            <a:r>
              <a:rPr lang="en-US" altLang="zh-CN" sz="1100" dirty="0">
                <a:cs typeface="+mn-ea"/>
                <a:sym typeface="+mn-lt"/>
              </a:rPr>
              <a:t>03</a:t>
            </a:r>
            <a:r>
              <a:rPr lang="zh-CN" altLang="en-US" sz="1100" dirty="0">
                <a:cs typeface="+mn-ea"/>
                <a:sym typeface="+mn-lt"/>
              </a:rPr>
              <a:t>月：公司安全产品被评为“上海市重点推荐新产品”</a:t>
            </a:r>
            <a:endParaRPr lang="zh-CN" altLang="en-US" sz="1100" dirty="0">
              <a:cs typeface="+mn-ea"/>
              <a:sym typeface="+mn-lt"/>
            </a:endParaRPr>
          </a:p>
          <a:p>
            <a:pPr>
              <a:lnSpc>
                <a:spcPct val="150000"/>
              </a:lnSpc>
            </a:pPr>
            <a:r>
              <a:rPr lang="en-US" altLang="zh-CN" sz="1100" dirty="0">
                <a:cs typeface="+mn-ea"/>
                <a:sym typeface="+mn-lt"/>
              </a:rPr>
              <a:t>2014</a:t>
            </a:r>
            <a:r>
              <a:rPr lang="zh-CN" altLang="en-US" sz="1100" dirty="0">
                <a:cs typeface="+mn-ea"/>
                <a:sym typeface="+mn-lt"/>
              </a:rPr>
              <a:t>年</a:t>
            </a:r>
            <a:r>
              <a:rPr lang="en-US" altLang="zh-CN" sz="1100" dirty="0">
                <a:cs typeface="+mn-ea"/>
                <a:sym typeface="+mn-lt"/>
              </a:rPr>
              <a:t>01</a:t>
            </a:r>
            <a:r>
              <a:rPr lang="zh-CN" altLang="en-US" sz="1100" dirty="0">
                <a:cs typeface="+mn-ea"/>
                <a:sym typeface="+mn-lt"/>
              </a:rPr>
              <a:t>月：获“上海市科技型中小企业技术创新资金”支持</a:t>
            </a:r>
            <a:endParaRPr lang="zh-CN" altLang="en-US" sz="1100" dirty="0">
              <a:cs typeface="+mn-ea"/>
              <a:sym typeface="+mn-lt"/>
            </a:endParaRPr>
          </a:p>
        </p:txBody>
      </p:sp>
      <p:sp>
        <p:nvSpPr>
          <p:cNvPr id="57" name="文本框 56"/>
          <p:cNvSpPr txBox="1"/>
          <p:nvPr/>
        </p:nvSpPr>
        <p:spPr>
          <a:xfrm>
            <a:off x="3977042" y="4297397"/>
            <a:ext cx="5935382" cy="2346220"/>
          </a:xfrm>
          <a:prstGeom prst="rect">
            <a:avLst/>
          </a:prstGeom>
          <a:noFill/>
        </p:spPr>
        <p:txBody>
          <a:bodyPr wrap="square" rtlCol="0">
            <a:spAutoFit/>
          </a:bodyPr>
          <a:lstStyle>
            <a:defPPr>
              <a:defRPr lang="zh-CN"/>
            </a:defPPr>
            <a:lvl1pPr>
              <a:defRPr sz="1400"/>
            </a:lvl1pPr>
          </a:lstStyle>
          <a:p>
            <a:pPr>
              <a:lnSpc>
                <a:spcPct val="150000"/>
              </a:lnSpc>
            </a:pPr>
            <a:r>
              <a:rPr lang="en-US" altLang="zh-CN" sz="1100" b="1" dirty="0">
                <a:cs typeface="+mn-ea"/>
                <a:sym typeface="+mn-lt"/>
              </a:rPr>
              <a:t>2015</a:t>
            </a:r>
            <a:r>
              <a:rPr lang="zh-CN" altLang="en-US" sz="1100" b="1" dirty="0">
                <a:cs typeface="+mn-ea"/>
                <a:sym typeface="+mn-lt"/>
              </a:rPr>
              <a:t>年</a:t>
            </a:r>
            <a:r>
              <a:rPr lang="en-US" altLang="zh-CN" sz="1100" b="1" dirty="0">
                <a:cs typeface="+mn-ea"/>
                <a:sym typeface="+mn-lt"/>
              </a:rPr>
              <a:t>10</a:t>
            </a:r>
            <a:r>
              <a:rPr lang="zh-CN" altLang="en-US" sz="1100" b="1" dirty="0">
                <a:cs typeface="+mn-ea"/>
                <a:sym typeface="+mn-lt"/>
              </a:rPr>
              <a:t>月：正式更名为上海纽盾科技股份有限公司</a:t>
            </a:r>
            <a:endParaRPr lang="en-US" altLang="zh-CN" sz="1100" b="1" dirty="0">
              <a:cs typeface="+mn-ea"/>
              <a:sym typeface="+mn-lt"/>
            </a:endParaRPr>
          </a:p>
          <a:p>
            <a:pPr>
              <a:lnSpc>
                <a:spcPct val="150000"/>
              </a:lnSpc>
            </a:pPr>
            <a:r>
              <a:rPr lang="en-US" altLang="zh-CN" sz="1100" dirty="0">
                <a:cs typeface="+mn-ea"/>
                <a:sym typeface="+mn-lt"/>
              </a:rPr>
              <a:t>2016</a:t>
            </a:r>
            <a:r>
              <a:rPr lang="zh-CN" altLang="en-US" sz="1100" dirty="0">
                <a:cs typeface="+mn-ea"/>
                <a:sym typeface="+mn-lt"/>
              </a:rPr>
              <a:t>年</a:t>
            </a:r>
            <a:r>
              <a:rPr lang="en-US" altLang="zh-CN" sz="1100" dirty="0">
                <a:cs typeface="+mn-ea"/>
                <a:sym typeface="+mn-lt"/>
              </a:rPr>
              <a:t>06</a:t>
            </a:r>
            <a:r>
              <a:rPr lang="zh-CN" altLang="en-US" sz="1100" dirty="0">
                <a:cs typeface="+mn-ea"/>
                <a:sym typeface="+mn-lt"/>
              </a:rPr>
              <a:t>月：公司“</a:t>
            </a:r>
            <a:r>
              <a:rPr lang="en-US" altLang="zh-CN" sz="1100" dirty="0">
                <a:cs typeface="+mn-ea"/>
                <a:sym typeface="+mn-lt"/>
              </a:rPr>
              <a:t>NDM</a:t>
            </a:r>
            <a:r>
              <a:rPr lang="zh-CN" altLang="en-US" sz="1100" dirty="0">
                <a:cs typeface="+mn-ea"/>
                <a:sym typeface="+mn-lt"/>
              </a:rPr>
              <a:t>网络异常检测系统”获得“年度中国</a:t>
            </a:r>
            <a:r>
              <a:rPr lang="en-US" altLang="zh-CN" sz="1100" dirty="0">
                <a:cs typeface="+mn-ea"/>
                <a:sym typeface="+mn-lt"/>
              </a:rPr>
              <a:t>IT</a:t>
            </a:r>
            <a:r>
              <a:rPr lang="zh-CN" altLang="en-US" sz="1100" dirty="0">
                <a:cs typeface="+mn-ea"/>
                <a:sym typeface="+mn-lt"/>
              </a:rPr>
              <a:t>互联网产品创新奖”</a:t>
            </a:r>
            <a:endParaRPr lang="zh-CN" altLang="en-US" sz="1100" dirty="0">
              <a:cs typeface="+mn-ea"/>
              <a:sym typeface="+mn-lt"/>
            </a:endParaRPr>
          </a:p>
          <a:p>
            <a:pPr>
              <a:lnSpc>
                <a:spcPct val="150000"/>
              </a:lnSpc>
            </a:pPr>
            <a:r>
              <a:rPr lang="en-US" altLang="zh-CN" sz="1100" dirty="0">
                <a:cs typeface="+mn-ea"/>
                <a:sym typeface="+mn-lt"/>
              </a:rPr>
              <a:t>2018</a:t>
            </a:r>
            <a:r>
              <a:rPr lang="zh-CN" altLang="en-US" sz="1100" dirty="0">
                <a:cs typeface="+mn-ea"/>
                <a:sym typeface="+mn-lt"/>
              </a:rPr>
              <a:t>年</a:t>
            </a:r>
            <a:r>
              <a:rPr lang="en-US" altLang="zh-CN" sz="1100" dirty="0">
                <a:cs typeface="+mn-ea"/>
                <a:sym typeface="+mn-lt"/>
              </a:rPr>
              <a:t>05</a:t>
            </a:r>
            <a:r>
              <a:rPr lang="zh-CN" altLang="en-US" sz="1100" dirty="0">
                <a:cs typeface="+mn-ea"/>
                <a:sym typeface="+mn-lt"/>
              </a:rPr>
              <a:t>月：正式成立国家级第三方测评机构“国家信息中心软件评测中心教育领域中心” </a:t>
            </a:r>
            <a:endParaRPr lang="zh-CN" altLang="en-US" sz="1100" dirty="0">
              <a:cs typeface="+mn-ea"/>
              <a:sym typeface="+mn-lt"/>
            </a:endParaRPr>
          </a:p>
          <a:p>
            <a:pPr>
              <a:lnSpc>
                <a:spcPct val="150000"/>
              </a:lnSpc>
            </a:pPr>
            <a:r>
              <a:rPr lang="en-US" altLang="zh-CN" sz="1100" dirty="0">
                <a:cs typeface="+mn-ea"/>
                <a:sym typeface="+mn-lt"/>
              </a:rPr>
              <a:t>2019</a:t>
            </a:r>
            <a:r>
              <a:rPr lang="zh-CN" altLang="en-US" sz="1100" dirty="0">
                <a:cs typeface="+mn-ea"/>
                <a:sym typeface="+mn-lt"/>
              </a:rPr>
              <a:t>年</a:t>
            </a:r>
            <a:r>
              <a:rPr lang="en-US" altLang="zh-CN" sz="1100" dirty="0">
                <a:cs typeface="+mn-ea"/>
                <a:sym typeface="+mn-lt"/>
              </a:rPr>
              <a:t>06</a:t>
            </a:r>
            <a:r>
              <a:rPr lang="zh-CN" altLang="en-US" sz="1100" dirty="0">
                <a:cs typeface="+mn-ea"/>
                <a:sym typeface="+mn-lt"/>
              </a:rPr>
              <a:t>月：成功申请“区块链网络安全” 相关及其他多项发明专利与实用新型专利</a:t>
            </a:r>
            <a:endParaRPr lang="zh-CN" altLang="en-US" sz="1100" dirty="0">
              <a:cs typeface="+mn-ea"/>
              <a:sym typeface="+mn-lt"/>
            </a:endParaRPr>
          </a:p>
          <a:p>
            <a:pPr>
              <a:lnSpc>
                <a:spcPct val="150000"/>
              </a:lnSpc>
            </a:pPr>
            <a:r>
              <a:rPr lang="en-US" altLang="zh-CN" sz="1100" dirty="0">
                <a:cs typeface="+mn-ea"/>
                <a:sym typeface="+mn-lt"/>
              </a:rPr>
              <a:t>2019</a:t>
            </a:r>
            <a:r>
              <a:rPr lang="zh-CN" altLang="en-US" sz="1100" dirty="0">
                <a:cs typeface="+mn-ea"/>
                <a:sym typeface="+mn-lt"/>
              </a:rPr>
              <a:t>年</a:t>
            </a:r>
            <a:r>
              <a:rPr lang="en-US" altLang="zh-CN" sz="1100" dirty="0">
                <a:cs typeface="+mn-ea"/>
                <a:sym typeface="+mn-lt"/>
              </a:rPr>
              <a:t>10</a:t>
            </a:r>
            <a:r>
              <a:rPr lang="zh-CN" altLang="en-US" sz="1100" dirty="0">
                <a:cs typeface="+mn-ea"/>
                <a:sym typeface="+mn-lt"/>
              </a:rPr>
              <a:t>月：被认定为“上海市杨浦区双创小巨人企业”</a:t>
            </a:r>
            <a:endParaRPr lang="zh-CN" altLang="en-US" sz="1100" dirty="0">
              <a:cs typeface="+mn-ea"/>
              <a:sym typeface="+mn-lt"/>
            </a:endParaRPr>
          </a:p>
          <a:p>
            <a:pPr>
              <a:lnSpc>
                <a:spcPct val="150000"/>
              </a:lnSpc>
            </a:pPr>
            <a:r>
              <a:rPr lang="en-US" altLang="zh-CN" sz="1100" dirty="0">
                <a:cs typeface="+mn-ea"/>
                <a:sym typeface="+mn-lt"/>
              </a:rPr>
              <a:t>2019</a:t>
            </a:r>
            <a:r>
              <a:rPr lang="zh-CN" altLang="en-US" sz="1100" dirty="0">
                <a:cs typeface="+mn-ea"/>
                <a:sym typeface="+mn-lt"/>
              </a:rPr>
              <a:t>年</a:t>
            </a:r>
            <a:r>
              <a:rPr lang="en-US" altLang="zh-CN" sz="1100" dirty="0">
                <a:cs typeface="+mn-ea"/>
                <a:sym typeface="+mn-lt"/>
              </a:rPr>
              <a:t>11</a:t>
            </a:r>
            <a:r>
              <a:rPr lang="zh-CN" altLang="en-US" sz="1100" dirty="0">
                <a:cs typeface="+mn-ea"/>
                <a:sym typeface="+mn-lt"/>
              </a:rPr>
              <a:t>月：获“上海市专精特新企业”与“杨浦区专精特新企业”双项认定荣誉</a:t>
            </a:r>
            <a:endParaRPr lang="en-US" altLang="zh-CN" sz="1100" dirty="0">
              <a:cs typeface="+mn-ea"/>
              <a:sym typeface="+mn-lt"/>
            </a:endParaRPr>
          </a:p>
          <a:p>
            <a:pPr>
              <a:lnSpc>
                <a:spcPct val="150000"/>
              </a:lnSpc>
            </a:pPr>
            <a:r>
              <a:rPr lang="en-US" altLang="zh-CN" sz="1100" dirty="0">
                <a:cs typeface="+mn-ea"/>
                <a:sym typeface="+mn-lt"/>
              </a:rPr>
              <a:t>2020</a:t>
            </a:r>
            <a:r>
              <a:rPr lang="zh-CN" altLang="en-US" sz="1100" dirty="0">
                <a:cs typeface="+mn-ea"/>
                <a:sym typeface="+mn-lt"/>
              </a:rPr>
              <a:t>年</a:t>
            </a:r>
            <a:r>
              <a:rPr lang="en-US" altLang="zh-CN" sz="1100" dirty="0">
                <a:cs typeface="+mn-ea"/>
                <a:sym typeface="+mn-lt"/>
              </a:rPr>
              <a:t>06</a:t>
            </a:r>
            <a:r>
              <a:rPr lang="zh-CN" altLang="en-US" sz="1100" dirty="0">
                <a:cs typeface="+mn-ea"/>
                <a:sym typeface="+mn-lt"/>
              </a:rPr>
              <a:t>月：当选“上海区块链技术协会”理事单位</a:t>
            </a:r>
            <a:endParaRPr lang="en-US" altLang="zh-CN" sz="1100" dirty="0">
              <a:cs typeface="+mn-ea"/>
              <a:sym typeface="+mn-lt"/>
            </a:endParaRPr>
          </a:p>
          <a:p>
            <a:pPr>
              <a:lnSpc>
                <a:spcPct val="150000"/>
              </a:lnSpc>
            </a:pPr>
            <a:r>
              <a:rPr lang="en-US" altLang="zh-CN" sz="1100" dirty="0">
                <a:cs typeface="+mn-ea"/>
                <a:sym typeface="+mn-lt"/>
              </a:rPr>
              <a:t>2020</a:t>
            </a:r>
            <a:r>
              <a:rPr lang="zh-CN" altLang="en-US" sz="1100" dirty="0">
                <a:cs typeface="+mn-ea"/>
                <a:sym typeface="+mn-lt"/>
              </a:rPr>
              <a:t>年</a:t>
            </a:r>
            <a:r>
              <a:rPr lang="en-US" altLang="zh-CN" sz="1100" dirty="0">
                <a:cs typeface="+mn-ea"/>
                <a:sym typeface="+mn-lt"/>
              </a:rPr>
              <a:t>11</a:t>
            </a:r>
            <a:r>
              <a:rPr lang="zh-CN" altLang="en-US" sz="1100" dirty="0">
                <a:cs typeface="+mn-ea"/>
                <a:sym typeface="+mn-lt"/>
              </a:rPr>
              <a:t>月：被上海区块链技术协会认定 为“区块链企业”</a:t>
            </a:r>
            <a:endParaRPr lang="en-US" altLang="zh-CN" sz="1100" dirty="0">
              <a:cs typeface="+mn-ea"/>
              <a:sym typeface="+mn-lt"/>
            </a:endParaRPr>
          </a:p>
          <a:p>
            <a:pPr>
              <a:lnSpc>
                <a:spcPct val="150000"/>
              </a:lnSpc>
            </a:pPr>
            <a:r>
              <a:rPr lang="en-US" altLang="zh-CN" sz="1100" dirty="0">
                <a:cs typeface="+mn-ea"/>
                <a:sym typeface="+mn-lt"/>
              </a:rPr>
              <a:t>2021</a:t>
            </a:r>
            <a:r>
              <a:rPr lang="zh-CN" altLang="en-US" sz="1100" dirty="0">
                <a:cs typeface="+mn-ea"/>
                <a:sym typeface="+mn-lt"/>
              </a:rPr>
              <a:t>年</a:t>
            </a:r>
            <a:r>
              <a:rPr lang="en-US" altLang="zh-CN" sz="1100" dirty="0">
                <a:cs typeface="+mn-ea"/>
                <a:sym typeface="+mn-lt"/>
              </a:rPr>
              <a:t>04</a:t>
            </a:r>
            <a:r>
              <a:rPr lang="zh-CN" altLang="en-US" sz="1100" dirty="0">
                <a:cs typeface="+mn-ea"/>
                <a:sym typeface="+mn-lt"/>
              </a:rPr>
              <a:t>月：公司正式搬迁至同济创园，新起点，新征程</a:t>
            </a:r>
            <a:endParaRPr lang="en-US" altLang="zh-CN" sz="1100" dirty="0">
              <a:cs typeface="+mn-ea"/>
              <a:sym typeface="+mn-lt"/>
            </a:endParaRPr>
          </a:p>
        </p:txBody>
      </p:sp>
      <p:sp>
        <p:nvSpPr>
          <p:cNvPr id="58" name="文本框 57"/>
          <p:cNvSpPr txBox="1"/>
          <p:nvPr/>
        </p:nvSpPr>
        <p:spPr>
          <a:xfrm>
            <a:off x="1100220" y="7134"/>
            <a:ext cx="677108" cy="92398"/>
          </a:xfrm>
          <a:prstGeom prst="rect">
            <a:avLst/>
          </a:prstGeom>
          <a:noFill/>
        </p:spPr>
        <p:txBody>
          <a:bodyPr vert="eaVert" wrap="none" rtlCol="0">
            <a:spAutoFit/>
          </a:bodyPr>
          <a:lstStyle/>
          <a:p>
            <a:endParaRPr lang="zh-CN" altLang="en-US" sz="3200" dirty="0">
              <a:solidFill>
                <a:schemeClr val="bg1"/>
              </a:solidFill>
              <a:cs typeface="+mn-ea"/>
              <a:sym typeface="+mn-lt"/>
            </a:endParaRPr>
          </a:p>
        </p:txBody>
      </p:sp>
      <p:sp>
        <p:nvSpPr>
          <p:cNvPr id="39" name="iṧḻíḑé"/>
          <p:cNvSpPr/>
          <p:nvPr/>
        </p:nvSpPr>
        <p:spPr>
          <a:xfrm rot="5400000">
            <a:off x="-1811633" y="1811634"/>
            <a:ext cx="6858004" cy="3234737"/>
          </a:xfrm>
          <a:custGeom>
            <a:avLst/>
            <a:gdLst>
              <a:gd name="connsiteX0" fmla="*/ 8748491 w 12192000"/>
              <a:gd name="connsiteY0" fmla="*/ 1233 h 3515997"/>
              <a:gd name="connsiteX1" fmla="*/ 9144000 w 12192000"/>
              <a:gd name="connsiteY1" fmla="*/ 24961 h 3515997"/>
              <a:gd name="connsiteX2" fmla="*/ 12012914 w 12192000"/>
              <a:gd name="connsiteY2" fmla="*/ 498775 h 3515997"/>
              <a:gd name="connsiteX3" fmla="*/ 12192000 w 12192000"/>
              <a:gd name="connsiteY3" fmla="*/ 536959 h 3515997"/>
              <a:gd name="connsiteX4" fmla="*/ 12192000 w 12192000"/>
              <a:gd name="connsiteY4" fmla="*/ 1894026 h 3515997"/>
              <a:gd name="connsiteX5" fmla="*/ 12192000 w 12192000"/>
              <a:gd name="connsiteY5" fmla="*/ 2104484 h 3515997"/>
              <a:gd name="connsiteX6" fmla="*/ 12192000 w 12192000"/>
              <a:gd name="connsiteY6" fmla="*/ 2626997 h 3515997"/>
              <a:gd name="connsiteX7" fmla="*/ 12192000 w 12192000"/>
              <a:gd name="connsiteY7" fmla="*/ 3515997 h 3515997"/>
              <a:gd name="connsiteX8" fmla="*/ 0 w 12192000"/>
              <a:gd name="connsiteY8" fmla="*/ 3515997 h 3515997"/>
              <a:gd name="connsiteX9" fmla="*/ 0 w 12192000"/>
              <a:gd name="connsiteY9" fmla="*/ 2626997 h 3515997"/>
              <a:gd name="connsiteX10" fmla="*/ 0 w 12192000"/>
              <a:gd name="connsiteY10" fmla="*/ 2104484 h 3515997"/>
              <a:gd name="connsiteX11" fmla="*/ 0 w 12192000"/>
              <a:gd name="connsiteY11" fmla="*/ 1894026 h 3515997"/>
              <a:gd name="connsiteX12" fmla="*/ 0 w 12192000"/>
              <a:gd name="connsiteY12" fmla="*/ 222829 h 3515997"/>
              <a:gd name="connsiteX13" fmla="*/ 308035 w 12192000"/>
              <a:gd name="connsiteY13" fmla="*/ 272447 h 3515997"/>
              <a:gd name="connsiteX14" fmla="*/ 4306531 w 12192000"/>
              <a:gd name="connsiteY14" fmla="*/ 1057349 h 3515997"/>
              <a:gd name="connsiteX15" fmla="*/ 8748491 w 12192000"/>
              <a:gd name="connsiteY15" fmla="*/ 1233 h 351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3515997">
                <a:moveTo>
                  <a:pt x="8748491" y="1233"/>
                </a:moveTo>
                <a:cubicBezTo>
                  <a:pt x="8875898" y="4049"/>
                  <a:pt x="9007578" y="11749"/>
                  <a:pt x="9144000" y="24961"/>
                </a:cubicBezTo>
                <a:cubicBezTo>
                  <a:pt x="9826113" y="91022"/>
                  <a:pt x="10881736" y="266063"/>
                  <a:pt x="12012914" y="498775"/>
                </a:cubicBezTo>
                <a:lnTo>
                  <a:pt x="12192000" y="536959"/>
                </a:lnTo>
                <a:lnTo>
                  <a:pt x="12192000" y="1894026"/>
                </a:lnTo>
                <a:lnTo>
                  <a:pt x="12192000" y="2104484"/>
                </a:lnTo>
                <a:lnTo>
                  <a:pt x="12192000" y="2626997"/>
                </a:lnTo>
                <a:lnTo>
                  <a:pt x="12192000" y="3515997"/>
                </a:lnTo>
                <a:lnTo>
                  <a:pt x="0" y="3515997"/>
                </a:lnTo>
                <a:lnTo>
                  <a:pt x="0" y="2626997"/>
                </a:lnTo>
                <a:lnTo>
                  <a:pt x="0" y="2104484"/>
                </a:lnTo>
                <a:lnTo>
                  <a:pt x="0" y="1894026"/>
                </a:lnTo>
                <a:lnTo>
                  <a:pt x="0" y="222829"/>
                </a:lnTo>
                <a:lnTo>
                  <a:pt x="308035" y="272447"/>
                </a:lnTo>
                <a:cubicBezTo>
                  <a:pt x="1509291" y="495451"/>
                  <a:pt x="3147245" y="1087768"/>
                  <a:pt x="4306531" y="1057349"/>
                </a:cubicBezTo>
                <a:cubicBezTo>
                  <a:pt x="5887373" y="1015870"/>
                  <a:pt x="6837377" y="-41003"/>
                  <a:pt x="8748491" y="1233"/>
                </a:cubicBezTo>
                <a:close/>
              </a:path>
            </a:pathLst>
          </a:cu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id-ID" b="1" dirty="0">
              <a:solidFill>
                <a:schemeClr val="tx1"/>
              </a:solidFill>
              <a:cs typeface="+mn-ea"/>
              <a:sym typeface="+mn-lt"/>
            </a:endParaRPr>
          </a:p>
        </p:txBody>
      </p:sp>
      <p:sp>
        <p:nvSpPr>
          <p:cNvPr id="31" name="iṧḻíḑé"/>
          <p:cNvSpPr/>
          <p:nvPr/>
        </p:nvSpPr>
        <p:spPr>
          <a:xfrm rot="5400000">
            <a:off x="-1811633" y="1811635"/>
            <a:ext cx="6858004" cy="3234737"/>
          </a:xfrm>
          <a:custGeom>
            <a:avLst/>
            <a:gdLst>
              <a:gd name="connsiteX0" fmla="*/ 8748491 w 12192000"/>
              <a:gd name="connsiteY0" fmla="*/ 1233 h 3515997"/>
              <a:gd name="connsiteX1" fmla="*/ 9144000 w 12192000"/>
              <a:gd name="connsiteY1" fmla="*/ 24961 h 3515997"/>
              <a:gd name="connsiteX2" fmla="*/ 12012914 w 12192000"/>
              <a:gd name="connsiteY2" fmla="*/ 498775 h 3515997"/>
              <a:gd name="connsiteX3" fmla="*/ 12192000 w 12192000"/>
              <a:gd name="connsiteY3" fmla="*/ 536959 h 3515997"/>
              <a:gd name="connsiteX4" fmla="*/ 12192000 w 12192000"/>
              <a:gd name="connsiteY4" fmla="*/ 1894026 h 3515997"/>
              <a:gd name="connsiteX5" fmla="*/ 12192000 w 12192000"/>
              <a:gd name="connsiteY5" fmla="*/ 2104484 h 3515997"/>
              <a:gd name="connsiteX6" fmla="*/ 12192000 w 12192000"/>
              <a:gd name="connsiteY6" fmla="*/ 2626997 h 3515997"/>
              <a:gd name="connsiteX7" fmla="*/ 12192000 w 12192000"/>
              <a:gd name="connsiteY7" fmla="*/ 3515997 h 3515997"/>
              <a:gd name="connsiteX8" fmla="*/ 0 w 12192000"/>
              <a:gd name="connsiteY8" fmla="*/ 3515997 h 3515997"/>
              <a:gd name="connsiteX9" fmla="*/ 0 w 12192000"/>
              <a:gd name="connsiteY9" fmla="*/ 2626997 h 3515997"/>
              <a:gd name="connsiteX10" fmla="*/ 0 w 12192000"/>
              <a:gd name="connsiteY10" fmla="*/ 2104484 h 3515997"/>
              <a:gd name="connsiteX11" fmla="*/ 0 w 12192000"/>
              <a:gd name="connsiteY11" fmla="*/ 1894026 h 3515997"/>
              <a:gd name="connsiteX12" fmla="*/ 0 w 12192000"/>
              <a:gd name="connsiteY12" fmla="*/ 222829 h 3515997"/>
              <a:gd name="connsiteX13" fmla="*/ 308035 w 12192000"/>
              <a:gd name="connsiteY13" fmla="*/ 272447 h 3515997"/>
              <a:gd name="connsiteX14" fmla="*/ 4306531 w 12192000"/>
              <a:gd name="connsiteY14" fmla="*/ 1057349 h 3515997"/>
              <a:gd name="connsiteX15" fmla="*/ 8748491 w 12192000"/>
              <a:gd name="connsiteY15" fmla="*/ 1233 h 3515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3515997">
                <a:moveTo>
                  <a:pt x="8748491" y="1233"/>
                </a:moveTo>
                <a:cubicBezTo>
                  <a:pt x="8875898" y="4049"/>
                  <a:pt x="9007578" y="11749"/>
                  <a:pt x="9144000" y="24961"/>
                </a:cubicBezTo>
                <a:cubicBezTo>
                  <a:pt x="9826113" y="91022"/>
                  <a:pt x="10881736" y="266063"/>
                  <a:pt x="12012914" y="498775"/>
                </a:cubicBezTo>
                <a:lnTo>
                  <a:pt x="12192000" y="536959"/>
                </a:lnTo>
                <a:lnTo>
                  <a:pt x="12192000" y="1894026"/>
                </a:lnTo>
                <a:lnTo>
                  <a:pt x="12192000" y="2104484"/>
                </a:lnTo>
                <a:lnTo>
                  <a:pt x="12192000" y="2626997"/>
                </a:lnTo>
                <a:lnTo>
                  <a:pt x="12192000" y="3515997"/>
                </a:lnTo>
                <a:lnTo>
                  <a:pt x="0" y="3515997"/>
                </a:lnTo>
                <a:lnTo>
                  <a:pt x="0" y="2626997"/>
                </a:lnTo>
                <a:lnTo>
                  <a:pt x="0" y="2104484"/>
                </a:lnTo>
                <a:lnTo>
                  <a:pt x="0" y="1894026"/>
                </a:lnTo>
                <a:lnTo>
                  <a:pt x="0" y="222829"/>
                </a:lnTo>
                <a:lnTo>
                  <a:pt x="308035" y="272447"/>
                </a:lnTo>
                <a:cubicBezTo>
                  <a:pt x="1509291" y="495451"/>
                  <a:pt x="3147245" y="1087768"/>
                  <a:pt x="4306531" y="1057349"/>
                </a:cubicBezTo>
                <a:cubicBezTo>
                  <a:pt x="5887373" y="1015870"/>
                  <a:pt x="6837377" y="-41003"/>
                  <a:pt x="8748491" y="1233"/>
                </a:cubicBezTo>
                <a:close/>
              </a:path>
            </a:pathLst>
          </a:custGeom>
          <a:blipFill dpi="0" rotWithShape="0">
            <a:blip r:embed="rId2" cstate="email">
              <a:alphaModFix amt="20000"/>
              <a:grayscl/>
              <a:extLst>
                <a:ext uri="{BEBA8EAE-BF5A-486C-A8C5-ECC9F3942E4B}">
                  <a14:imgProps xmlns:a14="http://schemas.microsoft.com/office/drawing/2010/main">
                    <a14:imgLayer r:embed="rId3">
                      <a14:imgEffect>
                        <a14:saturation sat="33000"/>
                      </a14:imgEffect>
                    </a14:imgLayer>
                  </a14:imgProps>
                </a:ext>
              </a:extLst>
            </a:blip>
            <a:srcRect/>
            <a:tile tx="6350000" ty="0" sx="100000" sy="100000" flip="none" algn="tl"/>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id-ID" sz="1200" b="1" dirty="0">
              <a:solidFill>
                <a:schemeClr val="bg1"/>
              </a:solidFill>
              <a:cs typeface="+mn-ea"/>
              <a:sym typeface="+mn-lt"/>
            </a:endParaRPr>
          </a:p>
        </p:txBody>
      </p:sp>
      <p:sp>
        <p:nvSpPr>
          <p:cNvPr id="59" name="文本框 58"/>
          <p:cNvSpPr txBox="1"/>
          <p:nvPr/>
        </p:nvSpPr>
        <p:spPr>
          <a:xfrm>
            <a:off x="192588" y="189561"/>
            <a:ext cx="3167108" cy="861774"/>
          </a:xfrm>
          <a:prstGeom prst="rect">
            <a:avLst/>
          </a:prstGeom>
          <a:noFill/>
        </p:spPr>
        <p:txBody>
          <a:bodyPr wrap="square" rtlCol="0">
            <a:spAutoFit/>
          </a:bodyPr>
          <a:lstStyle/>
          <a:p>
            <a:r>
              <a:rPr lang="zh-CN" altLang="en-US" sz="3200" b="1" dirty="0">
                <a:solidFill>
                  <a:schemeClr val="bg1"/>
                </a:solidFill>
                <a:cs typeface="+mn-ea"/>
                <a:sym typeface="+mn-lt"/>
              </a:rPr>
              <a:t>发展历程</a:t>
            </a:r>
            <a:endParaRPr lang="en-US" altLang="zh-CN" sz="3200" b="1" dirty="0">
              <a:solidFill>
                <a:schemeClr val="bg1"/>
              </a:solidFill>
              <a:cs typeface="+mn-ea"/>
              <a:sym typeface="+mn-lt"/>
            </a:endParaRPr>
          </a:p>
          <a:p>
            <a:r>
              <a:rPr lang="en-US" altLang="zh-CN" dirty="0">
                <a:solidFill>
                  <a:schemeClr val="bg1"/>
                </a:solidFill>
                <a:cs typeface="+mn-ea"/>
                <a:sym typeface="+mn-lt"/>
              </a:rPr>
              <a:t>History of Development</a:t>
            </a:r>
            <a:endParaRPr lang="zh-CN" altLang="en-US" dirty="0">
              <a:solidFill>
                <a:schemeClr val="bg1"/>
              </a:solidFill>
              <a:cs typeface="+mn-ea"/>
              <a:sym typeface="+mn-lt"/>
            </a:endParaRPr>
          </a:p>
        </p:txBody>
      </p:sp>
      <p:grpSp>
        <p:nvGrpSpPr>
          <p:cNvPr id="7" name="组合 6"/>
          <p:cNvGrpSpPr/>
          <p:nvPr/>
        </p:nvGrpSpPr>
        <p:grpSpPr>
          <a:xfrm>
            <a:off x="1991544" y="1998595"/>
            <a:ext cx="5590080" cy="550418"/>
            <a:chOff x="1991544" y="1905281"/>
            <a:chExt cx="5590080" cy="550418"/>
          </a:xfrm>
        </p:grpSpPr>
        <p:sp>
          <p:nvSpPr>
            <p:cNvPr id="34" name="矩形: 圆角 33"/>
            <p:cNvSpPr/>
            <p:nvPr/>
          </p:nvSpPr>
          <p:spPr>
            <a:xfrm>
              <a:off x="2459596" y="2131496"/>
              <a:ext cx="1590655" cy="97988"/>
            </a:xfrm>
            <a:prstGeom prst="round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en-US" altLang="zh-CN" sz="1400" b="1" dirty="0">
                <a:cs typeface="+mn-ea"/>
                <a:sym typeface="+mn-lt"/>
              </a:endParaRPr>
            </a:p>
          </p:txBody>
        </p:sp>
        <p:sp>
          <p:nvSpPr>
            <p:cNvPr id="35" name="矩形: 圆角 34"/>
            <p:cNvSpPr/>
            <p:nvPr/>
          </p:nvSpPr>
          <p:spPr>
            <a:xfrm>
              <a:off x="3830944" y="2026256"/>
              <a:ext cx="3750680" cy="308468"/>
            </a:xfrm>
            <a:prstGeom prst="round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en-US" altLang="zh-CN" sz="1400" b="1" dirty="0">
                  <a:cs typeface="+mn-ea"/>
                  <a:sym typeface="+mn-lt"/>
                </a:rPr>
                <a:t>2009-2014 </a:t>
              </a:r>
              <a:r>
                <a:rPr lang="zh-CN" altLang="en-US" sz="1400" b="1" dirty="0">
                  <a:cs typeface="+mn-ea"/>
                  <a:sym typeface="+mn-lt"/>
                </a:rPr>
                <a:t>植根网安热土，超越发展</a:t>
              </a:r>
              <a:r>
                <a:rPr lang="en-US" altLang="zh-CN" sz="1400" b="1" dirty="0">
                  <a:cs typeface="+mn-ea"/>
                  <a:sym typeface="+mn-lt"/>
                </a:rPr>
                <a:t>5</a:t>
              </a:r>
              <a:r>
                <a:rPr lang="zh-CN" altLang="en-US" sz="1400" b="1" dirty="0">
                  <a:cs typeface="+mn-ea"/>
                  <a:sym typeface="+mn-lt"/>
                </a:rPr>
                <a:t>年</a:t>
              </a:r>
              <a:endParaRPr lang="zh-CN" altLang="en-US" sz="1400" b="1" dirty="0">
                <a:cs typeface="+mn-ea"/>
                <a:sym typeface="+mn-lt"/>
              </a:endParaRPr>
            </a:p>
          </p:txBody>
        </p:sp>
        <p:sp>
          <p:nvSpPr>
            <p:cNvPr id="45" name="íṣḷíḑè"/>
            <p:cNvSpPr/>
            <p:nvPr/>
          </p:nvSpPr>
          <p:spPr>
            <a:xfrm>
              <a:off x="1991544" y="1905281"/>
              <a:ext cx="550418" cy="550418"/>
            </a:xfrm>
            <a:prstGeom prst="ellipse">
              <a:avLst/>
            </a:prstGeom>
            <a:gradFill flip="none" rotWithShape="1">
              <a:gsLst>
                <a:gs pos="100000">
                  <a:schemeClr val="accent4">
                    <a:lumMod val="60000"/>
                    <a:lumOff val="40000"/>
                  </a:schemeClr>
                </a:gs>
                <a:gs pos="0">
                  <a:schemeClr val="accent4"/>
                </a:gs>
              </a:gsLst>
              <a:lin ang="0" scaled="0"/>
              <a:tileRect/>
            </a:gradFill>
            <a:ln w="38100" cap="rnd" cmpd="sng">
              <a:solidFill>
                <a:schemeClr val="bg1"/>
              </a:solidFill>
              <a:prstDash val="solid"/>
              <a:round/>
            </a:ln>
            <a:effectLst/>
          </p:spPr>
          <p:txBody>
            <a:bodyPr rtlCol="0" anchor="ctr"/>
            <a:lstStyle/>
            <a:p>
              <a:pPr algn="ctr"/>
              <a:endParaRPr lang="zh-CN" altLang="en-US" sz="1400" b="1" dirty="0">
                <a:cs typeface="+mn-ea"/>
                <a:sym typeface="+mn-lt"/>
              </a:endParaRPr>
            </a:p>
          </p:txBody>
        </p:sp>
      </p:grpSp>
      <p:grpSp>
        <p:nvGrpSpPr>
          <p:cNvPr id="6" name="组合 5"/>
          <p:cNvGrpSpPr/>
          <p:nvPr/>
        </p:nvGrpSpPr>
        <p:grpSpPr>
          <a:xfrm>
            <a:off x="2603612" y="191544"/>
            <a:ext cx="4978012" cy="550418"/>
            <a:chOff x="2603612" y="191544"/>
            <a:chExt cx="4978012" cy="550418"/>
          </a:xfrm>
        </p:grpSpPr>
        <p:sp>
          <p:nvSpPr>
            <p:cNvPr id="33" name="矩形: 圆角 32"/>
            <p:cNvSpPr/>
            <p:nvPr/>
          </p:nvSpPr>
          <p:spPr>
            <a:xfrm>
              <a:off x="3003006" y="417759"/>
              <a:ext cx="1086439" cy="97988"/>
            </a:xfrm>
            <a:prstGeom prst="round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en-US" altLang="zh-CN" sz="1400" b="1" dirty="0">
                <a:solidFill>
                  <a:schemeClr val="tx1"/>
                </a:solidFill>
                <a:cs typeface="+mn-ea"/>
                <a:sym typeface="+mn-lt"/>
              </a:endParaRPr>
            </a:p>
          </p:txBody>
        </p:sp>
        <p:sp>
          <p:nvSpPr>
            <p:cNvPr id="2" name="矩形: 圆角 1"/>
            <p:cNvSpPr/>
            <p:nvPr/>
          </p:nvSpPr>
          <p:spPr>
            <a:xfrm>
              <a:off x="3830944" y="312519"/>
              <a:ext cx="3750680" cy="308468"/>
            </a:xfrm>
            <a:prstGeom prst="round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en-US" altLang="zh-CN" sz="1400" b="1" dirty="0">
                  <a:solidFill>
                    <a:schemeClr val="tx1"/>
                  </a:solidFill>
                  <a:cs typeface="+mn-ea"/>
                  <a:sym typeface="+mn-lt"/>
                </a:rPr>
                <a:t>2003-2008 </a:t>
              </a:r>
              <a:r>
                <a:rPr lang="zh-CN" altLang="zh-CN" sz="1400" b="1" dirty="0">
                  <a:solidFill>
                    <a:schemeClr val="tx1"/>
                  </a:solidFill>
                  <a:cs typeface="+mn-ea"/>
                  <a:sym typeface="+mn-lt"/>
                </a:rPr>
                <a:t>拥抱时代潮流</a:t>
              </a:r>
              <a:r>
                <a:rPr lang="zh-CN" altLang="en-US" sz="1400" b="1" dirty="0">
                  <a:solidFill>
                    <a:schemeClr val="tx1"/>
                  </a:solidFill>
                  <a:cs typeface="+mn-ea"/>
                  <a:sym typeface="+mn-lt"/>
                </a:rPr>
                <a:t>，</a:t>
              </a:r>
              <a:r>
                <a:rPr lang="zh-CN" altLang="zh-CN" sz="1400" b="1">
                  <a:solidFill>
                    <a:schemeClr val="tx1"/>
                  </a:solidFill>
                  <a:cs typeface="+mn-ea"/>
                  <a:sym typeface="+mn-lt"/>
                </a:rPr>
                <a:t>创业征途</a:t>
              </a:r>
              <a:r>
                <a:rPr lang="en-US" altLang="zh-CN" sz="1400" b="1" dirty="0">
                  <a:solidFill>
                    <a:schemeClr val="tx1"/>
                  </a:solidFill>
                  <a:cs typeface="+mn-ea"/>
                  <a:sym typeface="+mn-lt"/>
                </a:rPr>
                <a:t>5</a:t>
              </a:r>
              <a:r>
                <a:rPr lang="zh-CN" altLang="zh-CN" sz="1400" b="1">
                  <a:solidFill>
                    <a:schemeClr val="tx1"/>
                  </a:solidFill>
                  <a:cs typeface="+mn-ea"/>
                  <a:sym typeface="+mn-lt"/>
                </a:rPr>
                <a:t>载</a:t>
              </a:r>
              <a:endParaRPr lang="en-US" altLang="zh-CN" sz="1400" b="1" dirty="0">
                <a:solidFill>
                  <a:schemeClr val="tx1"/>
                </a:solidFill>
                <a:cs typeface="+mn-ea"/>
                <a:sym typeface="+mn-lt"/>
              </a:endParaRPr>
            </a:p>
          </p:txBody>
        </p:sp>
        <p:sp>
          <p:nvSpPr>
            <p:cNvPr id="36" name="ïşḻîďè"/>
            <p:cNvSpPr/>
            <p:nvPr/>
          </p:nvSpPr>
          <p:spPr>
            <a:xfrm>
              <a:off x="2603612" y="191544"/>
              <a:ext cx="550418" cy="550418"/>
            </a:xfrm>
            <a:prstGeom prst="ellipse">
              <a:avLst/>
            </a:prstGeom>
            <a:gradFill flip="none" rotWithShape="1">
              <a:gsLst>
                <a:gs pos="100000">
                  <a:schemeClr val="accent4">
                    <a:lumMod val="60000"/>
                    <a:lumOff val="40000"/>
                  </a:schemeClr>
                </a:gs>
                <a:gs pos="0">
                  <a:schemeClr val="accent4"/>
                </a:gs>
              </a:gsLst>
              <a:lin ang="0" scaled="0"/>
              <a:tileRect/>
            </a:gradFill>
            <a:ln w="38100" cap="rnd" cmpd="sng">
              <a:solidFill>
                <a:schemeClr val="bg1"/>
              </a:solidFill>
              <a:prstDash val="solid"/>
              <a:round/>
            </a:ln>
            <a:effectLst/>
          </p:spPr>
          <p:txBody>
            <a:bodyPr rtlCol="0" anchor="ctr"/>
            <a:lstStyle/>
            <a:p>
              <a:pPr algn="ctr"/>
              <a:endParaRPr lang="zh-CN" altLang="en-US" sz="1400" b="1" dirty="0">
                <a:solidFill>
                  <a:schemeClr val="tx1"/>
                </a:solidFill>
                <a:cs typeface="+mn-ea"/>
                <a:sym typeface="+mn-lt"/>
              </a:endParaRPr>
            </a:p>
          </p:txBody>
        </p:sp>
      </p:grpSp>
      <p:grpSp>
        <p:nvGrpSpPr>
          <p:cNvPr id="8" name="组合 7"/>
          <p:cNvGrpSpPr/>
          <p:nvPr/>
        </p:nvGrpSpPr>
        <p:grpSpPr>
          <a:xfrm>
            <a:off x="2809278" y="3825044"/>
            <a:ext cx="4978910" cy="550418"/>
            <a:chOff x="2809278" y="3708963"/>
            <a:chExt cx="4978910" cy="550418"/>
          </a:xfrm>
        </p:grpSpPr>
        <p:sp>
          <p:nvSpPr>
            <p:cNvPr id="37" name="矩形: 圆角 36"/>
            <p:cNvSpPr/>
            <p:nvPr/>
          </p:nvSpPr>
          <p:spPr>
            <a:xfrm>
              <a:off x="3003006" y="3935178"/>
              <a:ext cx="1086439" cy="97988"/>
            </a:xfrm>
            <a:prstGeom prst="round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endParaRPr lang="en-US" altLang="zh-CN" sz="1400" b="1" dirty="0">
                <a:cs typeface="+mn-ea"/>
                <a:sym typeface="+mn-lt"/>
              </a:endParaRPr>
            </a:p>
          </p:txBody>
        </p:sp>
        <p:sp>
          <p:nvSpPr>
            <p:cNvPr id="38" name="矩形: 圆角 37"/>
            <p:cNvSpPr/>
            <p:nvPr/>
          </p:nvSpPr>
          <p:spPr>
            <a:xfrm>
              <a:off x="3830944" y="3829938"/>
              <a:ext cx="3957244" cy="308468"/>
            </a:xfrm>
            <a:prstGeom prst="roundRect">
              <a:avLst>
                <a:gd name="adj" fmla="val 50000"/>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en-US" altLang="zh-CN" sz="1400" b="1" dirty="0">
                  <a:cs typeface="+mn-ea"/>
                  <a:sym typeface="+mn-lt"/>
                </a:rPr>
                <a:t>2015-2020 </a:t>
              </a:r>
              <a:r>
                <a:rPr lang="zh-CN" altLang="en-US" sz="1400" b="1" dirty="0">
                  <a:cs typeface="+mn-ea"/>
                  <a:sym typeface="+mn-lt"/>
                </a:rPr>
                <a:t>为社会责任而战，从优秀到卓越</a:t>
              </a:r>
              <a:endParaRPr lang="zh-CN" altLang="en-US" sz="1400" b="1" dirty="0">
                <a:cs typeface="+mn-ea"/>
                <a:sym typeface="+mn-lt"/>
              </a:endParaRPr>
            </a:p>
          </p:txBody>
        </p:sp>
        <p:sp>
          <p:nvSpPr>
            <p:cNvPr id="51" name="iš1iḑé"/>
            <p:cNvSpPr/>
            <p:nvPr/>
          </p:nvSpPr>
          <p:spPr>
            <a:xfrm>
              <a:off x="2809278" y="3708963"/>
              <a:ext cx="550418" cy="550418"/>
            </a:xfrm>
            <a:prstGeom prst="ellipse">
              <a:avLst/>
            </a:prstGeom>
            <a:gradFill flip="none" rotWithShape="1">
              <a:gsLst>
                <a:gs pos="100000">
                  <a:schemeClr val="accent4">
                    <a:lumMod val="60000"/>
                    <a:lumOff val="40000"/>
                  </a:schemeClr>
                </a:gs>
                <a:gs pos="0">
                  <a:schemeClr val="accent4"/>
                </a:gs>
              </a:gsLst>
              <a:lin ang="0" scaled="0"/>
              <a:tileRect/>
            </a:gradFill>
            <a:ln w="38100" cap="rnd" cmpd="sng">
              <a:solidFill>
                <a:schemeClr val="bg1"/>
              </a:solidFill>
              <a:prstDash val="solid"/>
              <a:round/>
            </a:ln>
            <a:effectLst/>
          </p:spPr>
          <p:txBody>
            <a:bodyPr rtlCol="0" anchor="ctr"/>
            <a:lstStyle/>
            <a:p>
              <a:pPr algn="ctr"/>
              <a:endParaRPr lang="zh-CN" altLang="en-US" sz="1400" b="1" dirty="0">
                <a:cs typeface="+mn-ea"/>
                <a:sym typeface="+mn-lt"/>
              </a:endParaRPr>
            </a:p>
          </p:txBody>
        </p:sp>
      </p:grpSp>
      <p:grpSp>
        <p:nvGrpSpPr>
          <p:cNvPr id="32" name="组合 31"/>
          <p:cNvGrpSpPr/>
          <p:nvPr/>
        </p:nvGrpSpPr>
        <p:grpSpPr>
          <a:xfrm>
            <a:off x="1" y="6786000"/>
            <a:ext cx="1792939" cy="72000"/>
            <a:chOff x="0" y="6786000"/>
            <a:chExt cx="1966452" cy="72000"/>
          </a:xfrm>
        </p:grpSpPr>
        <p:sp>
          <p:nvSpPr>
            <p:cNvPr id="40" name="矩形 39"/>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tile tx="0" ty="0" sx="100000" sy="100000" flip="none" algn="tl"/>
        </a:blipFill>
        <a:effectLst/>
      </p:bgPr>
    </p:bg>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7434568" y="559575"/>
            <a:ext cx="4330367" cy="5738850"/>
          </a:xfrm>
          <a:prstGeom prst="rect">
            <a:avLst/>
          </a:prstGeom>
          <a:noFill/>
          <a:ln>
            <a:noFill/>
          </a:ln>
          <a:effectLst/>
        </p:spPr>
        <p:txBody>
          <a:bodyPr vert="horz" wrap="square" lIns="91440" tIns="45720" rIns="91440" bIns="45720" numCol="1" anchor="t" anchorCtr="0" compatLnSpc="1"/>
          <a:lstStyle>
            <a:lvl1pPr marL="342900" indent="-342900" algn="l" rtl="0" fontAlgn="base">
              <a:lnSpc>
                <a:spcPct val="120000"/>
              </a:lnSpc>
              <a:spcBef>
                <a:spcPct val="30000"/>
              </a:spcBef>
              <a:spcAft>
                <a:spcPct val="0"/>
              </a:spcAft>
              <a:buClr>
                <a:srgbClr val="FF6600"/>
              </a:buClr>
              <a:buSzPct val="70000"/>
              <a:buFont typeface="Wingdings" panose="05000000000000000000" charset="0"/>
              <a:buChar char="n"/>
              <a:defRPr sz="2200">
                <a:solidFill>
                  <a:srgbClr val="0F346E"/>
                </a:solidFill>
                <a:latin typeface="+mn-lt"/>
                <a:ea typeface="+mn-ea"/>
                <a:cs typeface="+mn-cs"/>
              </a:defRPr>
            </a:lvl1pPr>
            <a:lvl2pPr marL="742950" indent="-285750" algn="l" rtl="0" fontAlgn="base">
              <a:lnSpc>
                <a:spcPct val="120000"/>
              </a:lnSpc>
              <a:spcBef>
                <a:spcPct val="30000"/>
              </a:spcBef>
              <a:spcAft>
                <a:spcPct val="0"/>
              </a:spcAft>
              <a:buClr>
                <a:srgbClr val="FF6600"/>
              </a:buClr>
              <a:buSzPct val="60000"/>
              <a:buFont typeface="Wingdings" panose="05000000000000000000" charset="0"/>
              <a:buChar char="p"/>
              <a:defRPr sz="2000">
                <a:solidFill>
                  <a:srgbClr val="0F346E"/>
                </a:solidFill>
                <a:latin typeface="+mn-lt"/>
                <a:ea typeface="+mn-ea"/>
                <a:cs typeface="+mn-cs"/>
              </a:defRPr>
            </a:lvl2pPr>
            <a:lvl3pPr marL="1143000" indent="-228600" algn="l" rtl="0" fontAlgn="base">
              <a:lnSpc>
                <a:spcPct val="120000"/>
              </a:lnSpc>
              <a:spcBef>
                <a:spcPct val="30000"/>
              </a:spcBef>
              <a:spcAft>
                <a:spcPct val="0"/>
              </a:spcAft>
              <a:buClr>
                <a:srgbClr val="FF6600"/>
              </a:buClr>
              <a:buChar char="•"/>
              <a:defRPr>
                <a:solidFill>
                  <a:srgbClr val="0F346E"/>
                </a:solidFill>
                <a:latin typeface="+mn-lt"/>
                <a:ea typeface="+mn-ea"/>
                <a:cs typeface="+mn-cs"/>
              </a:defRPr>
            </a:lvl3pPr>
            <a:lvl4pPr marL="1600200" indent="-228600" algn="l" rtl="0" fontAlgn="base">
              <a:lnSpc>
                <a:spcPct val="120000"/>
              </a:lnSpc>
              <a:spcBef>
                <a:spcPct val="30000"/>
              </a:spcBef>
              <a:spcAft>
                <a:spcPct val="0"/>
              </a:spcAft>
              <a:buClr>
                <a:srgbClr val="FF6600"/>
              </a:buClr>
              <a:buFont typeface="Arial" panose="020B0604020202020204" pitchFamily="34" charset="0"/>
              <a:buChar char="–"/>
              <a:defRPr sz="1500">
                <a:solidFill>
                  <a:srgbClr val="0F346E"/>
                </a:solidFill>
                <a:latin typeface="+mn-lt"/>
                <a:ea typeface="+mn-ea"/>
                <a:cs typeface="+mn-cs"/>
              </a:defRPr>
            </a:lvl4pPr>
            <a:lvl5pPr marL="2057400" indent="-228600" algn="l" rtl="0" fontAlgn="base">
              <a:lnSpc>
                <a:spcPct val="120000"/>
              </a:lnSpc>
              <a:spcBef>
                <a:spcPct val="30000"/>
              </a:spcBef>
              <a:spcAft>
                <a:spcPct val="0"/>
              </a:spcAft>
              <a:buClr>
                <a:srgbClr val="FF6600"/>
              </a:buClr>
              <a:buFont typeface="Arial" panose="020B0604020202020204" pitchFamily="34" charset="0"/>
              <a:buChar char="»"/>
              <a:defRPr sz="1500">
                <a:solidFill>
                  <a:srgbClr val="0F346E"/>
                </a:solidFill>
                <a:latin typeface="+mn-lt"/>
                <a:ea typeface="+mn-ea"/>
                <a:cs typeface="+mn-cs"/>
              </a:defRPr>
            </a:lvl5pPr>
            <a:lvl6pPr marL="2514600" indent="-228600" algn="l" rtl="0" fontAlgn="base">
              <a:lnSpc>
                <a:spcPct val="120000"/>
              </a:lnSpc>
              <a:spcBef>
                <a:spcPct val="30000"/>
              </a:spcBef>
              <a:spcAft>
                <a:spcPct val="0"/>
              </a:spcAft>
              <a:buClr>
                <a:srgbClr val="FF6600"/>
              </a:buClr>
              <a:buFont typeface="Arial" panose="020B0604020202020204" pitchFamily="34" charset="0"/>
              <a:buChar char="»"/>
              <a:defRPr sz="1500">
                <a:solidFill>
                  <a:srgbClr val="0F346E"/>
                </a:solidFill>
                <a:latin typeface="+mn-lt"/>
                <a:ea typeface="+mn-ea"/>
                <a:cs typeface="+mn-cs"/>
              </a:defRPr>
            </a:lvl6pPr>
            <a:lvl7pPr marL="2971800" indent="-228600" algn="l" rtl="0" fontAlgn="base">
              <a:lnSpc>
                <a:spcPct val="120000"/>
              </a:lnSpc>
              <a:spcBef>
                <a:spcPct val="30000"/>
              </a:spcBef>
              <a:spcAft>
                <a:spcPct val="0"/>
              </a:spcAft>
              <a:buClr>
                <a:srgbClr val="FF6600"/>
              </a:buClr>
              <a:buFont typeface="Arial" panose="020B0604020202020204" pitchFamily="34" charset="0"/>
              <a:buChar char="»"/>
              <a:defRPr sz="1500">
                <a:solidFill>
                  <a:srgbClr val="0F346E"/>
                </a:solidFill>
                <a:latin typeface="+mn-lt"/>
                <a:ea typeface="+mn-ea"/>
                <a:cs typeface="+mn-cs"/>
              </a:defRPr>
            </a:lvl7pPr>
            <a:lvl8pPr marL="3429000" indent="-228600" algn="l" rtl="0" fontAlgn="base">
              <a:lnSpc>
                <a:spcPct val="120000"/>
              </a:lnSpc>
              <a:spcBef>
                <a:spcPct val="30000"/>
              </a:spcBef>
              <a:spcAft>
                <a:spcPct val="0"/>
              </a:spcAft>
              <a:buClr>
                <a:srgbClr val="FF6600"/>
              </a:buClr>
              <a:buFont typeface="Arial" panose="020B0604020202020204" pitchFamily="34" charset="0"/>
              <a:buChar char="»"/>
              <a:defRPr sz="1500">
                <a:solidFill>
                  <a:srgbClr val="0F346E"/>
                </a:solidFill>
                <a:latin typeface="+mn-lt"/>
                <a:ea typeface="+mn-ea"/>
                <a:cs typeface="+mn-cs"/>
              </a:defRPr>
            </a:lvl8pPr>
            <a:lvl9pPr marL="3886200" indent="-228600" algn="l" rtl="0" fontAlgn="base">
              <a:lnSpc>
                <a:spcPct val="120000"/>
              </a:lnSpc>
              <a:spcBef>
                <a:spcPct val="30000"/>
              </a:spcBef>
              <a:spcAft>
                <a:spcPct val="0"/>
              </a:spcAft>
              <a:buClr>
                <a:srgbClr val="FF6600"/>
              </a:buClr>
              <a:buFont typeface="Arial" panose="020B0604020202020204" pitchFamily="34" charset="0"/>
              <a:buChar char="»"/>
              <a:defRPr sz="1500">
                <a:solidFill>
                  <a:srgbClr val="0F346E"/>
                </a:solidFill>
                <a:latin typeface="+mn-lt"/>
                <a:ea typeface="+mn-ea"/>
                <a:cs typeface="+mn-cs"/>
              </a:defRPr>
            </a:lvl9pPr>
          </a:lstStyle>
          <a:p>
            <a:pPr marL="0" lvl="0" indent="0" eaLnBrk="1" hangingPunct="1">
              <a:lnSpc>
                <a:spcPct val="150000"/>
              </a:lnSpc>
              <a:buNone/>
              <a:defRPr/>
            </a:pPr>
            <a:r>
              <a:rPr lang="zh-CN" altLang="en-US" sz="1400" dirty="0">
                <a:solidFill>
                  <a:schemeClr val="tx1"/>
                </a:solidFill>
                <a:cs typeface="+mn-ea"/>
                <a:sym typeface="+mn-lt"/>
              </a:rPr>
              <a:t>上海纽盾科技股份有限公司</a:t>
            </a:r>
            <a:r>
              <a:rPr lang="en-US" altLang="zh-CN" sz="1400" dirty="0">
                <a:solidFill>
                  <a:schemeClr val="tx1"/>
                </a:solidFill>
                <a:cs typeface="+mn-ea"/>
                <a:sym typeface="+mn-lt"/>
              </a:rPr>
              <a:t> </a:t>
            </a:r>
            <a:r>
              <a:rPr lang="zh-CN" altLang="en-US" sz="1400" b="1" dirty="0">
                <a:solidFill>
                  <a:schemeClr val="tx1"/>
                </a:solidFill>
                <a:cs typeface="+mn-ea"/>
                <a:sym typeface="+mn-lt"/>
              </a:rPr>
              <a:t>上海总部运营与行政中心</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江苏分公司（研发中心）</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陕西分公司（研发中心）</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湖南分公司</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宁夏分公司</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吴忠分公司</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深圳分公司</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广州办事处</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青海办事处</a:t>
            </a:r>
            <a:endParaRPr lang="en-US" altLang="zh-CN" sz="1400"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河南办事处</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上海纽盾科技股份有限公司 </a:t>
            </a:r>
            <a:r>
              <a:rPr lang="zh-CN" altLang="en-US" sz="1400" b="1" dirty="0">
                <a:solidFill>
                  <a:schemeClr val="tx1"/>
                </a:solidFill>
                <a:cs typeface="+mn-ea"/>
                <a:sym typeface="+mn-lt"/>
              </a:rPr>
              <a:t>新疆办事处</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北京纽盾网安信息技术有限公司（全资子公司）</a:t>
            </a:r>
            <a:endParaRPr lang="en-US" altLang="zh-CN" sz="1400"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国科信创科技有限公司（全资子公司）</a:t>
            </a:r>
            <a:endParaRPr lang="en-US" altLang="zh-CN" sz="1400" b="1"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海南纽盾科技有限公司（全资子公司）</a:t>
            </a:r>
            <a:endParaRPr lang="en-US" altLang="zh-CN" sz="1400" dirty="0">
              <a:solidFill>
                <a:schemeClr val="tx1"/>
              </a:solidFill>
              <a:cs typeface="+mn-ea"/>
              <a:sym typeface="+mn-lt"/>
            </a:endParaRPr>
          </a:p>
          <a:p>
            <a:pPr marL="0" indent="0">
              <a:lnSpc>
                <a:spcPct val="150000"/>
              </a:lnSpc>
              <a:buNone/>
              <a:defRPr/>
            </a:pPr>
            <a:r>
              <a:rPr lang="zh-CN" altLang="en-US" sz="1400" dirty="0">
                <a:solidFill>
                  <a:schemeClr val="tx1"/>
                </a:solidFill>
                <a:cs typeface="+mn-ea"/>
                <a:sym typeface="+mn-lt"/>
              </a:rPr>
              <a:t>上海高吉人才服务有限公司（全资子公司）</a:t>
            </a:r>
            <a:endParaRPr lang="en-US" altLang="zh-CN" sz="1400" dirty="0">
              <a:solidFill>
                <a:schemeClr val="tx1"/>
              </a:solidFill>
              <a:cs typeface="+mn-ea"/>
              <a:sym typeface="+mn-lt"/>
            </a:endParaRPr>
          </a:p>
        </p:txBody>
      </p:sp>
      <p:sp>
        <p:nvSpPr>
          <p:cNvPr id="100" name="文本框 99"/>
          <p:cNvSpPr txBox="1"/>
          <p:nvPr/>
        </p:nvSpPr>
        <p:spPr>
          <a:xfrm>
            <a:off x="192587" y="189561"/>
            <a:ext cx="2550473" cy="861774"/>
          </a:xfrm>
          <a:prstGeom prst="rect">
            <a:avLst/>
          </a:prstGeom>
          <a:noFill/>
        </p:spPr>
        <p:txBody>
          <a:bodyPr wrap="square" rtlCol="0">
            <a:spAutoFit/>
          </a:bodyPr>
          <a:lstStyle/>
          <a:p>
            <a:r>
              <a:rPr lang="zh-CN" altLang="en-US" sz="3200" b="1" dirty="0">
                <a:solidFill>
                  <a:schemeClr val="accent4"/>
                </a:solidFill>
                <a:cs typeface="+mn-ea"/>
                <a:sym typeface="+mn-lt"/>
              </a:rPr>
              <a:t>业务版图</a:t>
            </a:r>
            <a:endParaRPr lang="en-US" altLang="zh-CN" sz="3200" b="1" dirty="0">
              <a:solidFill>
                <a:schemeClr val="accent4"/>
              </a:solidFill>
              <a:cs typeface="+mn-ea"/>
              <a:sym typeface="+mn-lt"/>
            </a:endParaRPr>
          </a:p>
          <a:p>
            <a:r>
              <a:rPr lang="en-US" altLang="zh-CN" dirty="0">
                <a:solidFill>
                  <a:schemeClr val="accent4"/>
                </a:solidFill>
                <a:cs typeface="+mn-ea"/>
                <a:sym typeface="+mn-lt"/>
              </a:rPr>
              <a:t>Business Layout</a:t>
            </a:r>
            <a:endParaRPr lang="zh-CN" altLang="en-US" dirty="0">
              <a:solidFill>
                <a:schemeClr val="accent4"/>
              </a:solidFill>
              <a:cs typeface="+mn-ea"/>
              <a:sym typeface="+mn-lt"/>
            </a:endParaRPr>
          </a:p>
        </p:txBody>
      </p:sp>
      <p:sp>
        <p:nvSpPr>
          <p:cNvPr id="111" name="椭圆 110"/>
          <p:cNvSpPr/>
          <p:nvPr/>
        </p:nvSpPr>
        <p:spPr>
          <a:xfrm>
            <a:off x="6972161" y="984780"/>
            <a:ext cx="36000" cy="50206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9" name="组合 38"/>
          <p:cNvGrpSpPr/>
          <p:nvPr/>
        </p:nvGrpSpPr>
        <p:grpSpPr>
          <a:xfrm>
            <a:off x="241161" y="1185072"/>
            <a:ext cx="6119812" cy="5113353"/>
            <a:chOff x="241161" y="1210971"/>
            <a:chExt cx="6119812" cy="5113353"/>
          </a:xfrm>
        </p:grpSpPr>
        <p:grpSp>
          <p:nvGrpSpPr>
            <p:cNvPr id="104" name="组合 103"/>
            <p:cNvGrpSpPr/>
            <p:nvPr/>
          </p:nvGrpSpPr>
          <p:grpSpPr>
            <a:xfrm>
              <a:off x="241161" y="1210971"/>
              <a:ext cx="6119812" cy="4895850"/>
              <a:chOff x="241161" y="1210971"/>
              <a:chExt cx="6119812" cy="4895850"/>
            </a:xfrm>
          </p:grpSpPr>
          <p:sp>
            <p:nvSpPr>
              <p:cNvPr id="6" name="Freeform 5"/>
              <p:cNvSpPr/>
              <p:nvPr/>
            </p:nvSpPr>
            <p:spPr bwMode="invGray">
              <a:xfrm>
                <a:off x="3808273" y="5824246"/>
                <a:ext cx="336550" cy="282575"/>
              </a:xfrm>
              <a:custGeom>
                <a:avLst/>
                <a:gdLst>
                  <a:gd name="T0" fmla="*/ 48 w 177"/>
                  <a:gd name="T1" fmla="*/ 16 h 161"/>
                  <a:gd name="T2" fmla="*/ 64 w 177"/>
                  <a:gd name="T3" fmla="*/ 16 h 161"/>
                  <a:gd name="T4" fmla="*/ 80 w 177"/>
                  <a:gd name="T5" fmla="*/ 8 h 161"/>
                  <a:gd name="T6" fmla="*/ 96 w 177"/>
                  <a:gd name="T7" fmla="*/ 16 h 161"/>
                  <a:gd name="T8" fmla="*/ 120 w 177"/>
                  <a:gd name="T9" fmla="*/ 0 h 161"/>
                  <a:gd name="T10" fmla="*/ 152 w 177"/>
                  <a:gd name="T11" fmla="*/ 8 h 161"/>
                  <a:gd name="T12" fmla="*/ 168 w 177"/>
                  <a:gd name="T13" fmla="*/ 0 h 161"/>
                  <a:gd name="T14" fmla="*/ 176 w 177"/>
                  <a:gd name="T15" fmla="*/ 32 h 161"/>
                  <a:gd name="T16" fmla="*/ 152 w 177"/>
                  <a:gd name="T17" fmla="*/ 48 h 161"/>
                  <a:gd name="T18" fmla="*/ 144 w 177"/>
                  <a:gd name="T19" fmla="*/ 104 h 161"/>
                  <a:gd name="T20" fmla="*/ 128 w 177"/>
                  <a:gd name="T21" fmla="*/ 120 h 161"/>
                  <a:gd name="T22" fmla="*/ 128 w 177"/>
                  <a:gd name="T23" fmla="*/ 144 h 161"/>
                  <a:gd name="T24" fmla="*/ 104 w 177"/>
                  <a:gd name="T25" fmla="*/ 136 h 161"/>
                  <a:gd name="T26" fmla="*/ 96 w 177"/>
                  <a:gd name="T27" fmla="*/ 144 h 161"/>
                  <a:gd name="T28" fmla="*/ 96 w 177"/>
                  <a:gd name="T29" fmla="*/ 160 h 161"/>
                  <a:gd name="T30" fmla="*/ 80 w 177"/>
                  <a:gd name="T31" fmla="*/ 160 h 161"/>
                  <a:gd name="T32" fmla="*/ 48 w 177"/>
                  <a:gd name="T33" fmla="*/ 144 h 161"/>
                  <a:gd name="T34" fmla="*/ 8 w 177"/>
                  <a:gd name="T35" fmla="*/ 136 h 161"/>
                  <a:gd name="T36" fmla="*/ 0 w 177"/>
                  <a:gd name="T37" fmla="*/ 88 h 161"/>
                  <a:gd name="T38" fmla="*/ 0 w 177"/>
                  <a:gd name="T39" fmla="*/ 64 h 161"/>
                  <a:gd name="T40" fmla="*/ 40 w 177"/>
                  <a:gd name="T41" fmla="*/ 32 h 161"/>
                  <a:gd name="T42" fmla="*/ 48 w 177"/>
                  <a:gd name="T43" fmla="*/ 1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grpSp>
            <p:nvGrpSpPr>
              <p:cNvPr id="103" name="组合 102"/>
              <p:cNvGrpSpPr/>
              <p:nvPr/>
            </p:nvGrpSpPr>
            <p:grpSpPr>
              <a:xfrm>
                <a:off x="241161" y="1210971"/>
                <a:ext cx="6119812" cy="4532312"/>
                <a:chOff x="241161" y="1210971"/>
                <a:chExt cx="6119812" cy="4532312"/>
              </a:xfrm>
            </p:grpSpPr>
            <p:sp>
              <p:nvSpPr>
                <p:cNvPr id="8" name="Freeform 7"/>
                <p:cNvSpPr/>
                <p:nvPr/>
              </p:nvSpPr>
              <p:spPr bwMode="invGray">
                <a:xfrm>
                  <a:off x="5017948" y="1210971"/>
                  <a:ext cx="1343025" cy="1225550"/>
                </a:xfrm>
                <a:custGeom>
                  <a:avLst/>
                  <a:gdLst>
                    <a:gd name="T0" fmla="*/ 16 w 705"/>
                    <a:gd name="T1" fmla="*/ 64 h 697"/>
                    <a:gd name="T2" fmla="*/ 32 w 705"/>
                    <a:gd name="T3" fmla="*/ 104 h 697"/>
                    <a:gd name="T4" fmla="*/ 72 w 705"/>
                    <a:gd name="T5" fmla="*/ 104 h 697"/>
                    <a:gd name="T6" fmla="*/ 104 w 705"/>
                    <a:gd name="T7" fmla="*/ 176 h 697"/>
                    <a:gd name="T8" fmla="*/ 160 w 705"/>
                    <a:gd name="T9" fmla="*/ 160 h 697"/>
                    <a:gd name="T10" fmla="*/ 232 w 705"/>
                    <a:gd name="T11" fmla="*/ 168 h 697"/>
                    <a:gd name="T12" fmla="*/ 216 w 705"/>
                    <a:gd name="T13" fmla="*/ 312 h 697"/>
                    <a:gd name="T14" fmla="*/ 192 w 705"/>
                    <a:gd name="T15" fmla="*/ 392 h 697"/>
                    <a:gd name="T16" fmla="*/ 104 w 705"/>
                    <a:gd name="T17" fmla="*/ 464 h 697"/>
                    <a:gd name="T18" fmla="*/ 152 w 705"/>
                    <a:gd name="T19" fmla="*/ 488 h 697"/>
                    <a:gd name="T20" fmla="*/ 136 w 705"/>
                    <a:gd name="T21" fmla="*/ 520 h 697"/>
                    <a:gd name="T22" fmla="*/ 176 w 705"/>
                    <a:gd name="T23" fmla="*/ 544 h 697"/>
                    <a:gd name="T24" fmla="*/ 192 w 705"/>
                    <a:gd name="T25" fmla="*/ 576 h 697"/>
                    <a:gd name="T26" fmla="*/ 288 w 705"/>
                    <a:gd name="T27" fmla="*/ 584 h 697"/>
                    <a:gd name="T28" fmla="*/ 320 w 705"/>
                    <a:gd name="T29" fmla="*/ 592 h 697"/>
                    <a:gd name="T30" fmla="*/ 384 w 705"/>
                    <a:gd name="T31" fmla="*/ 640 h 697"/>
                    <a:gd name="T32" fmla="*/ 424 w 705"/>
                    <a:gd name="T33" fmla="*/ 664 h 697"/>
                    <a:gd name="T34" fmla="*/ 432 w 705"/>
                    <a:gd name="T35" fmla="*/ 624 h 697"/>
                    <a:gd name="T36" fmla="*/ 480 w 705"/>
                    <a:gd name="T37" fmla="*/ 696 h 697"/>
                    <a:gd name="T38" fmla="*/ 496 w 705"/>
                    <a:gd name="T39" fmla="*/ 680 h 697"/>
                    <a:gd name="T40" fmla="*/ 552 w 705"/>
                    <a:gd name="T41" fmla="*/ 680 h 697"/>
                    <a:gd name="T42" fmla="*/ 592 w 705"/>
                    <a:gd name="T43" fmla="*/ 632 h 697"/>
                    <a:gd name="T44" fmla="*/ 600 w 705"/>
                    <a:gd name="T45" fmla="*/ 528 h 697"/>
                    <a:gd name="T46" fmla="*/ 664 w 705"/>
                    <a:gd name="T47" fmla="*/ 536 h 697"/>
                    <a:gd name="T48" fmla="*/ 680 w 705"/>
                    <a:gd name="T49" fmla="*/ 344 h 697"/>
                    <a:gd name="T50" fmla="*/ 696 w 705"/>
                    <a:gd name="T51" fmla="*/ 296 h 697"/>
                    <a:gd name="T52" fmla="*/ 704 w 705"/>
                    <a:gd name="T53" fmla="*/ 256 h 697"/>
                    <a:gd name="T54" fmla="*/ 608 w 705"/>
                    <a:gd name="T55" fmla="*/ 320 h 697"/>
                    <a:gd name="T56" fmla="*/ 560 w 705"/>
                    <a:gd name="T57" fmla="*/ 360 h 697"/>
                    <a:gd name="T58" fmla="*/ 488 w 705"/>
                    <a:gd name="T59" fmla="*/ 304 h 697"/>
                    <a:gd name="T60" fmla="*/ 440 w 705"/>
                    <a:gd name="T61" fmla="*/ 280 h 697"/>
                    <a:gd name="T62" fmla="*/ 376 w 705"/>
                    <a:gd name="T63" fmla="*/ 256 h 697"/>
                    <a:gd name="T64" fmla="*/ 360 w 705"/>
                    <a:gd name="T65" fmla="*/ 240 h 697"/>
                    <a:gd name="T66" fmla="*/ 336 w 705"/>
                    <a:gd name="T67" fmla="*/ 248 h 697"/>
                    <a:gd name="T68" fmla="*/ 264 w 705"/>
                    <a:gd name="T69" fmla="*/ 128 h 697"/>
                    <a:gd name="T70" fmla="*/ 248 w 705"/>
                    <a:gd name="T71" fmla="*/ 88 h 697"/>
                    <a:gd name="T72" fmla="*/ 144 w 705"/>
                    <a:gd name="T73" fmla="*/ 24 h 697"/>
                    <a:gd name="T74" fmla="*/ 16 w 705"/>
                    <a:gd name="T75" fmla="*/ 16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9" name="Freeform 8"/>
                <p:cNvSpPr/>
                <p:nvPr/>
              </p:nvSpPr>
              <p:spPr bwMode="invGray">
                <a:xfrm>
                  <a:off x="5152886" y="2153946"/>
                  <a:ext cx="1008062" cy="706437"/>
                </a:xfrm>
                <a:custGeom>
                  <a:avLst/>
                  <a:gdLst>
                    <a:gd name="T0" fmla="*/ 528 w 529"/>
                    <a:gd name="T1" fmla="*/ 144 h 401"/>
                    <a:gd name="T2" fmla="*/ 480 w 529"/>
                    <a:gd name="T3" fmla="*/ 144 h 401"/>
                    <a:gd name="T4" fmla="*/ 456 w 529"/>
                    <a:gd name="T5" fmla="*/ 120 h 401"/>
                    <a:gd name="T6" fmla="*/ 424 w 529"/>
                    <a:gd name="T7" fmla="*/ 152 h 401"/>
                    <a:gd name="T8" fmla="*/ 416 w 529"/>
                    <a:gd name="T9" fmla="*/ 136 h 401"/>
                    <a:gd name="T10" fmla="*/ 408 w 529"/>
                    <a:gd name="T11" fmla="*/ 160 h 401"/>
                    <a:gd name="T12" fmla="*/ 360 w 529"/>
                    <a:gd name="T13" fmla="*/ 128 h 401"/>
                    <a:gd name="T14" fmla="*/ 360 w 529"/>
                    <a:gd name="T15" fmla="*/ 88 h 401"/>
                    <a:gd name="T16" fmla="*/ 344 w 529"/>
                    <a:gd name="T17" fmla="*/ 96 h 401"/>
                    <a:gd name="T18" fmla="*/ 352 w 529"/>
                    <a:gd name="T19" fmla="*/ 128 h 401"/>
                    <a:gd name="T20" fmla="*/ 328 w 529"/>
                    <a:gd name="T21" fmla="*/ 128 h 401"/>
                    <a:gd name="T22" fmla="*/ 312 w 529"/>
                    <a:gd name="T23" fmla="*/ 104 h 401"/>
                    <a:gd name="T24" fmla="*/ 296 w 529"/>
                    <a:gd name="T25" fmla="*/ 104 h 401"/>
                    <a:gd name="T26" fmla="*/ 248 w 529"/>
                    <a:gd name="T27" fmla="*/ 56 h 401"/>
                    <a:gd name="T28" fmla="*/ 216 w 529"/>
                    <a:gd name="T29" fmla="*/ 72 h 401"/>
                    <a:gd name="T30" fmla="*/ 216 w 529"/>
                    <a:gd name="T31" fmla="*/ 56 h 401"/>
                    <a:gd name="T32" fmla="*/ 160 w 529"/>
                    <a:gd name="T33" fmla="*/ 64 h 401"/>
                    <a:gd name="T34" fmla="*/ 120 w 529"/>
                    <a:gd name="T35" fmla="*/ 40 h 401"/>
                    <a:gd name="T36" fmla="*/ 120 w 529"/>
                    <a:gd name="T37" fmla="*/ 0 h 401"/>
                    <a:gd name="T38" fmla="*/ 104 w 529"/>
                    <a:gd name="T39" fmla="*/ 8 h 401"/>
                    <a:gd name="T40" fmla="*/ 64 w 529"/>
                    <a:gd name="T41" fmla="*/ 8 h 401"/>
                    <a:gd name="T42" fmla="*/ 72 w 529"/>
                    <a:gd name="T43" fmla="*/ 56 h 401"/>
                    <a:gd name="T44" fmla="*/ 48 w 529"/>
                    <a:gd name="T45" fmla="*/ 56 h 401"/>
                    <a:gd name="T46" fmla="*/ 8 w 529"/>
                    <a:gd name="T47" fmla="*/ 32 h 401"/>
                    <a:gd name="T48" fmla="*/ 0 w 529"/>
                    <a:gd name="T49" fmla="*/ 56 h 401"/>
                    <a:gd name="T50" fmla="*/ 32 w 529"/>
                    <a:gd name="T51" fmla="*/ 88 h 401"/>
                    <a:gd name="T52" fmla="*/ 24 w 529"/>
                    <a:gd name="T53" fmla="*/ 120 h 401"/>
                    <a:gd name="T54" fmla="*/ 48 w 529"/>
                    <a:gd name="T55" fmla="*/ 160 h 401"/>
                    <a:gd name="T56" fmla="*/ 88 w 529"/>
                    <a:gd name="T57" fmla="*/ 136 h 401"/>
                    <a:gd name="T58" fmla="*/ 112 w 529"/>
                    <a:gd name="T59" fmla="*/ 184 h 401"/>
                    <a:gd name="T60" fmla="*/ 112 w 529"/>
                    <a:gd name="T61" fmla="*/ 224 h 401"/>
                    <a:gd name="T62" fmla="*/ 152 w 529"/>
                    <a:gd name="T63" fmla="*/ 224 h 401"/>
                    <a:gd name="T64" fmla="*/ 168 w 529"/>
                    <a:gd name="T65" fmla="*/ 264 h 401"/>
                    <a:gd name="T66" fmla="*/ 176 w 529"/>
                    <a:gd name="T67" fmla="*/ 232 h 401"/>
                    <a:gd name="T68" fmla="*/ 208 w 529"/>
                    <a:gd name="T69" fmla="*/ 280 h 401"/>
                    <a:gd name="T70" fmla="*/ 232 w 529"/>
                    <a:gd name="T71" fmla="*/ 320 h 401"/>
                    <a:gd name="T72" fmla="*/ 232 w 529"/>
                    <a:gd name="T73" fmla="*/ 344 h 401"/>
                    <a:gd name="T74" fmla="*/ 264 w 529"/>
                    <a:gd name="T75" fmla="*/ 400 h 401"/>
                    <a:gd name="T76" fmla="*/ 288 w 529"/>
                    <a:gd name="T77" fmla="*/ 376 h 401"/>
                    <a:gd name="T78" fmla="*/ 304 w 529"/>
                    <a:gd name="T79" fmla="*/ 328 h 401"/>
                    <a:gd name="T80" fmla="*/ 320 w 529"/>
                    <a:gd name="T81" fmla="*/ 320 h 401"/>
                    <a:gd name="T82" fmla="*/ 336 w 529"/>
                    <a:gd name="T83" fmla="*/ 328 h 401"/>
                    <a:gd name="T84" fmla="*/ 328 w 529"/>
                    <a:gd name="T85" fmla="*/ 344 h 401"/>
                    <a:gd name="T86" fmla="*/ 376 w 529"/>
                    <a:gd name="T87" fmla="*/ 344 h 401"/>
                    <a:gd name="T88" fmla="*/ 392 w 529"/>
                    <a:gd name="T89" fmla="*/ 328 h 401"/>
                    <a:gd name="T90" fmla="*/ 392 w 529"/>
                    <a:gd name="T91" fmla="*/ 312 h 401"/>
                    <a:gd name="T92" fmla="*/ 384 w 529"/>
                    <a:gd name="T93" fmla="*/ 296 h 401"/>
                    <a:gd name="T94" fmla="*/ 432 w 529"/>
                    <a:gd name="T95" fmla="*/ 272 h 401"/>
                    <a:gd name="T96" fmla="*/ 440 w 529"/>
                    <a:gd name="T97" fmla="*/ 264 h 401"/>
                    <a:gd name="T98" fmla="*/ 440 w 529"/>
                    <a:gd name="T99" fmla="*/ 248 h 401"/>
                    <a:gd name="T100" fmla="*/ 456 w 529"/>
                    <a:gd name="T101" fmla="*/ 240 h 401"/>
                    <a:gd name="T102" fmla="*/ 456 w 529"/>
                    <a:gd name="T103" fmla="*/ 192 h 401"/>
                    <a:gd name="T104" fmla="*/ 472 w 529"/>
                    <a:gd name="T105" fmla="*/ 192 h 401"/>
                    <a:gd name="T106" fmla="*/ 480 w 529"/>
                    <a:gd name="T107" fmla="*/ 216 h 401"/>
                    <a:gd name="T108" fmla="*/ 504 w 529"/>
                    <a:gd name="T109" fmla="*/ 232 h 401"/>
                    <a:gd name="T110" fmla="*/ 512 w 529"/>
                    <a:gd name="T111" fmla="*/ 224 h 401"/>
                    <a:gd name="T112" fmla="*/ 504 w 529"/>
                    <a:gd name="T113" fmla="*/ 208 h 401"/>
                    <a:gd name="T114" fmla="*/ 504 w 529"/>
                    <a:gd name="T115" fmla="*/ 192 h 401"/>
                    <a:gd name="T116" fmla="*/ 528 w 529"/>
                    <a:gd name="T117" fmla="*/ 184 h 401"/>
                    <a:gd name="T118" fmla="*/ 528 w 529"/>
                    <a:gd name="T119" fmla="*/ 1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0" name="Freeform 9"/>
                <p:cNvSpPr/>
                <p:nvPr/>
              </p:nvSpPr>
              <p:spPr bwMode="gray">
                <a:xfrm>
                  <a:off x="4940161" y="2546058"/>
                  <a:ext cx="719137" cy="693738"/>
                </a:xfrm>
                <a:custGeom>
                  <a:avLst/>
                  <a:gdLst>
                    <a:gd name="T0" fmla="*/ 376 w 377"/>
                    <a:gd name="T1" fmla="*/ 176 h 393"/>
                    <a:gd name="T2" fmla="*/ 336 w 377"/>
                    <a:gd name="T3" fmla="*/ 120 h 393"/>
                    <a:gd name="T4" fmla="*/ 344 w 377"/>
                    <a:gd name="T5" fmla="*/ 96 h 393"/>
                    <a:gd name="T6" fmla="*/ 312 w 377"/>
                    <a:gd name="T7" fmla="*/ 40 h 393"/>
                    <a:gd name="T8" fmla="*/ 288 w 377"/>
                    <a:gd name="T9" fmla="*/ 8 h 393"/>
                    <a:gd name="T10" fmla="*/ 280 w 377"/>
                    <a:gd name="T11" fmla="*/ 40 h 393"/>
                    <a:gd name="T12" fmla="*/ 264 w 377"/>
                    <a:gd name="T13" fmla="*/ 0 h 393"/>
                    <a:gd name="T14" fmla="*/ 232 w 377"/>
                    <a:gd name="T15" fmla="*/ 0 h 393"/>
                    <a:gd name="T16" fmla="*/ 240 w 377"/>
                    <a:gd name="T17" fmla="*/ 24 h 393"/>
                    <a:gd name="T18" fmla="*/ 200 w 377"/>
                    <a:gd name="T19" fmla="*/ 56 h 393"/>
                    <a:gd name="T20" fmla="*/ 176 w 377"/>
                    <a:gd name="T21" fmla="*/ 56 h 393"/>
                    <a:gd name="T22" fmla="*/ 48 w 377"/>
                    <a:gd name="T23" fmla="*/ 144 h 393"/>
                    <a:gd name="T24" fmla="*/ 24 w 377"/>
                    <a:gd name="T25" fmla="*/ 112 h 393"/>
                    <a:gd name="T26" fmla="*/ 8 w 377"/>
                    <a:gd name="T27" fmla="*/ 112 h 393"/>
                    <a:gd name="T28" fmla="*/ 16 w 377"/>
                    <a:gd name="T29" fmla="*/ 136 h 393"/>
                    <a:gd name="T30" fmla="*/ 16 w 377"/>
                    <a:gd name="T31" fmla="*/ 160 h 393"/>
                    <a:gd name="T32" fmla="*/ 24 w 377"/>
                    <a:gd name="T33" fmla="*/ 184 h 393"/>
                    <a:gd name="T34" fmla="*/ 8 w 377"/>
                    <a:gd name="T35" fmla="*/ 184 h 393"/>
                    <a:gd name="T36" fmla="*/ 8 w 377"/>
                    <a:gd name="T37" fmla="*/ 216 h 393"/>
                    <a:gd name="T38" fmla="*/ 0 w 377"/>
                    <a:gd name="T39" fmla="*/ 232 h 393"/>
                    <a:gd name="T40" fmla="*/ 32 w 377"/>
                    <a:gd name="T41" fmla="*/ 240 h 393"/>
                    <a:gd name="T42" fmla="*/ 64 w 377"/>
                    <a:gd name="T43" fmla="*/ 296 h 393"/>
                    <a:gd name="T44" fmla="*/ 104 w 377"/>
                    <a:gd name="T45" fmla="*/ 240 h 393"/>
                    <a:gd name="T46" fmla="*/ 120 w 377"/>
                    <a:gd name="T47" fmla="*/ 208 h 393"/>
                    <a:gd name="T48" fmla="*/ 160 w 377"/>
                    <a:gd name="T49" fmla="*/ 200 h 393"/>
                    <a:gd name="T50" fmla="*/ 184 w 377"/>
                    <a:gd name="T51" fmla="*/ 216 h 393"/>
                    <a:gd name="T52" fmla="*/ 184 w 377"/>
                    <a:gd name="T53" fmla="*/ 224 h 393"/>
                    <a:gd name="T54" fmla="*/ 192 w 377"/>
                    <a:gd name="T55" fmla="*/ 224 h 393"/>
                    <a:gd name="T56" fmla="*/ 168 w 377"/>
                    <a:gd name="T57" fmla="*/ 280 h 393"/>
                    <a:gd name="T58" fmla="*/ 152 w 377"/>
                    <a:gd name="T59" fmla="*/ 280 h 393"/>
                    <a:gd name="T60" fmla="*/ 160 w 377"/>
                    <a:gd name="T61" fmla="*/ 312 h 393"/>
                    <a:gd name="T62" fmla="*/ 152 w 377"/>
                    <a:gd name="T63" fmla="*/ 320 h 393"/>
                    <a:gd name="T64" fmla="*/ 168 w 377"/>
                    <a:gd name="T65" fmla="*/ 320 h 393"/>
                    <a:gd name="T66" fmla="*/ 136 w 377"/>
                    <a:gd name="T67" fmla="*/ 376 h 393"/>
                    <a:gd name="T68" fmla="*/ 144 w 377"/>
                    <a:gd name="T69" fmla="*/ 392 h 393"/>
                    <a:gd name="T70" fmla="*/ 160 w 377"/>
                    <a:gd name="T71" fmla="*/ 376 h 393"/>
                    <a:gd name="T72" fmla="*/ 168 w 377"/>
                    <a:gd name="T73" fmla="*/ 352 h 393"/>
                    <a:gd name="T74" fmla="*/ 184 w 377"/>
                    <a:gd name="T75" fmla="*/ 352 h 393"/>
                    <a:gd name="T76" fmla="*/ 200 w 377"/>
                    <a:gd name="T77" fmla="*/ 336 h 393"/>
                    <a:gd name="T78" fmla="*/ 200 w 377"/>
                    <a:gd name="T79" fmla="*/ 312 h 393"/>
                    <a:gd name="T80" fmla="*/ 256 w 377"/>
                    <a:gd name="T81" fmla="*/ 280 h 393"/>
                    <a:gd name="T82" fmla="*/ 304 w 377"/>
                    <a:gd name="T83" fmla="*/ 264 h 393"/>
                    <a:gd name="T84" fmla="*/ 312 w 377"/>
                    <a:gd name="T85" fmla="*/ 224 h 393"/>
                    <a:gd name="T86" fmla="*/ 344 w 377"/>
                    <a:gd name="T87" fmla="*/ 200 h 393"/>
                    <a:gd name="T88" fmla="*/ 368 w 377"/>
                    <a:gd name="T89" fmla="*/ 192 h 393"/>
                    <a:gd name="T90" fmla="*/ 376 w 377"/>
                    <a:gd name="T91" fmla="*/ 17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1" name="Freeform 10"/>
                <p:cNvSpPr/>
                <p:nvPr/>
              </p:nvSpPr>
              <p:spPr bwMode="gray">
                <a:xfrm>
                  <a:off x="4392473" y="2703221"/>
                  <a:ext cx="671513" cy="944562"/>
                </a:xfrm>
                <a:custGeom>
                  <a:avLst/>
                  <a:gdLst>
                    <a:gd name="T0" fmla="*/ 320 w 353"/>
                    <a:gd name="T1" fmla="*/ 160 h 537"/>
                    <a:gd name="T2" fmla="*/ 296 w 353"/>
                    <a:gd name="T3" fmla="*/ 96 h 537"/>
                    <a:gd name="T4" fmla="*/ 248 w 353"/>
                    <a:gd name="T5" fmla="*/ 88 h 537"/>
                    <a:gd name="T6" fmla="*/ 224 w 353"/>
                    <a:gd name="T7" fmla="*/ 0 h 537"/>
                    <a:gd name="T8" fmla="*/ 176 w 353"/>
                    <a:gd name="T9" fmla="*/ 64 h 537"/>
                    <a:gd name="T10" fmla="*/ 136 w 353"/>
                    <a:gd name="T11" fmla="*/ 80 h 537"/>
                    <a:gd name="T12" fmla="*/ 80 w 353"/>
                    <a:gd name="T13" fmla="*/ 104 h 537"/>
                    <a:gd name="T14" fmla="*/ 32 w 353"/>
                    <a:gd name="T15" fmla="*/ 72 h 537"/>
                    <a:gd name="T16" fmla="*/ 8 w 353"/>
                    <a:gd name="T17" fmla="*/ 120 h 537"/>
                    <a:gd name="T18" fmla="*/ 56 w 353"/>
                    <a:gd name="T19" fmla="*/ 200 h 537"/>
                    <a:gd name="T20" fmla="*/ 24 w 353"/>
                    <a:gd name="T21" fmla="*/ 232 h 537"/>
                    <a:gd name="T22" fmla="*/ 64 w 353"/>
                    <a:gd name="T23" fmla="*/ 272 h 537"/>
                    <a:gd name="T24" fmla="*/ 32 w 353"/>
                    <a:gd name="T25" fmla="*/ 288 h 537"/>
                    <a:gd name="T26" fmla="*/ 16 w 353"/>
                    <a:gd name="T27" fmla="*/ 328 h 537"/>
                    <a:gd name="T28" fmla="*/ 32 w 353"/>
                    <a:gd name="T29" fmla="*/ 400 h 537"/>
                    <a:gd name="T30" fmla="*/ 24 w 353"/>
                    <a:gd name="T31" fmla="*/ 512 h 537"/>
                    <a:gd name="T32" fmla="*/ 88 w 353"/>
                    <a:gd name="T33" fmla="*/ 528 h 537"/>
                    <a:gd name="T34" fmla="*/ 112 w 353"/>
                    <a:gd name="T35" fmla="*/ 512 h 537"/>
                    <a:gd name="T36" fmla="*/ 152 w 353"/>
                    <a:gd name="T37" fmla="*/ 424 h 537"/>
                    <a:gd name="T38" fmla="*/ 232 w 353"/>
                    <a:gd name="T39" fmla="*/ 376 h 537"/>
                    <a:gd name="T40" fmla="*/ 240 w 353"/>
                    <a:gd name="T41" fmla="*/ 344 h 537"/>
                    <a:gd name="T42" fmla="*/ 192 w 353"/>
                    <a:gd name="T43" fmla="*/ 320 h 537"/>
                    <a:gd name="T44" fmla="*/ 184 w 353"/>
                    <a:gd name="T45" fmla="*/ 288 h 537"/>
                    <a:gd name="T46" fmla="*/ 160 w 353"/>
                    <a:gd name="T47" fmla="*/ 264 h 537"/>
                    <a:gd name="T48" fmla="*/ 104 w 353"/>
                    <a:gd name="T49" fmla="*/ 256 h 537"/>
                    <a:gd name="T50" fmla="*/ 136 w 353"/>
                    <a:gd name="T51" fmla="*/ 168 h 537"/>
                    <a:gd name="T52" fmla="*/ 160 w 353"/>
                    <a:gd name="T53" fmla="*/ 136 h 537"/>
                    <a:gd name="T54" fmla="*/ 192 w 353"/>
                    <a:gd name="T55" fmla="*/ 152 h 537"/>
                    <a:gd name="T56" fmla="*/ 208 w 353"/>
                    <a:gd name="T57" fmla="*/ 184 h 537"/>
                    <a:gd name="T58" fmla="*/ 224 w 353"/>
                    <a:gd name="T59" fmla="*/ 200 h 537"/>
                    <a:gd name="T60" fmla="*/ 256 w 353"/>
                    <a:gd name="T61" fmla="*/ 256 h 537"/>
                    <a:gd name="T62" fmla="*/ 272 w 353"/>
                    <a:gd name="T63" fmla="*/ 288 h 537"/>
                    <a:gd name="T64" fmla="*/ 328 w 353"/>
                    <a:gd name="T65" fmla="*/ 216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2" name="Freeform 11"/>
                <p:cNvSpPr/>
                <p:nvPr/>
              </p:nvSpPr>
              <p:spPr bwMode="gray">
                <a:xfrm>
                  <a:off x="4587736" y="2942933"/>
                  <a:ext cx="215900" cy="225425"/>
                </a:xfrm>
                <a:custGeom>
                  <a:avLst/>
                  <a:gdLst>
                    <a:gd name="T0" fmla="*/ 112 w 113"/>
                    <a:gd name="T1" fmla="*/ 64 h 129"/>
                    <a:gd name="T2" fmla="*/ 96 w 113"/>
                    <a:gd name="T3" fmla="*/ 40 h 129"/>
                    <a:gd name="T4" fmla="*/ 112 w 113"/>
                    <a:gd name="T5" fmla="*/ 16 h 129"/>
                    <a:gd name="T6" fmla="*/ 80 w 113"/>
                    <a:gd name="T7" fmla="*/ 16 h 129"/>
                    <a:gd name="T8" fmla="*/ 72 w 113"/>
                    <a:gd name="T9" fmla="*/ 0 h 129"/>
                    <a:gd name="T10" fmla="*/ 56 w 113"/>
                    <a:gd name="T11" fmla="*/ 0 h 129"/>
                    <a:gd name="T12" fmla="*/ 48 w 113"/>
                    <a:gd name="T13" fmla="*/ 32 h 129"/>
                    <a:gd name="T14" fmla="*/ 32 w 113"/>
                    <a:gd name="T15" fmla="*/ 32 h 129"/>
                    <a:gd name="T16" fmla="*/ 0 w 113"/>
                    <a:gd name="T17" fmla="*/ 88 h 129"/>
                    <a:gd name="T18" fmla="*/ 0 w 113"/>
                    <a:gd name="T19" fmla="*/ 120 h 129"/>
                    <a:gd name="T20" fmla="*/ 32 w 113"/>
                    <a:gd name="T21" fmla="*/ 120 h 129"/>
                    <a:gd name="T22" fmla="*/ 48 w 113"/>
                    <a:gd name="T23" fmla="*/ 128 h 129"/>
                    <a:gd name="T24" fmla="*/ 80 w 113"/>
                    <a:gd name="T25" fmla="*/ 112 h 129"/>
                    <a:gd name="T26" fmla="*/ 80 w 113"/>
                    <a:gd name="T27" fmla="*/ 96 h 129"/>
                    <a:gd name="T28" fmla="*/ 72 w 113"/>
                    <a:gd name="T29" fmla="*/ 80 h 129"/>
                    <a:gd name="T30" fmla="*/ 96 w 113"/>
                    <a:gd name="T31" fmla="*/ 80 h 129"/>
                    <a:gd name="T32" fmla="*/ 112 w 113"/>
                    <a:gd name="T33" fmla="*/ 6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3" name="Freeform 12"/>
                <p:cNvSpPr/>
                <p:nvPr/>
              </p:nvSpPr>
              <p:spPr bwMode="gray">
                <a:xfrm>
                  <a:off x="4725848" y="3054058"/>
                  <a:ext cx="169863" cy="212725"/>
                </a:xfrm>
                <a:custGeom>
                  <a:avLst/>
                  <a:gdLst>
                    <a:gd name="T0" fmla="*/ 88 w 89"/>
                    <a:gd name="T1" fmla="*/ 80 h 121"/>
                    <a:gd name="T2" fmla="*/ 80 w 89"/>
                    <a:gd name="T3" fmla="*/ 56 h 121"/>
                    <a:gd name="T4" fmla="*/ 56 w 89"/>
                    <a:gd name="T5" fmla="*/ 40 h 121"/>
                    <a:gd name="T6" fmla="*/ 48 w 89"/>
                    <a:gd name="T7" fmla="*/ 8 h 121"/>
                    <a:gd name="T8" fmla="*/ 32 w 89"/>
                    <a:gd name="T9" fmla="*/ 0 h 121"/>
                    <a:gd name="T10" fmla="*/ 24 w 89"/>
                    <a:gd name="T11" fmla="*/ 8 h 121"/>
                    <a:gd name="T12" fmla="*/ 32 w 89"/>
                    <a:gd name="T13" fmla="*/ 48 h 121"/>
                    <a:gd name="T14" fmla="*/ 8 w 89"/>
                    <a:gd name="T15" fmla="*/ 48 h 121"/>
                    <a:gd name="T16" fmla="*/ 0 w 89"/>
                    <a:gd name="T17" fmla="*/ 112 h 121"/>
                    <a:gd name="T18" fmla="*/ 16 w 89"/>
                    <a:gd name="T19" fmla="*/ 120 h 121"/>
                    <a:gd name="T20" fmla="*/ 56 w 89"/>
                    <a:gd name="T21" fmla="*/ 112 h 121"/>
                    <a:gd name="T22" fmla="*/ 56 w 89"/>
                    <a:gd name="T23" fmla="*/ 80 h 121"/>
                    <a:gd name="T24" fmla="*/ 88 w 89"/>
                    <a:gd name="T25" fmla="*/ 8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5" name="Freeform 14"/>
                <p:cNvSpPr/>
                <p:nvPr/>
              </p:nvSpPr>
              <p:spPr bwMode="gray">
                <a:xfrm>
                  <a:off x="4573448" y="3322346"/>
                  <a:ext cx="827088" cy="509587"/>
                </a:xfrm>
                <a:custGeom>
                  <a:avLst/>
                  <a:gdLst>
                    <a:gd name="T0" fmla="*/ 152 w 433"/>
                    <a:gd name="T1" fmla="*/ 8 h 289"/>
                    <a:gd name="T2" fmla="*/ 136 w 433"/>
                    <a:gd name="T3" fmla="*/ 24 h 289"/>
                    <a:gd name="T4" fmla="*/ 96 w 433"/>
                    <a:gd name="T5" fmla="*/ 32 h 289"/>
                    <a:gd name="T6" fmla="*/ 56 w 433"/>
                    <a:gd name="T7" fmla="*/ 72 h 289"/>
                    <a:gd name="T8" fmla="*/ 16 w 433"/>
                    <a:gd name="T9" fmla="*/ 128 h 289"/>
                    <a:gd name="T10" fmla="*/ 16 w 433"/>
                    <a:gd name="T11" fmla="*/ 160 h 289"/>
                    <a:gd name="T12" fmla="*/ 32 w 433"/>
                    <a:gd name="T13" fmla="*/ 184 h 289"/>
                    <a:gd name="T14" fmla="*/ 48 w 433"/>
                    <a:gd name="T15" fmla="*/ 176 h 289"/>
                    <a:gd name="T16" fmla="*/ 64 w 433"/>
                    <a:gd name="T17" fmla="*/ 176 h 289"/>
                    <a:gd name="T18" fmla="*/ 8 w 433"/>
                    <a:gd name="T19" fmla="*/ 224 h 289"/>
                    <a:gd name="T20" fmla="*/ 0 w 433"/>
                    <a:gd name="T21" fmla="*/ 248 h 289"/>
                    <a:gd name="T22" fmla="*/ 16 w 433"/>
                    <a:gd name="T23" fmla="*/ 256 h 289"/>
                    <a:gd name="T24" fmla="*/ 48 w 433"/>
                    <a:gd name="T25" fmla="*/ 288 h 289"/>
                    <a:gd name="T26" fmla="*/ 80 w 433"/>
                    <a:gd name="T27" fmla="*/ 288 h 289"/>
                    <a:gd name="T28" fmla="*/ 96 w 433"/>
                    <a:gd name="T29" fmla="*/ 272 h 289"/>
                    <a:gd name="T30" fmla="*/ 96 w 433"/>
                    <a:gd name="T31" fmla="*/ 256 h 289"/>
                    <a:gd name="T32" fmla="*/ 112 w 433"/>
                    <a:gd name="T33" fmla="*/ 264 h 289"/>
                    <a:gd name="T34" fmla="*/ 120 w 433"/>
                    <a:gd name="T35" fmla="*/ 272 h 289"/>
                    <a:gd name="T36" fmla="*/ 152 w 433"/>
                    <a:gd name="T37" fmla="*/ 288 h 289"/>
                    <a:gd name="T38" fmla="*/ 168 w 433"/>
                    <a:gd name="T39" fmla="*/ 272 h 289"/>
                    <a:gd name="T40" fmla="*/ 192 w 433"/>
                    <a:gd name="T41" fmla="*/ 272 h 289"/>
                    <a:gd name="T42" fmla="*/ 192 w 433"/>
                    <a:gd name="T43" fmla="*/ 288 h 289"/>
                    <a:gd name="T44" fmla="*/ 208 w 433"/>
                    <a:gd name="T45" fmla="*/ 280 h 289"/>
                    <a:gd name="T46" fmla="*/ 240 w 433"/>
                    <a:gd name="T47" fmla="*/ 232 h 289"/>
                    <a:gd name="T48" fmla="*/ 256 w 433"/>
                    <a:gd name="T49" fmla="*/ 232 h 289"/>
                    <a:gd name="T50" fmla="*/ 296 w 433"/>
                    <a:gd name="T51" fmla="*/ 168 h 289"/>
                    <a:gd name="T52" fmla="*/ 296 w 433"/>
                    <a:gd name="T53" fmla="*/ 144 h 289"/>
                    <a:gd name="T54" fmla="*/ 304 w 433"/>
                    <a:gd name="T55" fmla="*/ 136 h 289"/>
                    <a:gd name="T56" fmla="*/ 312 w 433"/>
                    <a:gd name="T57" fmla="*/ 152 h 289"/>
                    <a:gd name="T58" fmla="*/ 344 w 433"/>
                    <a:gd name="T59" fmla="*/ 96 h 289"/>
                    <a:gd name="T60" fmla="*/ 376 w 433"/>
                    <a:gd name="T61" fmla="*/ 80 h 289"/>
                    <a:gd name="T62" fmla="*/ 376 w 433"/>
                    <a:gd name="T63" fmla="*/ 88 h 289"/>
                    <a:gd name="T64" fmla="*/ 400 w 433"/>
                    <a:gd name="T65" fmla="*/ 64 h 289"/>
                    <a:gd name="T66" fmla="*/ 416 w 433"/>
                    <a:gd name="T67" fmla="*/ 72 h 289"/>
                    <a:gd name="T68" fmla="*/ 432 w 433"/>
                    <a:gd name="T69" fmla="*/ 24 h 289"/>
                    <a:gd name="T70" fmla="*/ 424 w 433"/>
                    <a:gd name="T71" fmla="*/ 16 h 289"/>
                    <a:gd name="T72" fmla="*/ 400 w 433"/>
                    <a:gd name="T73" fmla="*/ 16 h 289"/>
                    <a:gd name="T74" fmla="*/ 384 w 433"/>
                    <a:gd name="T75" fmla="*/ 24 h 289"/>
                    <a:gd name="T76" fmla="*/ 344 w 433"/>
                    <a:gd name="T77" fmla="*/ 24 h 289"/>
                    <a:gd name="T78" fmla="*/ 328 w 433"/>
                    <a:gd name="T79" fmla="*/ 0 h 289"/>
                    <a:gd name="T80" fmla="*/ 272 w 433"/>
                    <a:gd name="T81" fmla="*/ 40 h 289"/>
                    <a:gd name="T82" fmla="*/ 264 w 433"/>
                    <a:gd name="T83" fmla="*/ 64 h 289"/>
                    <a:gd name="T84" fmla="*/ 248 w 433"/>
                    <a:gd name="T85" fmla="*/ 64 h 289"/>
                    <a:gd name="T86" fmla="*/ 200 w 433"/>
                    <a:gd name="T87" fmla="*/ 64 h 289"/>
                    <a:gd name="T88" fmla="*/ 200 w 433"/>
                    <a:gd name="T89" fmla="*/ 48 h 289"/>
                    <a:gd name="T90" fmla="*/ 216 w 433"/>
                    <a:gd name="T91" fmla="*/ 32 h 289"/>
                    <a:gd name="T92" fmla="*/ 200 w 433"/>
                    <a:gd name="T93" fmla="*/ 0 h 289"/>
                    <a:gd name="T94" fmla="*/ 176 w 433"/>
                    <a:gd name="T95" fmla="*/ 0 h 289"/>
                    <a:gd name="T96" fmla="*/ 168 w 433"/>
                    <a:gd name="T97" fmla="*/ 0 h 289"/>
                    <a:gd name="T98" fmla="*/ 160 w 433"/>
                    <a:gd name="T99" fmla="*/ 16 h 289"/>
                    <a:gd name="T100" fmla="*/ 152 w 433"/>
                    <a:gd name="T101" fmla="*/ 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6" name="Freeform 15"/>
                <p:cNvSpPr/>
                <p:nvPr/>
              </p:nvSpPr>
              <p:spPr bwMode="gray">
                <a:xfrm>
                  <a:off x="4743311" y="3730333"/>
                  <a:ext cx="685800" cy="563563"/>
                </a:xfrm>
                <a:custGeom>
                  <a:avLst/>
                  <a:gdLst>
                    <a:gd name="T0" fmla="*/ 168 w 361"/>
                    <a:gd name="T1" fmla="*/ 0 h 321"/>
                    <a:gd name="T2" fmla="*/ 152 w 361"/>
                    <a:gd name="T3" fmla="*/ 0 h 321"/>
                    <a:gd name="T4" fmla="*/ 120 w 361"/>
                    <a:gd name="T5" fmla="*/ 48 h 321"/>
                    <a:gd name="T6" fmla="*/ 96 w 361"/>
                    <a:gd name="T7" fmla="*/ 56 h 321"/>
                    <a:gd name="T8" fmla="*/ 96 w 361"/>
                    <a:gd name="T9" fmla="*/ 40 h 321"/>
                    <a:gd name="T10" fmla="*/ 80 w 361"/>
                    <a:gd name="T11" fmla="*/ 40 h 321"/>
                    <a:gd name="T12" fmla="*/ 64 w 361"/>
                    <a:gd name="T13" fmla="*/ 56 h 321"/>
                    <a:gd name="T14" fmla="*/ 32 w 361"/>
                    <a:gd name="T15" fmla="*/ 40 h 321"/>
                    <a:gd name="T16" fmla="*/ 24 w 361"/>
                    <a:gd name="T17" fmla="*/ 32 h 321"/>
                    <a:gd name="T18" fmla="*/ 8 w 361"/>
                    <a:gd name="T19" fmla="*/ 24 h 321"/>
                    <a:gd name="T20" fmla="*/ 8 w 361"/>
                    <a:gd name="T21" fmla="*/ 40 h 321"/>
                    <a:gd name="T22" fmla="*/ 0 w 361"/>
                    <a:gd name="T23" fmla="*/ 48 h 321"/>
                    <a:gd name="T24" fmla="*/ 32 w 361"/>
                    <a:gd name="T25" fmla="*/ 56 h 321"/>
                    <a:gd name="T26" fmla="*/ 40 w 361"/>
                    <a:gd name="T27" fmla="*/ 80 h 321"/>
                    <a:gd name="T28" fmla="*/ 56 w 361"/>
                    <a:gd name="T29" fmla="*/ 80 h 321"/>
                    <a:gd name="T30" fmla="*/ 80 w 361"/>
                    <a:gd name="T31" fmla="*/ 112 h 321"/>
                    <a:gd name="T32" fmla="*/ 104 w 361"/>
                    <a:gd name="T33" fmla="*/ 104 h 321"/>
                    <a:gd name="T34" fmla="*/ 104 w 361"/>
                    <a:gd name="T35" fmla="*/ 144 h 321"/>
                    <a:gd name="T36" fmla="*/ 136 w 361"/>
                    <a:gd name="T37" fmla="*/ 184 h 321"/>
                    <a:gd name="T38" fmla="*/ 152 w 361"/>
                    <a:gd name="T39" fmla="*/ 184 h 321"/>
                    <a:gd name="T40" fmla="*/ 160 w 361"/>
                    <a:gd name="T41" fmla="*/ 168 h 321"/>
                    <a:gd name="T42" fmla="*/ 184 w 361"/>
                    <a:gd name="T43" fmla="*/ 192 h 321"/>
                    <a:gd name="T44" fmla="*/ 168 w 361"/>
                    <a:gd name="T45" fmla="*/ 208 h 321"/>
                    <a:gd name="T46" fmla="*/ 160 w 361"/>
                    <a:gd name="T47" fmla="*/ 200 h 321"/>
                    <a:gd name="T48" fmla="*/ 144 w 361"/>
                    <a:gd name="T49" fmla="*/ 192 h 321"/>
                    <a:gd name="T50" fmla="*/ 144 w 361"/>
                    <a:gd name="T51" fmla="*/ 224 h 321"/>
                    <a:gd name="T52" fmla="*/ 136 w 361"/>
                    <a:gd name="T53" fmla="*/ 240 h 321"/>
                    <a:gd name="T54" fmla="*/ 160 w 361"/>
                    <a:gd name="T55" fmla="*/ 272 h 321"/>
                    <a:gd name="T56" fmla="*/ 160 w 361"/>
                    <a:gd name="T57" fmla="*/ 296 h 321"/>
                    <a:gd name="T58" fmla="*/ 200 w 361"/>
                    <a:gd name="T59" fmla="*/ 296 h 321"/>
                    <a:gd name="T60" fmla="*/ 216 w 361"/>
                    <a:gd name="T61" fmla="*/ 312 h 321"/>
                    <a:gd name="T62" fmla="*/ 240 w 361"/>
                    <a:gd name="T63" fmla="*/ 304 h 321"/>
                    <a:gd name="T64" fmla="*/ 272 w 361"/>
                    <a:gd name="T65" fmla="*/ 320 h 321"/>
                    <a:gd name="T66" fmla="*/ 296 w 361"/>
                    <a:gd name="T67" fmla="*/ 296 h 321"/>
                    <a:gd name="T68" fmla="*/ 320 w 361"/>
                    <a:gd name="T69" fmla="*/ 256 h 321"/>
                    <a:gd name="T70" fmla="*/ 288 w 361"/>
                    <a:gd name="T71" fmla="*/ 240 h 321"/>
                    <a:gd name="T72" fmla="*/ 320 w 361"/>
                    <a:gd name="T73" fmla="*/ 232 h 321"/>
                    <a:gd name="T74" fmla="*/ 328 w 361"/>
                    <a:gd name="T75" fmla="*/ 240 h 321"/>
                    <a:gd name="T76" fmla="*/ 360 w 361"/>
                    <a:gd name="T77" fmla="*/ 232 h 321"/>
                    <a:gd name="T78" fmla="*/ 360 w 361"/>
                    <a:gd name="T79" fmla="*/ 224 h 321"/>
                    <a:gd name="T80" fmla="*/ 320 w 361"/>
                    <a:gd name="T81" fmla="*/ 200 h 321"/>
                    <a:gd name="T82" fmla="*/ 320 w 361"/>
                    <a:gd name="T83" fmla="*/ 184 h 321"/>
                    <a:gd name="T84" fmla="*/ 304 w 361"/>
                    <a:gd name="T85" fmla="*/ 176 h 321"/>
                    <a:gd name="T86" fmla="*/ 288 w 361"/>
                    <a:gd name="T87" fmla="*/ 168 h 321"/>
                    <a:gd name="T88" fmla="*/ 272 w 361"/>
                    <a:gd name="T89" fmla="*/ 128 h 321"/>
                    <a:gd name="T90" fmla="*/ 232 w 361"/>
                    <a:gd name="T91" fmla="*/ 64 h 321"/>
                    <a:gd name="T92" fmla="*/ 232 w 361"/>
                    <a:gd name="T93" fmla="*/ 40 h 321"/>
                    <a:gd name="T94" fmla="*/ 192 w 361"/>
                    <a:gd name="T95" fmla="*/ 32 h 321"/>
                    <a:gd name="T96" fmla="*/ 176 w 361"/>
                    <a:gd name="T97" fmla="*/ 24 h 321"/>
                    <a:gd name="T98" fmla="*/ 168 w 361"/>
                    <a:gd name="T99"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8" name="Freeform 17"/>
                <p:cNvSpPr/>
                <p:nvPr/>
              </p:nvSpPr>
              <p:spPr bwMode="gray">
                <a:xfrm>
                  <a:off x="5002073" y="4249446"/>
                  <a:ext cx="457200" cy="522287"/>
                </a:xfrm>
                <a:custGeom>
                  <a:avLst/>
                  <a:gdLst>
                    <a:gd name="T0" fmla="*/ 184 w 241"/>
                    <a:gd name="T1" fmla="*/ 16 h 297"/>
                    <a:gd name="T2" fmla="*/ 160 w 241"/>
                    <a:gd name="T3" fmla="*/ 0 h 297"/>
                    <a:gd name="T4" fmla="*/ 136 w 241"/>
                    <a:gd name="T5" fmla="*/ 24 h 297"/>
                    <a:gd name="T6" fmla="*/ 104 w 241"/>
                    <a:gd name="T7" fmla="*/ 8 h 297"/>
                    <a:gd name="T8" fmla="*/ 80 w 241"/>
                    <a:gd name="T9" fmla="*/ 16 h 297"/>
                    <a:gd name="T10" fmla="*/ 72 w 241"/>
                    <a:gd name="T11" fmla="*/ 32 h 297"/>
                    <a:gd name="T12" fmla="*/ 64 w 241"/>
                    <a:gd name="T13" fmla="*/ 48 h 297"/>
                    <a:gd name="T14" fmla="*/ 72 w 241"/>
                    <a:gd name="T15" fmla="*/ 72 h 297"/>
                    <a:gd name="T16" fmla="*/ 56 w 241"/>
                    <a:gd name="T17" fmla="*/ 72 h 297"/>
                    <a:gd name="T18" fmla="*/ 48 w 241"/>
                    <a:gd name="T19" fmla="*/ 64 h 297"/>
                    <a:gd name="T20" fmla="*/ 40 w 241"/>
                    <a:gd name="T21" fmla="*/ 64 h 297"/>
                    <a:gd name="T22" fmla="*/ 40 w 241"/>
                    <a:gd name="T23" fmla="*/ 80 h 297"/>
                    <a:gd name="T24" fmla="*/ 40 w 241"/>
                    <a:gd name="T25" fmla="*/ 96 h 297"/>
                    <a:gd name="T26" fmla="*/ 40 w 241"/>
                    <a:gd name="T27" fmla="*/ 96 h 297"/>
                    <a:gd name="T28" fmla="*/ 40 w 241"/>
                    <a:gd name="T29" fmla="*/ 112 h 297"/>
                    <a:gd name="T30" fmla="*/ 8 w 241"/>
                    <a:gd name="T31" fmla="*/ 136 h 297"/>
                    <a:gd name="T32" fmla="*/ 0 w 241"/>
                    <a:gd name="T33" fmla="*/ 144 h 297"/>
                    <a:gd name="T34" fmla="*/ 0 w 241"/>
                    <a:gd name="T35" fmla="*/ 176 h 297"/>
                    <a:gd name="T36" fmla="*/ 24 w 241"/>
                    <a:gd name="T37" fmla="*/ 192 h 297"/>
                    <a:gd name="T38" fmla="*/ 24 w 241"/>
                    <a:gd name="T39" fmla="*/ 232 h 297"/>
                    <a:gd name="T40" fmla="*/ 48 w 241"/>
                    <a:gd name="T41" fmla="*/ 232 h 297"/>
                    <a:gd name="T42" fmla="*/ 48 w 241"/>
                    <a:gd name="T43" fmla="*/ 248 h 297"/>
                    <a:gd name="T44" fmla="*/ 56 w 241"/>
                    <a:gd name="T45" fmla="*/ 264 h 297"/>
                    <a:gd name="T46" fmla="*/ 64 w 241"/>
                    <a:gd name="T47" fmla="*/ 288 h 297"/>
                    <a:gd name="T48" fmla="*/ 88 w 241"/>
                    <a:gd name="T49" fmla="*/ 288 h 297"/>
                    <a:gd name="T50" fmla="*/ 104 w 241"/>
                    <a:gd name="T51" fmla="*/ 264 h 297"/>
                    <a:gd name="T52" fmla="*/ 112 w 241"/>
                    <a:gd name="T53" fmla="*/ 264 h 297"/>
                    <a:gd name="T54" fmla="*/ 112 w 241"/>
                    <a:gd name="T55" fmla="*/ 280 h 297"/>
                    <a:gd name="T56" fmla="*/ 120 w 241"/>
                    <a:gd name="T57" fmla="*/ 288 h 297"/>
                    <a:gd name="T58" fmla="*/ 136 w 241"/>
                    <a:gd name="T59" fmla="*/ 288 h 297"/>
                    <a:gd name="T60" fmla="*/ 136 w 241"/>
                    <a:gd name="T61" fmla="*/ 280 h 297"/>
                    <a:gd name="T62" fmla="*/ 152 w 241"/>
                    <a:gd name="T63" fmla="*/ 280 h 297"/>
                    <a:gd name="T64" fmla="*/ 152 w 241"/>
                    <a:gd name="T65" fmla="*/ 288 h 297"/>
                    <a:gd name="T66" fmla="*/ 160 w 241"/>
                    <a:gd name="T67" fmla="*/ 296 h 297"/>
                    <a:gd name="T68" fmla="*/ 176 w 241"/>
                    <a:gd name="T69" fmla="*/ 288 h 297"/>
                    <a:gd name="T70" fmla="*/ 184 w 241"/>
                    <a:gd name="T71" fmla="*/ 256 h 297"/>
                    <a:gd name="T72" fmla="*/ 184 w 241"/>
                    <a:gd name="T73" fmla="*/ 224 h 297"/>
                    <a:gd name="T74" fmla="*/ 200 w 241"/>
                    <a:gd name="T75" fmla="*/ 224 h 297"/>
                    <a:gd name="T76" fmla="*/ 200 w 241"/>
                    <a:gd name="T77" fmla="*/ 216 h 297"/>
                    <a:gd name="T78" fmla="*/ 200 w 241"/>
                    <a:gd name="T79" fmla="*/ 200 h 297"/>
                    <a:gd name="T80" fmla="*/ 216 w 241"/>
                    <a:gd name="T81" fmla="*/ 216 h 297"/>
                    <a:gd name="T82" fmla="*/ 232 w 241"/>
                    <a:gd name="T83" fmla="*/ 192 h 297"/>
                    <a:gd name="T84" fmla="*/ 216 w 241"/>
                    <a:gd name="T85" fmla="*/ 176 h 297"/>
                    <a:gd name="T86" fmla="*/ 216 w 241"/>
                    <a:gd name="T87" fmla="*/ 168 h 297"/>
                    <a:gd name="T88" fmla="*/ 232 w 241"/>
                    <a:gd name="T89" fmla="*/ 160 h 297"/>
                    <a:gd name="T90" fmla="*/ 224 w 241"/>
                    <a:gd name="T91" fmla="*/ 136 h 297"/>
                    <a:gd name="T92" fmla="*/ 216 w 241"/>
                    <a:gd name="T93" fmla="*/ 128 h 297"/>
                    <a:gd name="T94" fmla="*/ 240 w 241"/>
                    <a:gd name="T95" fmla="*/ 136 h 297"/>
                    <a:gd name="T96" fmla="*/ 240 w 241"/>
                    <a:gd name="T97" fmla="*/ 104 h 297"/>
                    <a:gd name="T98" fmla="*/ 216 w 241"/>
                    <a:gd name="T99" fmla="*/ 120 h 297"/>
                    <a:gd name="T100" fmla="*/ 240 w 241"/>
                    <a:gd name="T101" fmla="*/ 80 h 297"/>
                    <a:gd name="T102" fmla="*/ 200 w 241"/>
                    <a:gd name="T103" fmla="*/ 56 h 297"/>
                    <a:gd name="T104" fmla="*/ 176 w 241"/>
                    <a:gd name="T105" fmla="*/ 56 h 297"/>
                    <a:gd name="T106" fmla="*/ 160 w 241"/>
                    <a:gd name="T107" fmla="*/ 72 h 297"/>
                    <a:gd name="T108" fmla="*/ 152 w 241"/>
                    <a:gd name="T109" fmla="*/ 48 h 297"/>
                    <a:gd name="T110" fmla="*/ 160 w 241"/>
                    <a:gd name="T111" fmla="*/ 40 h 297"/>
                    <a:gd name="T112" fmla="*/ 184 w 241"/>
                    <a:gd name="T113" fmla="*/ 1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19" name="Freeform 18"/>
                <p:cNvSpPr/>
                <p:nvPr/>
              </p:nvSpPr>
              <p:spPr bwMode="gray">
                <a:xfrm>
                  <a:off x="4771886" y="4659021"/>
                  <a:ext cx="520700" cy="649287"/>
                </a:xfrm>
                <a:custGeom>
                  <a:avLst/>
                  <a:gdLst>
                    <a:gd name="T0" fmla="*/ 272 w 273"/>
                    <a:gd name="T1" fmla="*/ 56 h 369"/>
                    <a:gd name="T2" fmla="*/ 272 w 273"/>
                    <a:gd name="T3" fmla="*/ 48 h 369"/>
                    <a:gd name="T4" fmla="*/ 256 w 273"/>
                    <a:gd name="T5" fmla="*/ 48 h 369"/>
                    <a:gd name="T6" fmla="*/ 256 w 273"/>
                    <a:gd name="T7" fmla="*/ 56 h 369"/>
                    <a:gd name="T8" fmla="*/ 240 w 273"/>
                    <a:gd name="T9" fmla="*/ 56 h 369"/>
                    <a:gd name="T10" fmla="*/ 232 w 273"/>
                    <a:gd name="T11" fmla="*/ 56 h 369"/>
                    <a:gd name="T12" fmla="*/ 232 w 273"/>
                    <a:gd name="T13" fmla="*/ 32 h 369"/>
                    <a:gd name="T14" fmla="*/ 224 w 273"/>
                    <a:gd name="T15" fmla="*/ 32 h 369"/>
                    <a:gd name="T16" fmla="*/ 208 w 273"/>
                    <a:gd name="T17" fmla="*/ 56 h 369"/>
                    <a:gd name="T18" fmla="*/ 184 w 273"/>
                    <a:gd name="T19" fmla="*/ 56 h 369"/>
                    <a:gd name="T20" fmla="*/ 176 w 273"/>
                    <a:gd name="T21" fmla="*/ 32 h 369"/>
                    <a:gd name="T22" fmla="*/ 168 w 273"/>
                    <a:gd name="T23" fmla="*/ 16 h 369"/>
                    <a:gd name="T24" fmla="*/ 160 w 273"/>
                    <a:gd name="T25" fmla="*/ 0 h 369"/>
                    <a:gd name="T26" fmla="*/ 144 w 273"/>
                    <a:gd name="T27" fmla="*/ 0 h 369"/>
                    <a:gd name="T28" fmla="*/ 144 w 273"/>
                    <a:gd name="T29" fmla="*/ 8 h 369"/>
                    <a:gd name="T30" fmla="*/ 112 w 273"/>
                    <a:gd name="T31" fmla="*/ 16 h 369"/>
                    <a:gd name="T32" fmla="*/ 112 w 273"/>
                    <a:gd name="T33" fmla="*/ 32 h 369"/>
                    <a:gd name="T34" fmla="*/ 80 w 273"/>
                    <a:gd name="T35" fmla="*/ 32 h 369"/>
                    <a:gd name="T36" fmla="*/ 64 w 273"/>
                    <a:gd name="T37" fmla="*/ 48 h 369"/>
                    <a:gd name="T38" fmla="*/ 64 w 273"/>
                    <a:gd name="T39" fmla="*/ 72 h 369"/>
                    <a:gd name="T40" fmla="*/ 72 w 273"/>
                    <a:gd name="T41" fmla="*/ 88 h 369"/>
                    <a:gd name="T42" fmla="*/ 48 w 273"/>
                    <a:gd name="T43" fmla="*/ 112 h 369"/>
                    <a:gd name="T44" fmla="*/ 40 w 273"/>
                    <a:gd name="T45" fmla="*/ 112 h 369"/>
                    <a:gd name="T46" fmla="*/ 32 w 273"/>
                    <a:gd name="T47" fmla="*/ 144 h 369"/>
                    <a:gd name="T48" fmla="*/ 32 w 273"/>
                    <a:gd name="T49" fmla="*/ 160 h 369"/>
                    <a:gd name="T50" fmla="*/ 32 w 273"/>
                    <a:gd name="T51" fmla="*/ 176 h 369"/>
                    <a:gd name="T52" fmla="*/ 16 w 273"/>
                    <a:gd name="T53" fmla="*/ 200 h 369"/>
                    <a:gd name="T54" fmla="*/ 8 w 273"/>
                    <a:gd name="T55" fmla="*/ 216 h 369"/>
                    <a:gd name="T56" fmla="*/ 0 w 273"/>
                    <a:gd name="T57" fmla="*/ 256 h 369"/>
                    <a:gd name="T58" fmla="*/ 8 w 273"/>
                    <a:gd name="T59" fmla="*/ 272 h 369"/>
                    <a:gd name="T60" fmla="*/ 56 w 273"/>
                    <a:gd name="T61" fmla="*/ 272 h 369"/>
                    <a:gd name="T62" fmla="*/ 80 w 273"/>
                    <a:gd name="T63" fmla="*/ 328 h 369"/>
                    <a:gd name="T64" fmla="*/ 88 w 273"/>
                    <a:gd name="T65" fmla="*/ 368 h 369"/>
                    <a:gd name="T66" fmla="*/ 112 w 273"/>
                    <a:gd name="T67" fmla="*/ 328 h 369"/>
                    <a:gd name="T68" fmla="*/ 120 w 273"/>
                    <a:gd name="T69" fmla="*/ 336 h 369"/>
                    <a:gd name="T70" fmla="*/ 152 w 273"/>
                    <a:gd name="T71" fmla="*/ 304 h 369"/>
                    <a:gd name="T72" fmla="*/ 152 w 273"/>
                    <a:gd name="T73" fmla="*/ 280 h 369"/>
                    <a:gd name="T74" fmla="*/ 184 w 273"/>
                    <a:gd name="T75" fmla="*/ 272 h 369"/>
                    <a:gd name="T76" fmla="*/ 200 w 273"/>
                    <a:gd name="T77" fmla="*/ 232 h 369"/>
                    <a:gd name="T78" fmla="*/ 216 w 273"/>
                    <a:gd name="T79" fmla="*/ 224 h 369"/>
                    <a:gd name="T80" fmla="*/ 216 w 273"/>
                    <a:gd name="T81" fmla="*/ 200 h 369"/>
                    <a:gd name="T82" fmla="*/ 240 w 273"/>
                    <a:gd name="T83" fmla="*/ 200 h 369"/>
                    <a:gd name="T84" fmla="*/ 248 w 273"/>
                    <a:gd name="T85" fmla="*/ 160 h 369"/>
                    <a:gd name="T86" fmla="*/ 240 w 273"/>
                    <a:gd name="T87" fmla="*/ 128 h 369"/>
                    <a:gd name="T88" fmla="*/ 248 w 273"/>
                    <a:gd name="T89" fmla="*/ 120 h 369"/>
                    <a:gd name="T90" fmla="*/ 232 w 273"/>
                    <a:gd name="T91" fmla="*/ 104 h 369"/>
                    <a:gd name="T92" fmla="*/ 248 w 273"/>
                    <a:gd name="T93" fmla="*/ 96 h 369"/>
                    <a:gd name="T94" fmla="*/ 256 w 273"/>
                    <a:gd name="T95" fmla="*/ 104 h 369"/>
                    <a:gd name="T96" fmla="*/ 272 w 273"/>
                    <a:gd name="T97" fmla="*/ 80 h 369"/>
                    <a:gd name="T98" fmla="*/ 272 w 273"/>
                    <a:gd name="T99" fmla="*/ 5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0" name="Freeform 19"/>
                <p:cNvSpPr/>
                <p:nvPr/>
              </p:nvSpPr>
              <p:spPr bwMode="gray">
                <a:xfrm>
                  <a:off x="3978136" y="5067008"/>
                  <a:ext cx="963612" cy="676275"/>
                </a:xfrm>
                <a:custGeom>
                  <a:avLst/>
                  <a:gdLst>
                    <a:gd name="T0" fmla="*/ 496 w 505"/>
                    <a:gd name="T1" fmla="*/ 96 h 385"/>
                    <a:gd name="T2" fmla="*/ 424 w 505"/>
                    <a:gd name="T3" fmla="*/ 40 h 385"/>
                    <a:gd name="T4" fmla="*/ 408 w 505"/>
                    <a:gd name="T5" fmla="*/ 56 h 385"/>
                    <a:gd name="T6" fmla="*/ 376 w 505"/>
                    <a:gd name="T7" fmla="*/ 40 h 385"/>
                    <a:gd name="T8" fmla="*/ 312 w 505"/>
                    <a:gd name="T9" fmla="*/ 56 h 385"/>
                    <a:gd name="T10" fmla="*/ 312 w 505"/>
                    <a:gd name="T11" fmla="*/ 0 h 385"/>
                    <a:gd name="T12" fmla="*/ 280 w 505"/>
                    <a:gd name="T13" fmla="*/ 0 h 385"/>
                    <a:gd name="T14" fmla="*/ 216 w 505"/>
                    <a:gd name="T15" fmla="*/ 8 h 385"/>
                    <a:gd name="T16" fmla="*/ 208 w 505"/>
                    <a:gd name="T17" fmla="*/ 40 h 385"/>
                    <a:gd name="T18" fmla="*/ 168 w 505"/>
                    <a:gd name="T19" fmla="*/ 24 h 385"/>
                    <a:gd name="T20" fmla="*/ 144 w 505"/>
                    <a:gd name="T21" fmla="*/ 48 h 385"/>
                    <a:gd name="T22" fmla="*/ 152 w 505"/>
                    <a:gd name="T23" fmla="*/ 88 h 385"/>
                    <a:gd name="T24" fmla="*/ 144 w 505"/>
                    <a:gd name="T25" fmla="*/ 112 h 385"/>
                    <a:gd name="T26" fmla="*/ 112 w 505"/>
                    <a:gd name="T27" fmla="*/ 168 h 385"/>
                    <a:gd name="T28" fmla="*/ 72 w 505"/>
                    <a:gd name="T29" fmla="*/ 224 h 385"/>
                    <a:gd name="T30" fmla="*/ 32 w 505"/>
                    <a:gd name="T31" fmla="*/ 272 h 385"/>
                    <a:gd name="T32" fmla="*/ 0 w 505"/>
                    <a:gd name="T33" fmla="*/ 296 h 385"/>
                    <a:gd name="T34" fmla="*/ 8 w 505"/>
                    <a:gd name="T35" fmla="*/ 312 h 385"/>
                    <a:gd name="T36" fmla="*/ 16 w 505"/>
                    <a:gd name="T37" fmla="*/ 360 h 385"/>
                    <a:gd name="T38" fmla="*/ 56 w 505"/>
                    <a:gd name="T39" fmla="*/ 384 h 385"/>
                    <a:gd name="T40" fmla="*/ 40 w 505"/>
                    <a:gd name="T41" fmla="*/ 344 h 385"/>
                    <a:gd name="T42" fmla="*/ 80 w 505"/>
                    <a:gd name="T43" fmla="*/ 304 h 385"/>
                    <a:gd name="T44" fmla="*/ 152 w 505"/>
                    <a:gd name="T45" fmla="*/ 280 h 385"/>
                    <a:gd name="T46" fmla="*/ 192 w 505"/>
                    <a:gd name="T47" fmla="*/ 296 h 385"/>
                    <a:gd name="T48" fmla="*/ 240 w 505"/>
                    <a:gd name="T49" fmla="*/ 248 h 385"/>
                    <a:gd name="T50" fmla="*/ 264 w 505"/>
                    <a:gd name="T51" fmla="*/ 240 h 385"/>
                    <a:gd name="T52" fmla="*/ 264 w 505"/>
                    <a:gd name="T53" fmla="*/ 216 h 385"/>
                    <a:gd name="T54" fmla="*/ 280 w 505"/>
                    <a:gd name="T55" fmla="*/ 208 h 385"/>
                    <a:gd name="T56" fmla="*/ 336 w 505"/>
                    <a:gd name="T57" fmla="*/ 232 h 385"/>
                    <a:gd name="T58" fmla="*/ 336 w 505"/>
                    <a:gd name="T59" fmla="*/ 200 h 385"/>
                    <a:gd name="T60" fmla="*/ 376 w 505"/>
                    <a:gd name="T61" fmla="*/ 192 h 385"/>
                    <a:gd name="T62" fmla="*/ 392 w 505"/>
                    <a:gd name="T63" fmla="*/ 200 h 385"/>
                    <a:gd name="T64" fmla="*/ 400 w 505"/>
                    <a:gd name="T65" fmla="*/ 184 h 385"/>
                    <a:gd name="T66" fmla="*/ 448 w 505"/>
                    <a:gd name="T67" fmla="*/ 176 h 385"/>
                    <a:gd name="T68" fmla="*/ 480 w 505"/>
                    <a:gd name="T69" fmla="*/ 13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1" name="Freeform 20"/>
                <p:cNvSpPr/>
                <p:nvPr/>
              </p:nvSpPr>
              <p:spPr bwMode="gray">
                <a:xfrm>
                  <a:off x="3336786" y="4940008"/>
                  <a:ext cx="949325" cy="676275"/>
                </a:xfrm>
                <a:custGeom>
                  <a:avLst/>
                  <a:gdLst>
                    <a:gd name="T0" fmla="*/ 344 w 497"/>
                    <a:gd name="T1" fmla="*/ 344 h 385"/>
                    <a:gd name="T2" fmla="*/ 416 w 497"/>
                    <a:gd name="T3" fmla="*/ 296 h 385"/>
                    <a:gd name="T4" fmla="*/ 448 w 497"/>
                    <a:gd name="T5" fmla="*/ 240 h 385"/>
                    <a:gd name="T6" fmla="*/ 480 w 497"/>
                    <a:gd name="T7" fmla="*/ 184 h 385"/>
                    <a:gd name="T8" fmla="*/ 496 w 497"/>
                    <a:gd name="T9" fmla="*/ 160 h 385"/>
                    <a:gd name="T10" fmla="*/ 480 w 497"/>
                    <a:gd name="T11" fmla="*/ 128 h 385"/>
                    <a:gd name="T12" fmla="*/ 456 w 497"/>
                    <a:gd name="T13" fmla="*/ 96 h 385"/>
                    <a:gd name="T14" fmla="*/ 440 w 497"/>
                    <a:gd name="T15" fmla="*/ 112 h 385"/>
                    <a:gd name="T16" fmla="*/ 424 w 497"/>
                    <a:gd name="T17" fmla="*/ 104 h 385"/>
                    <a:gd name="T18" fmla="*/ 440 w 497"/>
                    <a:gd name="T19" fmla="*/ 56 h 385"/>
                    <a:gd name="T20" fmla="*/ 440 w 497"/>
                    <a:gd name="T21" fmla="*/ 16 h 385"/>
                    <a:gd name="T22" fmla="*/ 408 w 497"/>
                    <a:gd name="T23" fmla="*/ 8 h 385"/>
                    <a:gd name="T24" fmla="*/ 376 w 497"/>
                    <a:gd name="T25" fmla="*/ 24 h 385"/>
                    <a:gd name="T26" fmla="*/ 360 w 497"/>
                    <a:gd name="T27" fmla="*/ 24 h 385"/>
                    <a:gd name="T28" fmla="*/ 320 w 497"/>
                    <a:gd name="T29" fmla="*/ 32 h 385"/>
                    <a:gd name="T30" fmla="*/ 288 w 497"/>
                    <a:gd name="T31" fmla="*/ 64 h 385"/>
                    <a:gd name="T32" fmla="*/ 264 w 497"/>
                    <a:gd name="T33" fmla="*/ 72 h 385"/>
                    <a:gd name="T34" fmla="*/ 224 w 497"/>
                    <a:gd name="T35" fmla="*/ 96 h 385"/>
                    <a:gd name="T36" fmla="*/ 184 w 497"/>
                    <a:gd name="T37" fmla="*/ 88 h 385"/>
                    <a:gd name="T38" fmla="*/ 160 w 497"/>
                    <a:gd name="T39" fmla="*/ 72 h 385"/>
                    <a:gd name="T40" fmla="*/ 144 w 497"/>
                    <a:gd name="T41" fmla="*/ 88 h 385"/>
                    <a:gd name="T42" fmla="*/ 96 w 497"/>
                    <a:gd name="T43" fmla="*/ 128 h 385"/>
                    <a:gd name="T44" fmla="*/ 32 w 497"/>
                    <a:gd name="T45" fmla="*/ 112 h 385"/>
                    <a:gd name="T46" fmla="*/ 0 w 497"/>
                    <a:gd name="T47" fmla="*/ 128 h 385"/>
                    <a:gd name="T48" fmla="*/ 32 w 497"/>
                    <a:gd name="T49" fmla="*/ 144 h 385"/>
                    <a:gd name="T50" fmla="*/ 88 w 497"/>
                    <a:gd name="T51" fmla="*/ 168 h 385"/>
                    <a:gd name="T52" fmla="*/ 104 w 497"/>
                    <a:gd name="T53" fmla="*/ 208 h 385"/>
                    <a:gd name="T54" fmla="*/ 56 w 497"/>
                    <a:gd name="T55" fmla="*/ 224 h 385"/>
                    <a:gd name="T56" fmla="*/ 88 w 497"/>
                    <a:gd name="T57" fmla="*/ 248 h 385"/>
                    <a:gd name="T58" fmla="*/ 136 w 497"/>
                    <a:gd name="T59" fmla="*/ 280 h 385"/>
                    <a:gd name="T60" fmla="*/ 136 w 497"/>
                    <a:gd name="T61" fmla="*/ 304 h 385"/>
                    <a:gd name="T62" fmla="*/ 208 w 497"/>
                    <a:gd name="T63" fmla="*/ 360 h 385"/>
                    <a:gd name="T64" fmla="*/ 248 w 497"/>
                    <a:gd name="T65" fmla="*/ 360 h 385"/>
                    <a:gd name="T66" fmla="*/ 256 w 497"/>
                    <a:gd name="T67" fmla="*/ 344 h 385"/>
                    <a:gd name="T68" fmla="*/ 296 w 497"/>
                    <a:gd name="T69" fmla="*/ 376 h 385"/>
                    <a:gd name="T70" fmla="*/ 336 w 497"/>
                    <a:gd name="T71" fmla="*/ 368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2" name="Freeform 21"/>
                <p:cNvSpPr/>
                <p:nvPr/>
              </p:nvSpPr>
              <p:spPr bwMode="invGray">
                <a:xfrm>
                  <a:off x="3246298" y="4560596"/>
                  <a:ext cx="704850" cy="622300"/>
                </a:xfrm>
                <a:custGeom>
                  <a:avLst/>
                  <a:gdLst>
                    <a:gd name="T0" fmla="*/ 48 w 369"/>
                    <a:gd name="T1" fmla="*/ 320 h 353"/>
                    <a:gd name="T2" fmla="*/ 32 w 369"/>
                    <a:gd name="T3" fmla="*/ 264 h 353"/>
                    <a:gd name="T4" fmla="*/ 56 w 369"/>
                    <a:gd name="T5" fmla="*/ 192 h 353"/>
                    <a:gd name="T6" fmla="*/ 8 w 369"/>
                    <a:gd name="T7" fmla="*/ 160 h 353"/>
                    <a:gd name="T8" fmla="*/ 16 w 369"/>
                    <a:gd name="T9" fmla="*/ 136 h 353"/>
                    <a:gd name="T10" fmla="*/ 48 w 369"/>
                    <a:gd name="T11" fmla="*/ 136 h 353"/>
                    <a:gd name="T12" fmla="*/ 104 w 369"/>
                    <a:gd name="T13" fmla="*/ 120 h 353"/>
                    <a:gd name="T14" fmla="*/ 168 w 369"/>
                    <a:gd name="T15" fmla="*/ 112 h 353"/>
                    <a:gd name="T16" fmla="*/ 136 w 369"/>
                    <a:gd name="T17" fmla="*/ 80 h 353"/>
                    <a:gd name="T18" fmla="*/ 144 w 369"/>
                    <a:gd name="T19" fmla="*/ 40 h 353"/>
                    <a:gd name="T20" fmla="*/ 184 w 369"/>
                    <a:gd name="T21" fmla="*/ 40 h 353"/>
                    <a:gd name="T22" fmla="*/ 208 w 369"/>
                    <a:gd name="T23" fmla="*/ 48 h 353"/>
                    <a:gd name="T24" fmla="*/ 232 w 369"/>
                    <a:gd name="T25" fmla="*/ 40 h 353"/>
                    <a:gd name="T26" fmla="*/ 248 w 369"/>
                    <a:gd name="T27" fmla="*/ 0 h 353"/>
                    <a:gd name="T28" fmla="*/ 288 w 369"/>
                    <a:gd name="T29" fmla="*/ 16 h 353"/>
                    <a:gd name="T30" fmla="*/ 320 w 369"/>
                    <a:gd name="T31" fmla="*/ 72 h 353"/>
                    <a:gd name="T32" fmla="*/ 344 w 369"/>
                    <a:gd name="T33" fmla="*/ 88 h 353"/>
                    <a:gd name="T34" fmla="*/ 360 w 369"/>
                    <a:gd name="T35" fmla="*/ 64 h 353"/>
                    <a:gd name="T36" fmla="*/ 360 w 369"/>
                    <a:gd name="T37" fmla="*/ 96 h 353"/>
                    <a:gd name="T38" fmla="*/ 360 w 369"/>
                    <a:gd name="T39" fmla="*/ 128 h 353"/>
                    <a:gd name="T40" fmla="*/ 336 w 369"/>
                    <a:gd name="T41" fmla="*/ 168 h 353"/>
                    <a:gd name="T42" fmla="*/ 368 w 369"/>
                    <a:gd name="T43" fmla="*/ 184 h 353"/>
                    <a:gd name="T44" fmla="*/ 360 w 369"/>
                    <a:gd name="T45" fmla="*/ 208 h 353"/>
                    <a:gd name="T46" fmla="*/ 368 w 369"/>
                    <a:gd name="T47" fmla="*/ 232 h 353"/>
                    <a:gd name="T48" fmla="*/ 344 w 369"/>
                    <a:gd name="T49" fmla="*/ 256 h 353"/>
                    <a:gd name="T50" fmla="*/ 344 w 369"/>
                    <a:gd name="T51" fmla="*/ 280 h 353"/>
                    <a:gd name="T52" fmla="*/ 312 w 369"/>
                    <a:gd name="T53" fmla="*/ 288 h 353"/>
                    <a:gd name="T54" fmla="*/ 272 w 369"/>
                    <a:gd name="T55" fmla="*/ 312 h 353"/>
                    <a:gd name="T56" fmla="*/ 232 w 369"/>
                    <a:gd name="T57" fmla="*/ 304 h 353"/>
                    <a:gd name="T58" fmla="*/ 208 w 369"/>
                    <a:gd name="T59" fmla="*/ 288 h 353"/>
                    <a:gd name="T60" fmla="*/ 192 w 369"/>
                    <a:gd name="T61" fmla="*/ 304 h 353"/>
                    <a:gd name="T62" fmla="*/ 144 w 369"/>
                    <a:gd name="T63" fmla="*/ 352 h 353"/>
                    <a:gd name="T64" fmla="*/ 80 w 369"/>
                    <a:gd name="T65" fmla="*/ 328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3" name="Freeform 22"/>
                <p:cNvSpPr/>
                <p:nvPr/>
              </p:nvSpPr>
              <p:spPr bwMode="invGray">
                <a:xfrm>
                  <a:off x="2450961" y="4517733"/>
                  <a:ext cx="1085850" cy="1084263"/>
                </a:xfrm>
                <a:custGeom>
                  <a:avLst/>
                  <a:gdLst>
                    <a:gd name="T0" fmla="*/ 528 w 569"/>
                    <a:gd name="T1" fmla="*/ 448 h 617"/>
                    <a:gd name="T2" fmla="*/ 560 w 569"/>
                    <a:gd name="T3" fmla="*/ 416 h 617"/>
                    <a:gd name="T4" fmla="*/ 528 w 569"/>
                    <a:gd name="T5" fmla="*/ 408 h 617"/>
                    <a:gd name="T6" fmla="*/ 496 w 569"/>
                    <a:gd name="T7" fmla="*/ 384 h 617"/>
                    <a:gd name="T8" fmla="*/ 464 w 569"/>
                    <a:gd name="T9" fmla="*/ 360 h 617"/>
                    <a:gd name="T10" fmla="*/ 480 w 569"/>
                    <a:gd name="T11" fmla="*/ 320 h 617"/>
                    <a:gd name="T12" fmla="*/ 472 w 569"/>
                    <a:gd name="T13" fmla="*/ 248 h 617"/>
                    <a:gd name="T14" fmla="*/ 424 w 569"/>
                    <a:gd name="T15" fmla="*/ 224 h 617"/>
                    <a:gd name="T16" fmla="*/ 416 w 569"/>
                    <a:gd name="T17" fmla="*/ 176 h 617"/>
                    <a:gd name="T18" fmla="*/ 448 w 569"/>
                    <a:gd name="T19" fmla="*/ 168 h 617"/>
                    <a:gd name="T20" fmla="*/ 512 w 569"/>
                    <a:gd name="T21" fmla="*/ 160 h 617"/>
                    <a:gd name="T22" fmla="*/ 512 w 569"/>
                    <a:gd name="T23" fmla="*/ 112 h 617"/>
                    <a:gd name="T24" fmla="*/ 464 w 569"/>
                    <a:gd name="T25" fmla="*/ 112 h 617"/>
                    <a:gd name="T26" fmla="*/ 432 w 569"/>
                    <a:gd name="T27" fmla="*/ 64 h 617"/>
                    <a:gd name="T28" fmla="*/ 408 w 569"/>
                    <a:gd name="T29" fmla="*/ 96 h 617"/>
                    <a:gd name="T30" fmla="*/ 384 w 569"/>
                    <a:gd name="T31" fmla="*/ 144 h 617"/>
                    <a:gd name="T32" fmla="*/ 368 w 569"/>
                    <a:gd name="T33" fmla="*/ 240 h 617"/>
                    <a:gd name="T34" fmla="*/ 336 w 569"/>
                    <a:gd name="T35" fmla="*/ 224 h 617"/>
                    <a:gd name="T36" fmla="*/ 288 w 569"/>
                    <a:gd name="T37" fmla="*/ 240 h 617"/>
                    <a:gd name="T38" fmla="*/ 272 w 569"/>
                    <a:gd name="T39" fmla="*/ 224 h 617"/>
                    <a:gd name="T40" fmla="*/ 232 w 569"/>
                    <a:gd name="T41" fmla="*/ 104 h 617"/>
                    <a:gd name="T42" fmla="*/ 216 w 569"/>
                    <a:gd name="T43" fmla="*/ 112 h 617"/>
                    <a:gd name="T44" fmla="*/ 208 w 569"/>
                    <a:gd name="T45" fmla="*/ 72 h 617"/>
                    <a:gd name="T46" fmla="*/ 160 w 569"/>
                    <a:gd name="T47" fmla="*/ 40 h 617"/>
                    <a:gd name="T48" fmla="*/ 136 w 569"/>
                    <a:gd name="T49" fmla="*/ 80 h 617"/>
                    <a:gd name="T50" fmla="*/ 136 w 569"/>
                    <a:gd name="T51" fmla="*/ 0 h 617"/>
                    <a:gd name="T52" fmla="*/ 112 w 569"/>
                    <a:gd name="T53" fmla="*/ 0 h 617"/>
                    <a:gd name="T54" fmla="*/ 96 w 569"/>
                    <a:gd name="T55" fmla="*/ 32 h 617"/>
                    <a:gd name="T56" fmla="*/ 88 w 569"/>
                    <a:gd name="T57" fmla="*/ 64 h 617"/>
                    <a:gd name="T58" fmla="*/ 80 w 569"/>
                    <a:gd name="T59" fmla="*/ 96 h 617"/>
                    <a:gd name="T60" fmla="*/ 104 w 569"/>
                    <a:gd name="T61" fmla="*/ 112 h 617"/>
                    <a:gd name="T62" fmla="*/ 88 w 569"/>
                    <a:gd name="T63" fmla="*/ 240 h 617"/>
                    <a:gd name="T64" fmla="*/ 24 w 569"/>
                    <a:gd name="T65" fmla="*/ 280 h 617"/>
                    <a:gd name="T66" fmla="*/ 8 w 569"/>
                    <a:gd name="T67" fmla="*/ 312 h 617"/>
                    <a:gd name="T68" fmla="*/ 0 w 569"/>
                    <a:gd name="T69" fmla="*/ 376 h 617"/>
                    <a:gd name="T70" fmla="*/ 48 w 569"/>
                    <a:gd name="T71" fmla="*/ 368 h 617"/>
                    <a:gd name="T72" fmla="*/ 80 w 569"/>
                    <a:gd name="T73" fmla="*/ 392 h 617"/>
                    <a:gd name="T74" fmla="*/ 88 w 569"/>
                    <a:gd name="T75" fmla="*/ 408 h 617"/>
                    <a:gd name="T76" fmla="*/ 96 w 569"/>
                    <a:gd name="T77" fmla="*/ 448 h 617"/>
                    <a:gd name="T78" fmla="*/ 120 w 569"/>
                    <a:gd name="T79" fmla="*/ 464 h 617"/>
                    <a:gd name="T80" fmla="*/ 112 w 569"/>
                    <a:gd name="T81" fmla="*/ 504 h 617"/>
                    <a:gd name="T82" fmla="*/ 104 w 569"/>
                    <a:gd name="T83" fmla="*/ 528 h 617"/>
                    <a:gd name="T84" fmla="*/ 144 w 569"/>
                    <a:gd name="T85" fmla="*/ 560 h 617"/>
                    <a:gd name="T86" fmla="*/ 200 w 569"/>
                    <a:gd name="T87" fmla="*/ 576 h 617"/>
                    <a:gd name="T88" fmla="*/ 224 w 569"/>
                    <a:gd name="T89" fmla="*/ 568 h 617"/>
                    <a:gd name="T90" fmla="*/ 232 w 569"/>
                    <a:gd name="T91" fmla="*/ 600 h 617"/>
                    <a:gd name="T92" fmla="*/ 264 w 569"/>
                    <a:gd name="T93" fmla="*/ 592 h 617"/>
                    <a:gd name="T94" fmla="*/ 272 w 569"/>
                    <a:gd name="T95" fmla="*/ 512 h 617"/>
                    <a:gd name="T96" fmla="*/ 328 w 569"/>
                    <a:gd name="T97" fmla="*/ 504 h 617"/>
                    <a:gd name="T98" fmla="*/ 352 w 569"/>
                    <a:gd name="T99" fmla="*/ 512 h 617"/>
                    <a:gd name="T100" fmla="*/ 384 w 569"/>
                    <a:gd name="T101" fmla="*/ 512 h 617"/>
                    <a:gd name="T102" fmla="*/ 416 w 569"/>
                    <a:gd name="T103" fmla="*/ 520 h 617"/>
                    <a:gd name="T104" fmla="*/ 440 w 569"/>
                    <a:gd name="T105" fmla="*/ 504 h 617"/>
                    <a:gd name="T106" fmla="*/ 488 w 569"/>
                    <a:gd name="T107" fmla="*/ 472 h 617"/>
                    <a:gd name="T108" fmla="*/ 520 w 569"/>
                    <a:gd name="T109" fmla="*/ 46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4" name="Freeform 23"/>
                <p:cNvSpPr/>
                <p:nvPr/>
              </p:nvSpPr>
              <p:spPr bwMode="invGray">
                <a:xfrm>
                  <a:off x="423723" y="3263608"/>
                  <a:ext cx="2308225" cy="1381125"/>
                </a:xfrm>
                <a:custGeom>
                  <a:avLst/>
                  <a:gdLst>
                    <a:gd name="T0" fmla="*/ 1184 w 1209"/>
                    <a:gd name="T1" fmla="*/ 728 h 785"/>
                    <a:gd name="T2" fmla="*/ 1160 w 1209"/>
                    <a:gd name="T3" fmla="*/ 728 h 785"/>
                    <a:gd name="T4" fmla="*/ 1160 w 1209"/>
                    <a:gd name="T5" fmla="*/ 784 h 785"/>
                    <a:gd name="T6" fmla="*/ 1112 w 1209"/>
                    <a:gd name="T7" fmla="*/ 760 h 785"/>
                    <a:gd name="T8" fmla="*/ 1088 w 1209"/>
                    <a:gd name="T9" fmla="*/ 752 h 785"/>
                    <a:gd name="T10" fmla="*/ 1024 w 1209"/>
                    <a:gd name="T11" fmla="*/ 720 h 785"/>
                    <a:gd name="T12" fmla="*/ 1040 w 1209"/>
                    <a:gd name="T13" fmla="*/ 696 h 785"/>
                    <a:gd name="T14" fmla="*/ 1032 w 1209"/>
                    <a:gd name="T15" fmla="*/ 680 h 785"/>
                    <a:gd name="T16" fmla="*/ 1000 w 1209"/>
                    <a:gd name="T17" fmla="*/ 664 h 785"/>
                    <a:gd name="T18" fmla="*/ 976 w 1209"/>
                    <a:gd name="T19" fmla="*/ 680 h 785"/>
                    <a:gd name="T20" fmla="*/ 928 w 1209"/>
                    <a:gd name="T21" fmla="*/ 648 h 785"/>
                    <a:gd name="T22" fmla="*/ 832 w 1209"/>
                    <a:gd name="T23" fmla="*/ 696 h 785"/>
                    <a:gd name="T24" fmla="*/ 808 w 1209"/>
                    <a:gd name="T25" fmla="*/ 720 h 785"/>
                    <a:gd name="T26" fmla="*/ 728 w 1209"/>
                    <a:gd name="T27" fmla="*/ 736 h 785"/>
                    <a:gd name="T28" fmla="*/ 656 w 1209"/>
                    <a:gd name="T29" fmla="*/ 712 h 785"/>
                    <a:gd name="T30" fmla="*/ 632 w 1209"/>
                    <a:gd name="T31" fmla="*/ 680 h 785"/>
                    <a:gd name="T32" fmla="*/ 584 w 1209"/>
                    <a:gd name="T33" fmla="*/ 704 h 785"/>
                    <a:gd name="T34" fmla="*/ 536 w 1209"/>
                    <a:gd name="T35" fmla="*/ 728 h 785"/>
                    <a:gd name="T36" fmla="*/ 456 w 1209"/>
                    <a:gd name="T37" fmla="*/ 672 h 785"/>
                    <a:gd name="T38" fmla="*/ 408 w 1209"/>
                    <a:gd name="T39" fmla="*/ 640 h 785"/>
                    <a:gd name="T40" fmla="*/ 360 w 1209"/>
                    <a:gd name="T41" fmla="*/ 624 h 785"/>
                    <a:gd name="T42" fmla="*/ 320 w 1209"/>
                    <a:gd name="T43" fmla="*/ 592 h 785"/>
                    <a:gd name="T44" fmla="*/ 272 w 1209"/>
                    <a:gd name="T45" fmla="*/ 520 h 785"/>
                    <a:gd name="T46" fmla="*/ 248 w 1209"/>
                    <a:gd name="T47" fmla="*/ 512 h 785"/>
                    <a:gd name="T48" fmla="*/ 208 w 1209"/>
                    <a:gd name="T49" fmla="*/ 456 h 785"/>
                    <a:gd name="T50" fmla="*/ 160 w 1209"/>
                    <a:gd name="T51" fmla="*/ 384 h 785"/>
                    <a:gd name="T52" fmla="*/ 120 w 1209"/>
                    <a:gd name="T53" fmla="*/ 408 h 785"/>
                    <a:gd name="T54" fmla="*/ 64 w 1209"/>
                    <a:gd name="T55" fmla="*/ 328 h 785"/>
                    <a:gd name="T56" fmla="*/ 32 w 1209"/>
                    <a:gd name="T57" fmla="*/ 272 h 785"/>
                    <a:gd name="T58" fmla="*/ 0 w 1209"/>
                    <a:gd name="T59" fmla="*/ 256 h 785"/>
                    <a:gd name="T60" fmla="*/ 16 w 1209"/>
                    <a:gd name="T61" fmla="*/ 176 h 785"/>
                    <a:gd name="T62" fmla="*/ 48 w 1209"/>
                    <a:gd name="T63" fmla="*/ 192 h 785"/>
                    <a:gd name="T64" fmla="*/ 80 w 1209"/>
                    <a:gd name="T65" fmla="*/ 184 h 785"/>
                    <a:gd name="T66" fmla="*/ 80 w 1209"/>
                    <a:gd name="T67" fmla="*/ 128 h 785"/>
                    <a:gd name="T68" fmla="*/ 56 w 1209"/>
                    <a:gd name="T69" fmla="*/ 96 h 785"/>
                    <a:gd name="T70" fmla="*/ 80 w 1209"/>
                    <a:gd name="T71" fmla="*/ 48 h 785"/>
                    <a:gd name="T72" fmla="*/ 152 w 1209"/>
                    <a:gd name="T73" fmla="*/ 40 h 785"/>
                    <a:gd name="T74" fmla="*/ 208 w 1209"/>
                    <a:gd name="T75" fmla="*/ 8 h 785"/>
                    <a:gd name="T76" fmla="*/ 288 w 1209"/>
                    <a:gd name="T77" fmla="*/ 16 h 785"/>
                    <a:gd name="T78" fmla="*/ 344 w 1209"/>
                    <a:gd name="T79" fmla="*/ 56 h 785"/>
                    <a:gd name="T80" fmla="*/ 432 w 1209"/>
                    <a:gd name="T81" fmla="*/ 56 h 785"/>
                    <a:gd name="T82" fmla="*/ 528 w 1209"/>
                    <a:gd name="T83" fmla="*/ 40 h 785"/>
                    <a:gd name="T84" fmla="*/ 664 w 1209"/>
                    <a:gd name="T85" fmla="*/ 56 h 785"/>
                    <a:gd name="T86" fmla="*/ 712 w 1209"/>
                    <a:gd name="T87" fmla="*/ 72 h 785"/>
                    <a:gd name="T88" fmla="*/ 704 w 1209"/>
                    <a:gd name="T89" fmla="*/ 96 h 785"/>
                    <a:gd name="T90" fmla="*/ 728 w 1209"/>
                    <a:gd name="T91" fmla="*/ 136 h 785"/>
                    <a:gd name="T92" fmla="*/ 712 w 1209"/>
                    <a:gd name="T93" fmla="*/ 184 h 785"/>
                    <a:gd name="T94" fmla="*/ 696 w 1209"/>
                    <a:gd name="T95" fmla="*/ 248 h 785"/>
                    <a:gd name="T96" fmla="*/ 736 w 1209"/>
                    <a:gd name="T97" fmla="*/ 320 h 785"/>
                    <a:gd name="T98" fmla="*/ 832 w 1209"/>
                    <a:gd name="T99" fmla="*/ 368 h 785"/>
                    <a:gd name="T100" fmla="*/ 936 w 1209"/>
                    <a:gd name="T101" fmla="*/ 416 h 785"/>
                    <a:gd name="T102" fmla="*/ 992 w 1209"/>
                    <a:gd name="T103" fmla="*/ 424 h 785"/>
                    <a:gd name="T104" fmla="*/ 1008 w 1209"/>
                    <a:gd name="T105" fmla="*/ 480 h 785"/>
                    <a:gd name="T106" fmla="*/ 1040 w 1209"/>
                    <a:gd name="T107" fmla="*/ 496 h 785"/>
                    <a:gd name="T108" fmla="*/ 1056 w 1209"/>
                    <a:gd name="T109" fmla="*/ 472 h 785"/>
                    <a:gd name="T110" fmla="*/ 1080 w 1209"/>
                    <a:gd name="T111" fmla="*/ 480 h 785"/>
                    <a:gd name="T112" fmla="*/ 1096 w 1209"/>
                    <a:gd name="T113" fmla="*/ 464 h 785"/>
                    <a:gd name="T114" fmla="*/ 1136 w 1209"/>
                    <a:gd name="T115" fmla="*/ 440 h 785"/>
                    <a:gd name="T116" fmla="*/ 1176 w 1209"/>
                    <a:gd name="T117" fmla="*/ 456 h 785"/>
                    <a:gd name="T118" fmla="*/ 1208 w 1209"/>
                    <a:gd name="T119" fmla="*/ 536 h 785"/>
                    <a:gd name="T120" fmla="*/ 1208 w 1209"/>
                    <a:gd name="T121" fmla="*/ 576 h 785"/>
                    <a:gd name="T122" fmla="*/ 1200 w 1209"/>
                    <a:gd name="T123" fmla="*/ 71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5" name="Freeform 24"/>
                <p:cNvSpPr/>
                <p:nvPr/>
              </p:nvSpPr>
              <p:spPr bwMode="gray">
                <a:xfrm>
                  <a:off x="2592248" y="3828758"/>
                  <a:ext cx="1449388" cy="1112838"/>
                </a:xfrm>
                <a:custGeom>
                  <a:avLst/>
                  <a:gdLst>
                    <a:gd name="T0" fmla="*/ 696 w 761"/>
                    <a:gd name="T1" fmla="*/ 488 h 633"/>
                    <a:gd name="T2" fmla="*/ 672 w 761"/>
                    <a:gd name="T3" fmla="*/ 504 h 633"/>
                    <a:gd name="T4" fmla="*/ 656 w 761"/>
                    <a:gd name="T5" fmla="*/ 488 h 633"/>
                    <a:gd name="T6" fmla="*/ 608 w 761"/>
                    <a:gd name="T7" fmla="*/ 432 h 633"/>
                    <a:gd name="T8" fmla="*/ 584 w 761"/>
                    <a:gd name="T9" fmla="*/ 424 h 633"/>
                    <a:gd name="T10" fmla="*/ 552 w 761"/>
                    <a:gd name="T11" fmla="*/ 440 h 633"/>
                    <a:gd name="T12" fmla="*/ 536 w 761"/>
                    <a:gd name="T13" fmla="*/ 472 h 633"/>
                    <a:gd name="T14" fmla="*/ 512 w 761"/>
                    <a:gd name="T15" fmla="*/ 464 h 633"/>
                    <a:gd name="T16" fmla="*/ 472 w 761"/>
                    <a:gd name="T17" fmla="*/ 472 h 633"/>
                    <a:gd name="T18" fmla="*/ 504 w 761"/>
                    <a:gd name="T19" fmla="*/ 496 h 633"/>
                    <a:gd name="T20" fmla="*/ 456 w 761"/>
                    <a:gd name="T21" fmla="*/ 528 h 633"/>
                    <a:gd name="T22" fmla="*/ 416 w 761"/>
                    <a:gd name="T23" fmla="*/ 520 h 633"/>
                    <a:gd name="T24" fmla="*/ 392 w 761"/>
                    <a:gd name="T25" fmla="*/ 456 h 633"/>
                    <a:gd name="T26" fmla="*/ 360 w 761"/>
                    <a:gd name="T27" fmla="*/ 488 h 633"/>
                    <a:gd name="T28" fmla="*/ 336 w 761"/>
                    <a:gd name="T29" fmla="*/ 504 h 633"/>
                    <a:gd name="T30" fmla="*/ 296 w 761"/>
                    <a:gd name="T31" fmla="*/ 536 h 633"/>
                    <a:gd name="T32" fmla="*/ 272 w 761"/>
                    <a:gd name="T33" fmla="*/ 632 h 633"/>
                    <a:gd name="T34" fmla="*/ 248 w 761"/>
                    <a:gd name="T35" fmla="*/ 632 h 633"/>
                    <a:gd name="T36" fmla="*/ 216 w 761"/>
                    <a:gd name="T37" fmla="*/ 624 h 633"/>
                    <a:gd name="T38" fmla="*/ 200 w 761"/>
                    <a:gd name="T39" fmla="*/ 576 h 633"/>
                    <a:gd name="T40" fmla="*/ 144 w 761"/>
                    <a:gd name="T41" fmla="*/ 496 h 633"/>
                    <a:gd name="T42" fmla="*/ 128 w 761"/>
                    <a:gd name="T43" fmla="*/ 480 h 633"/>
                    <a:gd name="T44" fmla="*/ 104 w 761"/>
                    <a:gd name="T45" fmla="*/ 424 h 633"/>
                    <a:gd name="T46" fmla="*/ 80 w 761"/>
                    <a:gd name="T47" fmla="*/ 464 h 633"/>
                    <a:gd name="T48" fmla="*/ 72 w 761"/>
                    <a:gd name="T49" fmla="*/ 248 h 633"/>
                    <a:gd name="T50" fmla="*/ 72 w 761"/>
                    <a:gd name="T51" fmla="*/ 216 h 633"/>
                    <a:gd name="T52" fmla="*/ 40 w 761"/>
                    <a:gd name="T53" fmla="*/ 136 h 633"/>
                    <a:gd name="T54" fmla="*/ 0 w 761"/>
                    <a:gd name="T55" fmla="*/ 104 h 633"/>
                    <a:gd name="T56" fmla="*/ 8 w 761"/>
                    <a:gd name="T57" fmla="*/ 64 h 633"/>
                    <a:gd name="T58" fmla="*/ 16 w 761"/>
                    <a:gd name="T59" fmla="*/ 32 h 633"/>
                    <a:gd name="T60" fmla="*/ 32 w 761"/>
                    <a:gd name="T61" fmla="*/ 0 h 633"/>
                    <a:gd name="T62" fmla="*/ 64 w 761"/>
                    <a:gd name="T63" fmla="*/ 16 h 633"/>
                    <a:gd name="T64" fmla="*/ 88 w 761"/>
                    <a:gd name="T65" fmla="*/ 80 h 633"/>
                    <a:gd name="T66" fmla="*/ 128 w 761"/>
                    <a:gd name="T67" fmla="*/ 120 h 633"/>
                    <a:gd name="T68" fmla="*/ 152 w 761"/>
                    <a:gd name="T69" fmla="*/ 104 h 633"/>
                    <a:gd name="T70" fmla="*/ 176 w 761"/>
                    <a:gd name="T71" fmla="*/ 128 h 633"/>
                    <a:gd name="T72" fmla="*/ 224 w 761"/>
                    <a:gd name="T73" fmla="*/ 96 h 633"/>
                    <a:gd name="T74" fmla="*/ 288 w 761"/>
                    <a:gd name="T75" fmla="*/ 96 h 633"/>
                    <a:gd name="T76" fmla="*/ 296 w 761"/>
                    <a:gd name="T77" fmla="*/ 40 h 633"/>
                    <a:gd name="T78" fmla="*/ 320 w 761"/>
                    <a:gd name="T79" fmla="*/ 32 h 633"/>
                    <a:gd name="T80" fmla="*/ 344 w 761"/>
                    <a:gd name="T81" fmla="*/ 48 h 633"/>
                    <a:gd name="T82" fmla="*/ 400 w 761"/>
                    <a:gd name="T83" fmla="*/ 72 h 633"/>
                    <a:gd name="T84" fmla="*/ 416 w 761"/>
                    <a:gd name="T85" fmla="*/ 136 h 633"/>
                    <a:gd name="T86" fmla="*/ 472 w 761"/>
                    <a:gd name="T87" fmla="*/ 160 h 633"/>
                    <a:gd name="T88" fmla="*/ 512 w 761"/>
                    <a:gd name="T89" fmla="*/ 136 h 633"/>
                    <a:gd name="T90" fmla="*/ 552 w 761"/>
                    <a:gd name="T91" fmla="*/ 144 h 633"/>
                    <a:gd name="T92" fmla="*/ 624 w 761"/>
                    <a:gd name="T93" fmla="*/ 184 h 633"/>
                    <a:gd name="T94" fmla="*/ 704 w 761"/>
                    <a:gd name="T95" fmla="*/ 224 h 633"/>
                    <a:gd name="T96" fmla="*/ 760 w 761"/>
                    <a:gd name="T97" fmla="*/ 256 h 633"/>
                    <a:gd name="T98" fmla="*/ 744 w 761"/>
                    <a:gd name="T99" fmla="*/ 296 h 633"/>
                    <a:gd name="T100" fmla="*/ 664 w 761"/>
                    <a:gd name="T101" fmla="*/ 312 h 633"/>
                    <a:gd name="T102" fmla="*/ 648 w 761"/>
                    <a:gd name="T103" fmla="*/ 336 h 633"/>
                    <a:gd name="T104" fmla="*/ 656 w 761"/>
                    <a:gd name="T105" fmla="*/ 360 h 633"/>
                    <a:gd name="T106" fmla="*/ 656 w 761"/>
                    <a:gd name="T107" fmla="*/ 376 h 633"/>
                    <a:gd name="T108" fmla="*/ 704 w 761"/>
                    <a:gd name="T109" fmla="*/ 456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6" name="Freeform 25"/>
                <p:cNvSpPr/>
                <p:nvPr/>
              </p:nvSpPr>
              <p:spPr bwMode="invGray">
                <a:xfrm>
                  <a:off x="1752461" y="3054058"/>
                  <a:ext cx="1497012" cy="1085850"/>
                </a:xfrm>
                <a:custGeom>
                  <a:avLst/>
                  <a:gdLst>
                    <a:gd name="T0" fmla="*/ 672 w 785"/>
                    <a:gd name="T1" fmla="*/ 536 h 617"/>
                    <a:gd name="T2" fmla="*/ 616 w 785"/>
                    <a:gd name="T3" fmla="*/ 568 h 617"/>
                    <a:gd name="T4" fmla="*/ 592 w 785"/>
                    <a:gd name="T5" fmla="*/ 544 h 617"/>
                    <a:gd name="T6" fmla="*/ 568 w 785"/>
                    <a:gd name="T7" fmla="*/ 560 h 617"/>
                    <a:gd name="T8" fmla="*/ 528 w 785"/>
                    <a:gd name="T9" fmla="*/ 520 h 617"/>
                    <a:gd name="T10" fmla="*/ 504 w 785"/>
                    <a:gd name="T11" fmla="*/ 456 h 617"/>
                    <a:gd name="T12" fmla="*/ 472 w 785"/>
                    <a:gd name="T13" fmla="*/ 440 h 617"/>
                    <a:gd name="T14" fmla="*/ 456 w 785"/>
                    <a:gd name="T15" fmla="*/ 456 h 617"/>
                    <a:gd name="T16" fmla="*/ 464 w 785"/>
                    <a:gd name="T17" fmla="*/ 480 h 617"/>
                    <a:gd name="T18" fmla="*/ 440 w 785"/>
                    <a:gd name="T19" fmla="*/ 536 h 617"/>
                    <a:gd name="T20" fmla="*/ 456 w 785"/>
                    <a:gd name="T21" fmla="*/ 552 h 617"/>
                    <a:gd name="T22" fmla="*/ 424 w 785"/>
                    <a:gd name="T23" fmla="*/ 584 h 617"/>
                    <a:gd name="T24" fmla="*/ 400 w 785"/>
                    <a:gd name="T25" fmla="*/ 600 h 617"/>
                    <a:gd name="T26" fmla="*/ 376 w 785"/>
                    <a:gd name="T27" fmla="*/ 592 h 617"/>
                    <a:gd name="T28" fmla="*/ 368 w 785"/>
                    <a:gd name="T29" fmla="*/ 608 h 617"/>
                    <a:gd name="T30" fmla="*/ 336 w 785"/>
                    <a:gd name="T31" fmla="*/ 600 h 617"/>
                    <a:gd name="T32" fmla="*/ 320 w 785"/>
                    <a:gd name="T33" fmla="*/ 568 h 617"/>
                    <a:gd name="T34" fmla="*/ 232 w 785"/>
                    <a:gd name="T35" fmla="*/ 536 h 617"/>
                    <a:gd name="T36" fmla="*/ 136 w 785"/>
                    <a:gd name="T37" fmla="*/ 496 h 617"/>
                    <a:gd name="T38" fmla="*/ 40 w 785"/>
                    <a:gd name="T39" fmla="*/ 440 h 617"/>
                    <a:gd name="T40" fmla="*/ 0 w 785"/>
                    <a:gd name="T41" fmla="*/ 368 h 617"/>
                    <a:gd name="T42" fmla="*/ 16 w 785"/>
                    <a:gd name="T43" fmla="*/ 304 h 617"/>
                    <a:gd name="T44" fmla="*/ 32 w 785"/>
                    <a:gd name="T45" fmla="*/ 248 h 617"/>
                    <a:gd name="T46" fmla="*/ 8 w 785"/>
                    <a:gd name="T47" fmla="*/ 216 h 617"/>
                    <a:gd name="T48" fmla="*/ 48 w 785"/>
                    <a:gd name="T49" fmla="*/ 208 h 617"/>
                    <a:gd name="T50" fmla="*/ 104 w 785"/>
                    <a:gd name="T51" fmla="*/ 224 h 617"/>
                    <a:gd name="T52" fmla="*/ 96 w 785"/>
                    <a:gd name="T53" fmla="*/ 184 h 617"/>
                    <a:gd name="T54" fmla="*/ 128 w 785"/>
                    <a:gd name="T55" fmla="*/ 136 h 617"/>
                    <a:gd name="T56" fmla="*/ 88 w 785"/>
                    <a:gd name="T57" fmla="*/ 72 h 617"/>
                    <a:gd name="T58" fmla="*/ 152 w 785"/>
                    <a:gd name="T59" fmla="*/ 16 h 617"/>
                    <a:gd name="T60" fmla="*/ 288 w 785"/>
                    <a:gd name="T61" fmla="*/ 0 h 617"/>
                    <a:gd name="T62" fmla="*/ 384 w 785"/>
                    <a:gd name="T63" fmla="*/ 40 h 617"/>
                    <a:gd name="T64" fmla="*/ 456 w 785"/>
                    <a:gd name="T65" fmla="*/ 104 h 617"/>
                    <a:gd name="T66" fmla="*/ 472 w 785"/>
                    <a:gd name="T67" fmla="*/ 48 h 617"/>
                    <a:gd name="T68" fmla="*/ 528 w 785"/>
                    <a:gd name="T69" fmla="*/ 72 h 617"/>
                    <a:gd name="T70" fmla="*/ 592 w 785"/>
                    <a:gd name="T71" fmla="*/ 96 h 617"/>
                    <a:gd name="T72" fmla="*/ 656 w 785"/>
                    <a:gd name="T73" fmla="*/ 120 h 617"/>
                    <a:gd name="T74" fmla="*/ 728 w 785"/>
                    <a:gd name="T75" fmla="*/ 176 h 617"/>
                    <a:gd name="T76" fmla="*/ 768 w 785"/>
                    <a:gd name="T77" fmla="*/ 232 h 617"/>
                    <a:gd name="T78" fmla="*/ 784 w 785"/>
                    <a:gd name="T79" fmla="*/ 336 h 617"/>
                    <a:gd name="T80" fmla="*/ 752 w 785"/>
                    <a:gd name="T81" fmla="*/ 360 h 617"/>
                    <a:gd name="T82" fmla="*/ 712 w 785"/>
                    <a:gd name="T83" fmla="*/ 408 h 617"/>
                    <a:gd name="T84" fmla="*/ 736 w 785"/>
                    <a:gd name="T85" fmla="*/ 432 h 617"/>
                    <a:gd name="T86" fmla="*/ 704 w 785"/>
                    <a:gd name="T87" fmla="*/ 456 h 617"/>
                    <a:gd name="T88" fmla="*/ 656 w 785"/>
                    <a:gd name="T89" fmla="*/ 448 h 617"/>
                    <a:gd name="T90" fmla="*/ 664 w 785"/>
                    <a:gd name="T91" fmla="*/ 488 h 617"/>
                    <a:gd name="T92" fmla="*/ 712 w 785"/>
                    <a:gd name="T93" fmla="*/ 50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7" name="Freeform 26"/>
                <p:cNvSpPr/>
                <p:nvPr/>
              </p:nvSpPr>
              <p:spPr bwMode="gray">
                <a:xfrm>
                  <a:off x="4467086" y="4432008"/>
                  <a:ext cx="582612" cy="750888"/>
                </a:xfrm>
                <a:custGeom>
                  <a:avLst/>
                  <a:gdLst>
                    <a:gd name="T0" fmla="*/ 272 w 305"/>
                    <a:gd name="T1" fmla="*/ 40 h 425"/>
                    <a:gd name="T2" fmla="*/ 280 w 305"/>
                    <a:gd name="T3" fmla="*/ 72 h 425"/>
                    <a:gd name="T4" fmla="*/ 304 w 305"/>
                    <a:gd name="T5" fmla="*/ 88 h 425"/>
                    <a:gd name="T6" fmla="*/ 304 w 305"/>
                    <a:gd name="T7" fmla="*/ 136 h 425"/>
                    <a:gd name="T8" fmla="*/ 272 w 305"/>
                    <a:gd name="T9" fmla="*/ 152 h 425"/>
                    <a:gd name="T10" fmla="*/ 272 w 305"/>
                    <a:gd name="T11" fmla="*/ 160 h 425"/>
                    <a:gd name="T12" fmla="*/ 240 w 305"/>
                    <a:gd name="T13" fmla="*/ 160 h 425"/>
                    <a:gd name="T14" fmla="*/ 224 w 305"/>
                    <a:gd name="T15" fmla="*/ 176 h 425"/>
                    <a:gd name="T16" fmla="*/ 224 w 305"/>
                    <a:gd name="T17" fmla="*/ 200 h 425"/>
                    <a:gd name="T18" fmla="*/ 232 w 305"/>
                    <a:gd name="T19" fmla="*/ 208 h 425"/>
                    <a:gd name="T20" fmla="*/ 208 w 305"/>
                    <a:gd name="T21" fmla="*/ 240 h 425"/>
                    <a:gd name="T22" fmla="*/ 192 w 305"/>
                    <a:gd name="T23" fmla="*/ 240 h 425"/>
                    <a:gd name="T24" fmla="*/ 192 w 305"/>
                    <a:gd name="T25" fmla="*/ 272 h 425"/>
                    <a:gd name="T26" fmla="*/ 192 w 305"/>
                    <a:gd name="T27" fmla="*/ 280 h 425"/>
                    <a:gd name="T28" fmla="*/ 192 w 305"/>
                    <a:gd name="T29" fmla="*/ 304 h 425"/>
                    <a:gd name="T30" fmla="*/ 176 w 305"/>
                    <a:gd name="T31" fmla="*/ 320 h 425"/>
                    <a:gd name="T32" fmla="*/ 168 w 305"/>
                    <a:gd name="T33" fmla="*/ 360 h 425"/>
                    <a:gd name="T34" fmla="*/ 160 w 305"/>
                    <a:gd name="T35" fmla="*/ 384 h 425"/>
                    <a:gd name="T36" fmla="*/ 160 w 305"/>
                    <a:gd name="T37" fmla="*/ 392 h 425"/>
                    <a:gd name="T38" fmla="*/ 152 w 305"/>
                    <a:gd name="T39" fmla="*/ 416 h 425"/>
                    <a:gd name="T40" fmla="*/ 136 w 305"/>
                    <a:gd name="T41" fmla="*/ 416 h 425"/>
                    <a:gd name="T42" fmla="*/ 128 w 305"/>
                    <a:gd name="T43" fmla="*/ 408 h 425"/>
                    <a:gd name="T44" fmla="*/ 64 w 305"/>
                    <a:gd name="T45" fmla="*/ 424 h 425"/>
                    <a:gd name="T46" fmla="*/ 56 w 305"/>
                    <a:gd name="T47" fmla="*/ 416 h 425"/>
                    <a:gd name="T48" fmla="*/ 80 w 305"/>
                    <a:gd name="T49" fmla="*/ 368 h 425"/>
                    <a:gd name="T50" fmla="*/ 56 w 305"/>
                    <a:gd name="T51" fmla="*/ 360 h 425"/>
                    <a:gd name="T52" fmla="*/ 40 w 305"/>
                    <a:gd name="T53" fmla="*/ 368 h 425"/>
                    <a:gd name="T54" fmla="*/ 24 w 305"/>
                    <a:gd name="T55" fmla="*/ 360 h 425"/>
                    <a:gd name="T56" fmla="*/ 24 w 305"/>
                    <a:gd name="T57" fmla="*/ 320 h 425"/>
                    <a:gd name="T58" fmla="*/ 40 w 305"/>
                    <a:gd name="T59" fmla="*/ 312 h 425"/>
                    <a:gd name="T60" fmla="*/ 48 w 305"/>
                    <a:gd name="T61" fmla="*/ 312 h 425"/>
                    <a:gd name="T62" fmla="*/ 48 w 305"/>
                    <a:gd name="T63" fmla="*/ 288 h 425"/>
                    <a:gd name="T64" fmla="*/ 32 w 305"/>
                    <a:gd name="T65" fmla="*/ 288 h 425"/>
                    <a:gd name="T66" fmla="*/ 32 w 305"/>
                    <a:gd name="T67" fmla="*/ 272 h 425"/>
                    <a:gd name="T68" fmla="*/ 16 w 305"/>
                    <a:gd name="T69" fmla="*/ 264 h 425"/>
                    <a:gd name="T70" fmla="*/ 16 w 305"/>
                    <a:gd name="T71" fmla="*/ 216 h 425"/>
                    <a:gd name="T72" fmla="*/ 0 w 305"/>
                    <a:gd name="T73" fmla="*/ 200 h 425"/>
                    <a:gd name="T74" fmla="*/ 8 w 305"/>
                    <a:gd name="T75" fmla="*/ 176 h 425"/>
                    <a:gd name="T76" fmla="*/ 32 w 305"/>
                    <a:gd name="T77" fmla="*/ 152 h 425"/>
                    <a:gd name="T78" fmla="*/ 32 w 305"/>
                    <a:gd name="T79" fmla="*/ 128 h 425"/>
                    <a:gd name="T80" fmla="*/ 24 w 305"/>
                    <a:gd name="T81" fmla="*/ 120 h 425"/>
                    <a:gd name="T82" fmla="*/ 32 w 305"/>
                    <a:gd name="T83" fmla="*/ 104 h 425"/>
                    <a:gd name="T84" fmla="*/ 16 w 305"/>
                    <a:gd name="T85" fmla="*/ 80 h 425"/>
                    <a:gd name="T86" fmla="*/ 32 w 305"/>
                    <a:gd name="T87" fmla="*/ 64 h 425"/>
                    <a:gd name="T88" fmla="*/ 56 w 305"/>
                    <a:gd name="T89" fmla="*/ 56 h 425"/>
                    <a:gd name="T90" fmla="*/ 112 w 305"/>
                    <a:gd name="T91" fmla="*/ 24 h 425"/>
                    <a:gd name="T92" fmla="*/ 144 w 305"/>
                    <a:gd name="T93" fmla="*/ 8 h 425"/>
                    <a:gd name="T94" fmla="*/ 168 w 305"/>
                    <a:gd name="T95" fmla="*/ 8 h 425"/>
                    <a:gd name="T96" fmla="*/ 184 w 305"/>
                    <a:gd name="T97" fmla="*/ 0 h 425"/>
                    <a:gd name="T98" fmla="*/ 192 w 305"/>
                    <a:gd name="T99" fmla="*/ 8 h 425"/>
                    <a:gd name="T100" fmla="*/ 184 w 305"/>
                    <a:gd name="T101" fmla="*/ 16 h 425"/>
                    <a:gd name="T102" fmla="*/ 184 w 305"/>
                    <a:gd name="T103" fmla="*/ 32 h 425"/>
                    <a:gd name="T104" fmla="*/ 208 w 305"/>
                    <a:gd name="T105" fmla="*/ 32 h 425"/>
                    <a:gd name="T106" fmla="*/ 208 w 305"/>
                    <a:gd name="T107" fmla="*/ 16 h 425"/>
                    <a:gd name="T108" fmla="*/ 216 w 305"/>
                    <a:gd name="T109" fmla="*/ 0 h 425"/>
                    <a:gd name="T110" fmla="*/ 232 w 305"/>
                    <a:gd name="T111" fmla="*/ 16 h 425"/>
                    <a:gd name="T112" fmla="*/ 240 w 305"/>
                    <a:gd name="T113" fmla="*/ 32 h 425"/>
                    <a:gd name="T114" fmla="*/ 272 w 305"/>
                    <a:gd name="T115" fmla="*/ 32 h 425"/>
                    <a:gd name="T116" fmla="*/ 272 w 305"/>
                    <a:gd name="T117" fmla="*/ 4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8" name="Freeform 27"/>
                <p:cNvSpPr/>
                <p:nvPr/>
              </p:nvSpPr>
              <p:spPr bwMode="gray">
                <a:xfrm>
                  <a:off x="3886061" y="4432008"/>
                  <a:ext cx="673100" cy="736600"/>
                </a:xfrm>
                <a:custGeom>
                  <a:avLst/>
                  <a:gdLst>
                    <a:gd name="T0" fmla="*/ 336 w 353"/>
                    <a:gd name="T1" fmla="*/ 104 h 417"/>
                    <a:gd name="T2" fmla="*/ 344 w 353"/>
                    <a:gd name="T3" fmla="*/ 128 h 417"/>
                    <a:gd name="T4" fmla="*/ 312 w 353"/>
                    <a:gd name="T5" fmla="*/ 176 h 417"/>
                    <a:gd name="T6" fmla="*/ 320 w 353"/>
                    <a:gd name="T7" fmla="*/ 216 h 417"/>
                    <a:gd name="T8" fmla="*/ 320 w 353"/>
                    <a:gd name="T9" fmla="*/ 264 h 417"/>
                    <a:gd name="T10" fmla="*/ 328 w 353"/>
                    <a:gd name="T11" fmla="*/ 288 h 417"/>
                    <a:gd name="T12" fmla="*/ 352 w 353"/>
                    <a:gd name="T13" fmla="*/ 312 h 417"/>
                    <a:gd name="T14" fmla="*/ 328 w 353"/>
                    <a:gd name="T15" fmla="*/ 320 h 417"/>
                    <a:gd name="T16" fmla="*/ 320 w 353"/>
                    <a:gd name="T17" fmla="*/ 368 h 417"/>
                    <a:gd name="T18" fmla="*/ 272 w 353"/>
                    <a:gd name="T19" fmla="*/ 400 h 417"/>
                    <a:gd name="T20" fmla="*/ 224 w 353"/>
                    <a:gd name="T21" fmla="*/ 376 h 417"/>
                    <a:gd name="T22" fmla="*/ 216 w 353"/>
                    <a:gd name="T23" fmla="*/ 408 h 417"/>
                    <a:gd name="T24" fmla="*/ 192 w 353"/>
                    <a:gd name="T25" fmla="*/ 416 h 417"/>
                    <a:gd name="T26" fmla="*/ 168 w 353"/>
                    <a:gd name="T27" fmla="*/ 384 h 417"/>
                    <a:gd name="T28" fmla="*/ 152 w 353"/>
                    <a:gd name="T29" fmla="*/ 400 h 417"/>
                    <a:gd name="T30" fmla="*/ 144 w 353"/>
                    <a:gd name="T31" fmla="*/ 352 h 417"/>
                    <a:gd name="T32" fmla="*/ 152 w 353"/>
                    <a:gd name="T33" fmla="*/ 312 h 417"/>
                    <a:gd name="T34" fmla="*/ 144 w 353"/>
                    <a:gd name="T35" fmla="*/ 288 h 417"/>
                    <a:gd name="T36" fmla="*/ 96 w 353"/>
                    <a:gd name="T37" fmla="*/ 312 h 417"/>
                    <a:gd name="T38" fmla="*/ 64 w 353"/>
                    <a:gd name="T39" fmla="*/ 304 h 417"/>
                    <a:gd name="T40" fmla="*/ 32 w 353"/>
                    <a:gd name="T41" fmla="*/ 312 h 417"/>
                    <a:gd name="T42" fmla="*/ 24 w 353"/>
                    <a:gd name="T43" fmla="*/ 304 h 417"/>
                    <a:gd name="T44" fmla="*/ 16 w 353"/>
                    <a:gd name="T45" fmla="*/ 264 h 417"/>
                    <a:gd name="T46" fmla="*/ 24 w 353"/>
                    <a:gd name="T47" fmla="*/ 240 h 417"/>
                    <a:gd name="T48" fmla="*/ 0 w 353"/>
                    <a:gd name="T49" fmla="*/ 224 h 417"/>
                    <a:gd name="T50" fmla="*/ 24 w 353"/>
                    <a:gd name="T51" fmla="*/ 168 h 417"/>
                    <a:gd name="T52" fmla="*/ 24 w 353"/>
                    <a:gd name="T53" fmla="*/ 136 h 417"/>
                    <a:gd name="T54" fmla="*/ 24 w 353"/>
                    <a:gd name="T55" fmla="*/ 120 h 417"/>
                    <a:gd name="T56" fmla="*/ 48 w 353"/>
                    <a:gd name="T57" fmla="*/ 32 h 417"/>
                    <a:gd name="T58" fmla="*/ 104 w 353"/>
                    <a:gd name="T59" fmla="*/ 40 h 417"/>
                    <a:gd name="T60" fmla="*/ 112 w 353"/>
                    <a:gd name="T61" fmla="*/ 0 h 417"/>
                    <a:gd name="T62" fmla="*/ 184 w 353"/>
                    <a:gd name="T63" fmla="*/ 16 h 417"/>
                    <a:gd name="T64" fmla="*/ 248 w 353"/>
                    <a:gd name="T65" fmla="*/ 40 h 417"/>
                    <a:gd name="T66" fmla="*/ 288 w 353"/>
                    <a:gd name="T67" fmla="*/ 32 h 417"/>
                    <a:gd name="T68" fmla="*/ 304 w 353"/>
                    <a:gd name="T69"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29" name="Freeform 28"/>
                <p:cNvSpPr/>
                <p:nvPr/>
              </p:nvSpPr>
              <p:spPr bwMode="gray">
                <a:xfrm>
                  <a:off x="3827323" y="4012908"/>
                  <a:ext cx="931863" cy="561975"/>
                </a:xfrm>
                <a:custGeom>
                  <a:avLst/>
                  <a:gdLst>
                    <a:gd name="T0" fmla="*/ 488 w 489"/>
                    <a:gd name="T1" fmla="*/ 248 h 321"/>
                    <a:gd name="T2" fmla="*/ 448 w 489"/>
                    <a:gd name="T3" fmla="*/ 264 h 321"/>
                    <a:gd name="T4" fmla="*/ 392 w 489"/>
                    <a:gd name="T5" fmla="*/ 296 h 321"/>
                    <a:gd name="T6" fmla="*/ 368 w 489"/>
                    <a:gd name="T7" fmla="*/ 304 h 321"/>
                    <a:gd name="T8" fmla="*/ 352 w 489"/>
                    <a:gd name="T9" fmla="*/ 320 h 321"/>
                    <a:gd name="T10" fmla="*/ 328 w 489"/>
                    <a:gd name="T11" fmla="*/ 320 h 321"/>
                    <a:gd name="T12" fmla="*/ 336 w 489"/>
                    <a:gd name="T13" fmla="*/ 272 h 321"/>
                    <a:gd name="T14" fmla="*/ 320 w 489"/>
                    <a:gd name="T15" fmla="*/ 272 h 321"/>
                    <a:gd name="T16" fmla="*/ 288 w 489"/>
                    <a:gd name="T17" fmla="*/ 288 h 321"/>
                    <a:gd name="T18" fmla="*/ 280 w 489"/>
                    <a:gd name="T19" fmla="*/ 280 h 321"/>
                    <a:gd name="T20" fmla="*/ 240 w 489"/>
                    <a:gd name="T21" fmla="*/ 280 h 321"/>
                    <a:gd name="T22" fmla="*/ 224 w 489"/>
                    <a:gd name="T23" fmla="*/ 256 h 321"/>
                    <a:gd name="T24" fmla="*/ 184 w 489"/>
                    <a:gd name="T25" fmla="*/ 256 h 321"/>
                    <a:gd name="T26" fmla="*/ 144 w 489"/>
                    <a:gd name="T27" fmla="*/ 240 h 321"/>
                    <a:gd name="T28" fmla="*/ 128 w 489"/>
                    <a:gd name="T29" fmla="*/ 248 h 321"/>
                    <a:gd name="T30" fmla="*/ 136 w 489"/>
                    <a:gd name="T31" fmla="*/ 280 h 321"/>
                    <a:gd name="T32" fmla="*/ 112 w 489"/>
                    <a:gd name="T33" fmla="*/ 272 h 321"/>
                    <a:gd name="T34" fmla="*/ 80 w 489"/>
                    <a:gd name="T35" fmla="*/ 272 h 321"/>
                    <a:gd name="T36" fmla="*/ 48 w 489"/>
                    <a:gd name="T37" fmla="*/ 320 h 321"/>
                    <a:gd name="T38" fmla="*/ 8 w 489"/>
                    <a:gd name="T39" fmla="*/ 272 h 321"/>
                    <a:gd name="T40" fmla="*/ 0 w 489"/>
                    <a:gd name="T41" fmla="*/ 272 h 321"/>
                    <a:gd name="T42" fmla="*/ 8 w 489"/>
                    <a:gd name="T43" fmla="*/ 256 h 321"/>
                    <a:gd name="T44" fmla="*/ 16 w 489"/>
                    <a:gd name="T45" fmla="*/ 248 h 321"/>
                    <a:gd name="T46" fmla="*/ 0 w 489"/>
                    <a:gd name="T47" fmla="*/ 232 h 321"/>
                    <a:gd name="T48" fmla="*/ 0 w 489"/>
                    <a:gd name="T49" fmla="*/ 224 h 321"/>
                    <a:gd name="T50" fmla="*/ 16 w 489"/>
                    <a:gd name="T51" fmla="*/ 208 h 321"/>
                    <a:gd name="T52" fmla="*/ 72 w 489"/>
                    <a:gd name="T53" fmla="*/ 208 h 321"/>
                    <a:gd name="T54" fmla="*/ 96 w 489"/>
                    <a:gd name="T55" fmla="*/ 192 h 321"/>
                    <a:gd name="T56" fmla="*/ 112 w 489"/>
                    <a:gd name="T57" fmla="*/ 184 h 321"/>
                    <a:gd name="T58" fmla="*/ 112 w 489"/>
                    <a:gd name="T59" fmla="*/ 160 h 321"/>
                    <a:gd name="T60" fmla="*/ 80 w 489"/>
                    <a:gd name="T61" fmla="*/ 120 h 321"/>
                    <a:gd name="T62" fmla="*/ 72 w 489"/>
                    <a:gd name="T63" fmla="*/ 80 h 321"/>
                    <a:gd name="T64" fmla="*/ 88 w 489"/>
                    <a:gd name="T65" fmla="*/ 56 h 321"/>
                    <a:gd name="T66" fmla="*/ 88 w 489"/>
                    <a:gd name="T67" fmla="*/ 40 h 321"/>
                    <a:gd name="T68" fmla="*/ 72 w 489"/>
                    <a:gd name="T69" fmla="*/ 8 h 321"/>
                    <a:gd name="T70" fmla="*/ 128 w 489"/>
                    <a:gd name="T71" fmla="*/ 8 h 321"/>
                    <a:gd name="T72" fmla="*/ 144 w 489"/>
                    <a:gd name="T73" fmla="*/ 16 h 321"/>
                    <a:gd name="T74" fmla="*/ 168 w 489"/>
                    <a:gd name="T75" fmla="*/ 0 h 321"/>
                    <a:gd name="T76" fmla="*/ 208 w 489"/>
                    <a:gd name="T77" fmla="*/ 72 h 321"/>
                    <a:gd name="T78" fmla="*/ 280 w 489"/>
                    <a:gd name="T79" fmla="*/ 72 h 321"/>
                    <a:gd name="T80" fmla="*/ 296 w 489"/>
                    <a:gd name="T81" fmla="*/ 80 h 321"/>
                    <a:gd name="T82" fmla="*/ 312 w 489"/>
                    <a:gd name="T83" fmla="*/ 72 h 321"/>
                    <a:gd name="T84" fmla="*/ 336 w 489"/>
                    <a:gd name="T85" fmla="*/ 88 h 321"/>
                    <a:gd name="T86" fmla="*/ 336 w 489"/>
                    <a:gd name="T87" fmla="*/ 112 h 321"/>
                    <a:gd name="T88" fmla="*/ 352 w 489"/>
                    <a:gd name="T89" fmla="*/ 128 h 321"/>
                    <a:gd name="T90" fmla="*/ 360 w 489"/>
                    <a:gd name="T91" fmla="*/ 112 h 321"/>
                    <a:gd name="T92" fmla="*/ 376 w 489"/>
                    <a:gd name="T93" fmla="*/ 128 h 321"/>
                    <a:gd name="T94" fmla="*/ 408 w 489"/>
                    <a:gd name="T95" fmla="*/ 128 h 321"/>
                    <a:gd name="T96" fmla="*/ 416 w 489"/>
                    <a:gd name="T97" fmla="*/ 120 h 321"/>
                    <a:gd name="T98" fmla="*/ 464 w 489"/>
                    <a:gd name="T99" fmla="*/ 152 h 321"/>
                    <a:gd name="T100" fmla="*/ 472 w 489"/>
                    <a:gd name="T101" fmla="*/ 192 h 321"/>
                    <a:gd name="T102" fmla="*/ 472 w 489"/>
                    <a:gd name="T103" fmla="*/ 216 h 321"/>
                    <a:gd name="T104" fmla="*/ 488 w 489"/>
                    <a:gd name="T105" fmla="*/ 248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0" name="Freeform 29"/>
                <p:cNvSpPr/>
                <p:nvPr/>
              </p:nvSpPr>
              <p:spPr bwMode="gray">
                <a:xfrm>
                  <a:off x="4573448" y="3814471"/>
                  <a:ext cx="581025" cy="677862"/>
                </a:xfrm>
                <a:custGeom>
                  <a:avLst/>
                  <a:gdLst>
                    <a:gd name="T0" fmla="*/ 88 w 305"/>
                    <a:gd name="T1" fmla="*/ 0 h 385"/>
                    <a:gd name="T2" fmla="*/ 128 w 305"/>
                    <a:gd name="T3" fmla="*/ 32 h 385"/>
                    <a:gd name="T4" fmla="*/ 176 w 305"/>
                    <a:gd name="T5" fmla="*/ 64 h 385"/>
                    <a:gd name="T6" fmla="*/ 200 w 305"/>
                    <a:gd name="T7" fmla="*/ 96 h 385"/>
                    <a:gd name="T8" fmla="*/ 240 w 305"/>
                    <a:gd name="T9" fmla="*/ 136 h 385"/>
                    <a:gd name="T10" fmla="*/ 272 w 305"/>
                    <a:gd name="T11" fmla="*/ 144 h 385"/>
                    <a:gd name="T12" fmla="*/ 248 w 305"/>
                    <a:gd name="T13" fmla="*/ 144 h 385"/>
                    <a:gd name="T14" fmla="*/ 232 w 305"/>
                    <a:gd name="T15" fmla="*/ 176 h 385"/>
                    <a:gd name="T16" fmla="*/ 248 w 305"/>
                    <a:gd name="T17" fmla="*/ 224 h 385"/>
                    <a:gd name="T18" fmla="*/ 288 w 305"/>
                    <a:gd name="T19" fmla="*/ 248 h 385"/>
                    <a:gd name="T20" fmla="*/ 288 w 305"/>
                    <a:gd name="T21" fmla="*/ 296 h 385"/>
                    <a:gd name="T22" fmla="*/ 280 w 305"/>
                    <a:gd name="T23" fmla="*/ 320 h 385"/>
                    <a:gd name="T24" fmla="*/ 264 w 305"/>
                    <a:gd name="T25" fmla="*/ 312 h 385"/>
                    <a:gd name="T26" fmla="*/ 272 w 305"/>
                    <a:gd name="T27" fmla="*/ 344 h 385"/>
                    <a:gd name="T28" fmla="*/ 264 w 305"/>
                    <a:gd name="T29" fmla="*/ 360 h 385"/>
                    <a:gd name="T30" fmla="*/ 224 w 305"/>
                    <a:gd name="T31" fmla="*/ 384 h 385"/>
                    <a:gd name="T32" fmla="*/ 184 w 305"/>
                    <a:gd name="T33" fmla="*/ 384 h 385"/>
                    <a:gd name="T34" fmla="*/ 152 w 305"/>
                    <a:gd name="T35" fmla="*/ 368 h 385"/>
                    <a:gd name="T36" fmla="*/ 128 w 305"/>
                    <a:gd name="T37" fmla="*/ 384 h 385"/>
                    <a:gd name="T38" fmla="*/ 136 w 305"/>
                    <a:gd name="T39" fmla="*/ 360 h 385"/>
                    <a:gd name="T40" fmla="*/ 120 w 305"/>
                    <a:gd name="T41" fmla="*/ 368 h 385"/>
                    <a:gd name="T42" fmla="*/ 80 w 305"/>
                    <a:gd name="T43" fmla="*/ 312 h 385"/>
                    <a:gd name="T44" fmla="*/ 72 w 305"/>
                    <a:gd name="T45" fmla="*/ 264 h 385"/>
                    <a:gd name="T46" fmla="*/ 72 w 305"/>
                    <a:gd name="T47" fmla="*/ 216 h 385"/>
                    <a:gd name="T48" fmla="*/ 72 w 305"/>
                    <a:gd name="T49" fmla="*/ 160 h 385"/>
                    <a:gd name="T50" fmla="*/ 24 w 305"/>
                    <a:gd name="T51" fmla="*/ 152 h 385"/>
                    <a:gd name="T52" fmla="*/ 0 w 305"/>
                    <a:gd name="T53" fmla="*/ 136 h 385"/>
                    <a:gd name="T54" fmla="*/ 32 w 305"/>
                    <a:gd name="T55" fmla="*/ 120 h 385"/>
                    <a:gd name="T56" fmla="*/ 40 w 305"/>
                    <a:gd name="T57" fmla="*/ 40 h 385"/>
                    <a:gd name="T58" fmla="*/ 72 w 305"/>
                    <a:gd name="T59" fmla="*/ 56 h 385"/>
                    <a:gd name="T60" fmla="*/ 104 w 305"/>
                    <a:gd name="T61" fmla="*/ 48 h 385"/>
                    <a:gd name="T62" fmla="*/ 80 w 305"/>
                    <a:gd name="T63" fmla="*/ 1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1" name="Freeform 30"/>
                <p:cNvSpPr/>
                <p:nvPr/>
              </p:nvSpPr>
              <p:spPr bwMode="gray">
                <a:xfrm>
                  <a:off x="4055923" y="3603333"/>
                  <a:ext cx="719138" cy="633413"/>
                </a:xfrm>
                <a:custGeom>
                  <a:avLst/>
                  <a:gdLst>
                    <a:gd name="T0" fmla="*/ 200 w 377"/>
                    <a:gd name="T1" fmla="*/ 8 h 361"/>
                    <a:gd name="T2" fmla="*/ 248 w 377"/>
                    <a:gd name="T3" fmla="*/ 0 h 361"/>
                    <a:gd name="T4" fmla="*/ 264 w 377"/>
                    <a:gd name="T5" fmla="*/ 16 h 361"/>
                    <a:gd name="T6" fmla="*/ 304 w 377"/>
                    <a:gd name="T7" fmla="*/ 24 h 361"/>
                    <a:gd name="T8" fmla="*/ 320 w 377"/>
                    <a:gd name="T9" fmla="*/ 16 h 361"/>
                    <a:gd name="T10" fmla="*/ 336 w 377"/>
                    <a:gd name="T11" fmla="*/ 16 h 361"/>
                    <a:gd name="T12" fmla="*/ 280 w 377"/>
                    <a:gd name="T13" fmla="*/ 64 h 361"/>
                    <a:gd name="T14" fmla="*/ 272 w 377"/>
                    <a:gd name="T15" fmla="*/ 88 h 361"/>
                    <a:gd name="T16" fmla="*/ 280 w 377"/>
                    <a:gd name="T17" fmla="*/ 96 h 361"/>
                    <a:gd name="T18" fmla="*/ 288 w 377"/>
                    <a:gd name="T19" fmla="*/ 96 h 361"/>
                    <a:gd name="T20" fmla="*/ 320 w 377"/>
                    <a:gd name="T21" fmla="*/ 128 h 361"/>
                    <a:gd name="T22" fmla="*/ 352 w 377"/>
                    <a:gd name="T23" fmla="*/ 128 h 361"/>
                    <a:gd name="T24" fmla="*/ 352 w 377"/>
                    <a:gd name="T25" fmla="*/ 144 h 361"/>
                    <a:gd name="T26" fmla="*/ 376 w 377"/>
                    <a:gd name="T27" fmla="*/ 152 h 361"/>
                    <a:gd name="T28" fmla="*/ 376 w 377"/>
                    <a:gd name="T29" fmla="*/ 168 h 361"/>
                    <a:gd name="T30" fmla="*/ 352 w 377"/>
                    <a:gd name="T31" fmla="*/ 192 h 361"/>
                    <a:gd name="T32" fmla="*/ 352 w 377"/>
                    <a:gd name="T33" fmla="*/ 176 h 361"/>
                    <a:gd name="T34" fmla="*/ 328 w 377"/>
                    <a:gd name="T35" fmla="*/ 160 h 361"/>
                    <a:gd name="T36" fmla="*/ 312 w 377"/>
                    <a:gd name="T37" fmla="*/ 160 h 361"/>
                    <a:gd name="T38" fmla="*/ 312 w 377"/>
                    <a:gd name="T39" fmla="*/ 208 h 361"/>
                    <a:gd name="T40" fmla="*/ 304 w 377"/>
                    <a:gd name="T41" fmla="*/ 240 h 361"/>
                    <a:gd name="T42" fmla="*/ 280 w 377"/>
                    <a:gd name="T43" fmla="*/ 240 h 361"/>
                    <a:gd name="T44" fmla="*/ 272 w 377"/>
                    <a:gd name="T45" fmla="*/ 248 h 361"/>
                    <a:gd name="T46" fmla="*/ 288 w 377"/>
                    <a:gd name="T47" fmla="*/ 256 h 361"/>
                    <a:gd name="T48" fmla="*/ 296 w 377"/>
                    <a:gd name="T49" fmla="*/ 272 h 361"/>
                    <a:gd name="T50" fmla="*/ 320 w 377"/>
                    <a:gd name="T51" fmla="*/ 288 h 361"/>
                    <a:gd name="T52" fmla="*/ 344 w 377"/>
                    <a:gd name="T53" fmla="*/ 280 h 361"/>
                    <a:gd name="T54" fmla="*/ 352 w 377"/>
                    <a:gd name="T55" fmla="*/ 336 h 361"/>
                    <a:gd name="T56" fmla="*/ 304 w 377"/>
                    <a:gd name="T57" fmla="*/ 360 h 361"/>
                    <a:gd name="T58" fmla="*/ 296 w 377"/>
                    <a:gd name="T59" fmla="*/ 352 h 361"/>
                    <a:gd name="T60" fmla="*/ 288 w 377"/>
                    <a:gd name="T61" fmla="*/ 360 h 361"/>
                    <a:gd name="T62" fmla="*/ 256 w 377"/>
                    <a:gd name="T63" fmla="*/ 360 h 361"/>
                    <a:gd name="T64" fmla="*/ 240 w 377"/>
                    <a:gd name="T65" fmla="*/ 344 h 361"/>
                    <a:gd name="T66" fmla="*/ 232 w 377"/>
                    <a:gd name="T67" fmla="*/ 360 h 361"/>
                    <a:gd name="T68" fmla="*/ 216 w 377"/>
                    <a:gd name="T69" fmla="*/ 344 h 361"/>
                    <a:gd name="T70" fmla="*/ 216 w 377"/>
                    <a:gd name="T71" fmla="*/ 320 h 361"/>
                    <a:gd name="T72" fmla="*/ 192 w 377"/>
                    <a:gd name="T73" fmla="*/ 304 h 361"/>
                    <a:gd name="T74" fmla="*/ 176 w 377"/>
                    <a:gd name="T75" fmla="*/ 312 h 361"/>
                    <a:gd name="T76" fmla="*/ 160 w 377"/>
                    <a:gd name="T77" fmla="*/ 304 h 361"/>
                    <a:gd name="T78" fmla="*/ 88 w 377"/>
                    <a:gd name="T79" fmla="*/ 296 h 361"/>
                    <a:gd name="T80" fmla="*/ 48 w 377"/>
                    <a:gd name="T81" fmla="*/ 232 h 361"/>
                    <a:gd name="T82" fmla="*/ 16 w 377"/>
                    <a:gd name="T83" fmla="*/ 184 h 361"/>
                    <a:gd name="T84" fmla="*/ 0 w 377"/>
                    <a:gd name="T85" fmla="*/ 128 h 361"/>
                    <a:gd name="T86" fmla="*/ 32 w 377"/>
                    <a:gd name="T87" fmla="*/ 128 h 361"/>
                    <a:gd name="T88" fmla="*/ 112 w 377"/>
                    <a:gd name="T89" fmla="*/ 80 h 361"/>
                    <a:gd name="T90" fmla="*/ 136 w 377"/>
                    <a:gd name="T91" fmla="*/ 80 h 361"/>
                    <a:gd name="T92" fmla="*/ 168 w 377"/>
                    <a:gd name="T93" fmla="*/ 80 h 361"/>
                    <a:gd name="T94" fmla="*/ 192 w 377"/>
                    <a:gd name="T95" fmla="*/ 48 h 361"/>
                    <a:gd name="T96" fmla="*/ 200 w 377"/>
                    <a:gd name="T97" fmla="*/ 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2" name="Freeform 31"/>
                <p:cNvSpPr/>
                <p:nvPr/>
              </p:nvSpPr>
              <p:spPr bwMode="invGray">
                <a:xfrm>
                  <a:off x="4041636" y="3027071"/>
                  <a:ext cx="474662" cy="804862"/>
                </a:xfrm>
                <a:custGeom>
                  <a:avLst/>
                  <a:gdLst>
                    <a:gd name="T0" fmla="*/ 208 w 249"/>
                    <a:gd name="T1" fmla="*/ 336 h 457"/>
                    <a:gd name="T2" fmla="*/ 200 w 249"/>
                    <a:gd name="T3" fmla="*/ 376 h 457"/>
                    <a:gd name="T4" fmla="*/ 176 w 249"/>
                    <a:gd name="T5" fmla="*/ 408 h 457"/>
                    <a:gd name="T6" fmla="*/ 136 w 249"/>
                    <a:gd name="T7" fmla="*/ 400 h 457"/>
                    <a:gd name="T8" fmla="*/ 80 w 249"/>
                    <a:gd name="T9" fmla="*/ 432 h 457"/>
                    <a:gd name="T10" fmla="*/ 40 w 249"/>
                    <a:gd name="T11" fmla="*/ 456 h 457"/>
                    <a:gd name="T12" fmla="*/ 8 w 249"/>
                    <a:gd name="T13" fmla="*/ 456 h 457"/>
                    <a:gd name="T14" fmla="*/ 0 w 249"/>
                    <a:gd name="T15" fmla="*/ 448 h 457"/>
                    <a:gd name="T16" fmla="*/ 16 w 249"/>
                    <a:gd name="T17" fmla="*/ 384 h 457"/>
                    <a:gd name="T18" fmla="*/ 24 w 249"/>
                    <a:gd name="T19" fmla="*/ 368 h 457"/>
                    <a:gd name="T20" fmla="*/ 8 w 249"/>
                    <a:gd name="T21" fmla="*/ 328 h 457"/>
                    <a:gd name="T22" fmla="*/ 16 w 249"/>
                    <a:gd name="T23" fmla="*/ 264 h 457"/>
                    <a:gd name="T24" fmla="*/ 24 w 249"/>
                    <a:gd name="T25" fmla="*/ 224 h 457"/>
                    <a:gd name="T26" fmla="*/ 32 w 249"/>
                    <a:gd name="T27" fmla="*/ 208 h 457"/>
                    <a:gd name="T28" fmla="*/ 16 w 249"/>
                    <a:gd name="T29" fmla="*/ 192 h 457"/>
                    <a:gd name="T30" fmla="*/ 32 w 249"/>
                    <a:gd name="T31" fmla="*/ 160 h 457"/>
                    <a:gd name="T32" fmla="*/ 56 w 249"/>
                    <a:gd name="T33" fmla="*/ 112 h 457"/>
                    <a:gd name="T34" fmla="*/ 56 w 249"/>
                    <a:gd name="T35" fmla="*/ 80 h 457"/>
                    <a:gd name="T36" fmla="*/ 72 w 249"/>
                    <a:gd name="T37" fmla="*/ 80 h 457"/>
                    <a:gd name="T38" fmla="*/ 120 w 249"/>
                    <a:gd name="T39" fmla="*/ 24 h 457"/>
                    <a:gd name="T40" fmla="*/ 144 w 249"/>
                    <a:gd name="T41" fmla="*/ 16 h 457"/>
                    <a:gd name="T42" fmla="*/ 168 w 249"/>
                    <a:gd name="T43" fmla="*/ 0 h 457"/>
                    <a:gd name="T44" fmla="*/ 176 w 249"/>
                    <a:gd name="T45" fmla="*/ 8 h 457"/>
                    <a:gd name="T46" fmla="*/ 216 w 249"/>
                    <a:gd name="T47" fmla="*/ 0 h 457"/>
                    <a:gd name="T48" fmla="*/ 240 w 249"/>
                    <a:gd name="T49" fmla="*/ 24 h 457"/>
                    <a:gd name="T50" fmla="*/ 216 w 249"/>
                    <a:gd name="T51" fmla="*/ 32 h 457"/>
                    <a:gd name="T52" fmla="*/ 208 w 249"/>
                    <a:gd name="T53" fmla="*/ 48 h 457"/>
                    <a:gd name="T54" fmla="*/ 240 w 249"/>
                    <a:gd name="T55" fmla="*/ 48 h 457"/>
                    <a:gd name="T56" fmla="*/ 248 w 249"/>
                    <a:gd name="T57" fmla="*/ 88 h 457"/>
                    <a:gd name="T58" fmla="*/ 232 w 249"/>
                    <a:gd name="T59" fmla="*/ 120 h 457"/>
                    <a:gd name="T60" fmla="*/ 216 w 249"/>
                    <a:gd name="T61" fmla="*/ 104 h 457"/>
                    <a:gd name="T62" fmla="*/ 192 w 249"/>
                    <a:gd name="T63" fmla="*/ 120 h 457"/>
                    <a:gd name="T64" fmla="*/ 200 w 249"/>
                    <a:gd name="T65" fmla="*/ 136 h 457"/>
                    <a:gd name="T66" fmla="*/ 184 w 249"/>
                    <a:gd name="T67" fmla="*/ 160 h 457"/>
                    <a:gd name="T68" fmla="*/ 224 w 249"/>
                    <a:gd name="T69" fmla="*/ 216 h 457"/>
                    <a:gd name="T70" fmla="*/ 192 w 249"/>
                    <a:gd name="T71" fmla="*/ 304 h 457"/>
                    <a:gd name="T72" fmla="*/ 208 w 249"/>
                    <a:gd name="T73" fmla="*/ 336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3" name="Freeform 32"/>
                <p:cNvSpPr/>
                <p:nvPr/>
              </p:nvSpPr>
              <p:spPr bwMode="gray">
                <a:xfrm>
                  <a:off x="3536811" y="3166771"/>
                  <a:ext cx="612775" cy="1069975"/>
                </a:xfrm>
                <a:custGeom>
                  <a:avLst/>
                  <a:gdLst>
                    <a:gd name="T0" fmla="*/ 320 w 321"/>
                    <a:gd name="T1" fmla="*/ 480 h 609"/>
                    <a:gd name="T2" fmla="*/ 296 w 321"/>
                    <a:gd name="T3" fmla="*/ 496 h 609"/>
                    <a:gd name="T4" fmla="*/ 280 w 321"/>
                    <a:gd name="T5" fmla="*/ 488 h 609"/>
                    <a:gd name="T6" fmla="*/ 224 w 321"/>
                    <a:gd name="T7" fmla="*/ 488 h 609"/>
                    <a:gd name="T8" fmla="*/ 240 w 321"/>
                    <a:gd name="T9" fmla="*/ 520 h 609"/>
                    <a:gd name="T10" fmla="*/ 224 w 321"/>
                    <a:gd name="T11" fmla="*/ 560 h 609"/>
                    <a:gd name="T12" fmla="*/ 232 w 321"/>
                    <a:gd name="T13" fmla="*/ 608 h 609"/>
                    <a:gd name="T14" fmla="*/ 200 w 321"/>
                    <a:gd name="T15" fmla="*/ 600 h 609"/>
                    <a:gd name="T16" fmla="*/ 152 w 321"/>
                    <a:gd name="T17" fmla="*/ 568 h 609"/>
                    <a:gd name="T18" fmla="*/ 96 w 321"/>
                    <a:gd name="T19" fmla="*/ 552 h 609"/>
                    <a:gd name="T20" fmla="*/ 56 w 321"/>
                    <a:gd name="T21" fmla="*/ 520 h 609"/>
                    <a:gd name="T22" fmla="*/ 16 w 321"/>
                    <a:gd name="T23" fmla="*/ 520 h 609"/>
                    <a:gd name="T24" fmla="*/ 16 w 321"/>
                    <a:gd name="T25" fmla="*/ 512 h 609"/>
                    <a:gd name="T26" fmla="*/ 0 w 321"/>
                    <a:gd name="T27" fmla="*/ 504 h 609"/>
                    <a:gd name="T28" fmla="*/ 8 w 321"/>
                    <a:gd name="T29" fmla="*/ 496 h 609"/>
                    <a:gd name="T30" fmla="*/ 8 w 321"/>
                    <a:gd name="T31" fmla="*/ 472 h 609"/>
                    <a:gd name="T32" fmla="*/ 0 w 321"/>
                    <a:gd name="T33" fmla="*/ 464 h 609"/>
                    <a:gd name="T34" fmla="*/ 16 w 321"/>
                    <a:gd name="T35" fmla="*/ 456 h 609"/>
                    <a:gd name="T36" fmla="*/ 48 w 321"/>
                    <a:gd name="T37" fmla="*/ 456 h 609"/>
                    <a:gd name="T38" fmla="*/ 48 w 321"/>
                    <a:gd name="T39" fmla="*/ 344 h 609"/>
                    <a:gd name="T40" fmla="*/ 88 w 321"/>
                    <a:gd name="T41" fmla="*/ 344 h 609"/>
                    <a:gd name="T42" fmla="*/ 88 w 321"/>
                    <a:gd name="T43" fmla="*/ 360 h 609"/>
                    <a:gd name="T44" fmla="*/ 112 w 321"/>
                    <a:gd name="T45" fmla="*/ 360 h 609"/>
                    <a:gd name="T46" fmla="*/ 112 w 321"/>
                    <a:gd name="T47" fmla="*/ 328 h 609"/>
                    <a:gd name="T48" fmla="*/ 160 w 321"/>
                    <a:gd name="T49" fmla="*/ 328 h 609"/>
                    <a:gd name="T50" fmla="*/ 168 w 321"/>
                    <a:gd name="T51" fmla="*/ 280 h 609"/>
                    <a:gd name="T52" fmla="*/ 168 w 321"/>
                    <a:gd name="T53" fmla="*/ 248 h 609"/>
                    <a:gd name="T54" fmla="*/ 144 w 321"/>
                    <a:gd name="T55" fmla="*/ 232 h 609"/>
                    <a:gd name="T56" fmla="*/ 112 w 321"/>
                    <a:gd name="T57" fmla="*/ 208 h 609"/>
                    <a:gd name="T58" fmla="*/ 96 w 321"/>
                    <a:gd name="T59" fmla="*/ 184 h 609"/>
                    <a:gd name="T60" fmla="*/ 104 w 321"/>
                    <a:gd name="T61" fmla="*/ 144 h 609"/>
                    <a:gd name="T62" fmla="*/ 120 w 321"/>
                    <a:gd name="T63" fmla="*/ 128 h 609"/>
                    <a:gd name="T64" fmla="*/ 144 w 321"/>
                    <a:gd name="T65" fmla="*/ 144 h 609"/>
                    <a:gd name="T66" fmla="*/ 176 w 321"/>
                    <a:gd name="T67" fmla="*/ 144 h 609"/>
                    <a:gd name="T68" fmla="*/ 184 w 321"/>
                    <a:gd name="T69" fmla="*/ 120 h 609"/>
                    <a:gd name="T70" fmla="*/ 200 w 321"/>
                    <a:gd name="T71" fmla="*/ 120 h 609"/>
                    <a:gd name="T72" fmla="*/ 192 w 321"/>
                    <a:gd name="T73" fmla="*/ 88 h 609"/>
                    <a:gd name="T74" fmla="*/ 248 w 321"/>
                    <a:gd name="T75" fmla="*/ 32 h 609"/>
                    <a:gd name="T76" fmla="*/ 248 w 321"/>
                    <a:gd name="T77" fmla="*/ 16 h 609"/>
                    <a:gd name="T78" fmla="*/ 280 w 321"/>
                    <a:gd name="T79" fmla="*/ 16 h 609"/>
                    <a:gd name="T80" fmla="*/ 288 w 321"/>
                    <a:gd name="T81" fmla="*/ 24 h 609"/>
                    <a:gd name="T82" fmla="*/ 296 w 321"/>
                    <a:gd name="T83" fmla="*/ 8 h 609"/>
                    <a:gd name="T84" fmla="*/ 304 w 321"/>
                    <a:gd name="T85" fmla="*/ 0 h 609"/>
                    <a:gd name="T86" fmla="*/ 320 w 321"/>
                    <a:gd name="T87" fmla="*/ 24 h 609"/>
                    <a:gd name="T88" fmla="*/ 320 w 321"/>
                    <a:gd name="T89" fmla="*/ 32 h 609"/>
                    <a:gd name="T90" fmla="*/ 280 w 321"/>
                    <a:gd name="T91" fmla="*/ 112 h 609"/>
                    <a:gd name="T92" fmla="*/ 296 w 321"/>
                    <a:gd name="T93" fmla="*/ 128 h 609"/>
                    <a:gd name="T94" fmla="*/ 280 w 321"/>
                    <a:gd name="T95" fmla="*/ 184 h 609"/>
                    <a:gd name="T96" fmla="*/ 272 w 321"/>
                    <a:gd name="T97" fmla="*/ 248 h 609"/>
                    <a:gd name="T98" fmla="*/ 288 w 321"/>
                    <a:gd name="T99" fmla="*/ 288 h 609"/>
                    <a:gd name="T100" fmla="*/ 264 w 321"/>
                    <a:gd name="T101" fmla="*/ 360 h 609"/>
                    <a:gd name="T102" fmla="*/ 272 w 321"/>
                    <a:gd name="T103" fmla="*/ 376 h 609"/>
                    <a:gd name="T104" fmla="*/ 288 w 321"/>
                    <a:gd name="T105" fmla="*/ 432 h 609"/>
                    <a:gd name="T106" fmla="*/ 320 w 321"/>
                    <a:gd name="T107" fmla="*/ 48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4" name="Freeform 33"/>
                <p:cNvSpPr/>
                <p:nvPr/>
              </p:nvSpPr>
              <p:spPr bwMode="invGray">
                <a:xfrm>
                  <a:off x="3422511" y="3181058"/>
                  <a:ext cx="334962" cy="550863"/>
                </a:xfrm>
                <a:custGeom>
                  <a:avLst/>
                  <a:gdLst>
                    <a:gd name="T0" fmla="*/ 176 w 177"/>
                    <a:gd name="T1" fmla="*/ 120 h 313"/>
                    <a:gd name="T2" fmla="*/ 160 w 177"/>
                    <a:gd name="T3" fmla="*/ 104 h 313"/>
                    <a:gd name="T4" fmla="*/ 120 w 177"/>
                    <a:gd name="T5" fmla="*/ 88 h 313"/>
                    <a:gd name="T6" fmla="*/ 136 w 177"/>
                    <a:gd name="T7" fmla="*/ 32 h 313"/>
                    <a:gd name="T8" fmla="*/ 128 w 177"/>
                    <a:gd name="T9" fmla="*/ 0 h 313"/>
                    <a:gd name="T10" fmla="*/ 72 w 177"/>
                    <a:gd name="T11" fmla="*/ 56 h 313"/>
                    <a:gd name="T12" fmla="*/ 64 w 177"/>
                    <a:gd name="T13" fmla="*/ 112 h 313"/>
                    <a:gd name="T14" fmla="*/ 40 w 177"/>
                    <a:gd name="T15" fmla="*/ 120 h 313"/>
                    <a:gd name="T16" fmla="*/ 8 w 177"/>
                    <a:gd name="T17" fmla="*/ 144 h 313"/>
                    <a:gd name="T18" fmla="*/ 0 w 177"/>
                    <a:gd name="T19" fmla="*/ 168 h 313"/>
                    <a:gd name="T20" fmla="*/ 40 w 177"/>
                    <a:gd name="T21" fmla="*/ 192 h 313"/>
                    <a:gd name="T22" fmla="*/ 40 w 177"/>
                    <a:gd name="T23" fmla="*/ 224 h 313"/>
                    <a:gd name="T24" fmla="*/ 48 w 177"/>
                    <a:gd name="T25" fmla="*/ 240 h 313"/>
                    <a:gd name="T26" fmla="*/ 40 w 177"/>
                    <a:gd name="T27" fmla="*/ 264 h 313"/>
                    <a:gd name="T28" fmla="*/ 48 w 177"/>
                    <a:gd name="T29" fmla="*/ 280 h 313"/>
                    <a:gd name="T30" fmla="*/ 96 w 177"/>
                    <a:gd name="T31" fmla="*/ 312 h 313"/>
                    <a:gd name="T32" fmla="*/ 112 w 177"/>
                    <a:gd name="T33" fmla="*/ 312 h 313"/>
                    <a:gd name="T34" fmla="*/ 112 w 177"/>
                    <a:gd name="T35" fmla="*/ 296 h 313"/>
                    <a:gd name="T36" fmla="*/ 128 w 177"/>
                    <a:gd name="T37" fmla="*/ 272 h 313"/>
                    <a:gd name="T38" fmla="*/ 120 w 177"/>
                    <a:gd name="T39" fmla="*/ 240 h 313"/>
                    <a:gd name="T40" fmla="*/ 112 w 177"/>
                    <a:gd name="T41" fmla="*/ 240 h 313"/>
                    <a:gd name="T42" fmla="*/ 104 w 177"/>
                    <a:gd name="T43" fmla="*/ 208 h 313"/>
                    <a:gd name="T44" fmla="*/ 120 w 177"/>
                    <a:gd name="T45" fmla="*/ 208 h 313"/>
                    <a:gd name="T46" fmla="*/ 120 w 177"/>
                    <a:gd name="T47" fmla="*/ 176 h 313"/>
                    <a:gd name="T48" fmla="*/ 136 w 177"/>
                    <a:gd name="T49" fmla="*/ 176 h 313"/>
                    <a:gd name="T50" fmla="*/ 152 w 177"/>
                    <a:gd name="T51" fmla="*/ 184 h 313"/>
                    <a:gd name="T52" fmla="*/ 160 w 177"/>
                    <a:gd name="T53" fmla="*/ 136 h 313"/>
                    <a:gd name="T54" fmla="*/ 176 w 177"/>
                    <a:gd name="T55" fmla="*/ 12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5" name="Freeform 34"/>
                <p:cNvSpPr/>
                <p:nvPr/>
              </p:nvSpPr>
              <p:spPr bwMode="invGray">
                <a:xfrm>
                  <a:off x="2223948" y="2633371"/>
                  <a:ext cx="1635125" cy="1477962"/>
                </a:xfrm>
                <a:custGeom>
                  <a:avLst/>
                  <a:gdLst>
                    <a:gd name="T0" fmla="*/ 632 w 857"/>
                    <a:gd name="T1" fmla="*/ 480 h 841"/>
                    <a:gd name="T2" fmla="*/ 672 w 857"/>
                    <a:gd name="T3" fmla="*/ 536 h 841"/>
                    <a:gd name="T4" fmla="*/ 672 w 857"/>
                    <a:gd name="T5" fmla="*/ 568 h 841"/>
                    <a:gd name="T6" fmla="*/ 736 w 857"/>
                    <a:gd name="T7" fmla="*/ 624 h 841"/>
                    <a:gd name="T8" fmla="*/ 744 w 857"/>
                    <a:gd name="T9" fmla="*/ 600 h 841"/>
                    <a:gd name="T10" fmla="*/ 752 w 857"/>
                    <a:gd name="T11" fmla="*/ 552 h 841"/>
                    <a:gd name="T12" fmla="*/ 736 w 857"/>
                    <a:gd name="T13" fmla="*/ 520 h 841"/>
                    <a:gd name="T14" fmla="*/ 752 w 857"/>
                    <a:gd name="T15" fmla="*/ 488 h 841"/>
                    <a:gd name="T16" fmla="*/ 800 w 857"/>
                    <a:gd name="T17" fmla="*/ 512 h 841"/>
                    <a:gd name="T18" fmla="*/ 856 w 857"/>
                    <a:gd name="T19" fmla="*/ 552 h 841"/>
                    <a:gd name="T20" fmla="*/ 800 w 857"/>
                    <a:gd name="T21" fmla="*/ 632 h 841"/>
                    <a:gd name="T22" fmla="*/ 776 w 857"/>
                    <a:gd name="T23" fmla="*/ 664 h 841"/>
                    <a:gd name="T24" fmla="*/ 736 w 857"/>
                    <a:gd name="T25" fmla="*/ 648 h 841"/>
                    <a:gd name="T26" fmla="*/ 704 w 857"/>
                    <a:gd name="T27" fmla="*/ 752 h 841"/>
                    <a:gd name="T28" fmla="*/ 696 w 857"/>
                    <a:gd name="T29" fmla="*/ 776 h 841"/>
                    <a:gd name="T30" fmla="*/ 688 w 857"/>
                    <a:gd name="T31" fmla="*/ 808 h 841"/>
                    <a:gd name="T32" fmla="*/ 632 w 857"/>
                    <a:gd name="T33" fmla="*/ 840 h 841"/>
                    <a:gd name="T34" fmla="*/ 592 w 857"/>
                    <a:gd name="T35" fmla="*/ 760 h 841"/>
                    <a:gd name="T36" fmla="*/ 576 w 857"/>
                    <a:gd name="T37" fmla="*/ 752 h 841"/>
                    <a:gd name="T38" fmla="*/ 528 w 857"/>
                    <a:gd name="T39" fmla="*/ 696 h 841"/>
                    <a:gd name="T40" fmla="*/ 496 w 857"/>
                    <a:gd name="T41" fmla="*/ 712 h 841"/>
                    <a:gd name="T42" fmla="*/ 488 w 857"/>
                    <a:gd name="T43" fmla="*/ 728 h 841"/>
                    <a:gd name="T44" fmla="*/ 480 w 857"/>
                    <a:gd name="T45" fmla="*/ 776 h 841"/>
                    <a:gd name="T46" fmla="*/ 464 w 857"/>
                    <a:gd name="T47" fmla="*/ 744 h 841"/>
                    <a:gd name="T48" fmla="*/ 416 w 857"/>
                    <a:gd name="T49" fmla="*/ 728 h 841"/>
                    <a:gd name="T50" fmla="*/ 408 w 857"/>
                    <a:gd name="T51" fmla="*/ 688 h 841"/>
                    <a:gd name="T52" fmla="*/ 456 w 857"/>
                    <a:gd name="T53" fmla="*/ 696 h 841"/>
                    <a:gd name="T54" fmla="*/ 488 w 857"/>
                    <a:gd name="T55" fmla="*/ 672 h 841"/>
                    <a:gd name="T56" fmla="*/ 464 w 857"/>
                    <a:gd name="T57" fmla="*/ 640 h 841"/>
                    <a:gd name="T58" fmla="*/ 504 w 857"/>
                    <a:gd name="T59" fmla="*/ 600 h 841"/>
                    <a:gd name="T60" fmla="*/ 536 w 857"/>
                    <a:gd name="T61" fmla="*/ 568 h 841"/>
                    <a:gd name="T62" fmla="*/ 480 w 857"/>
                    <a:gd name="T63" fmla="*/ 408 h 841"/>
                    <a:gd name="T64" fmla="*/ 408 w 857"/>
                    <a:gd name="T65" fmla="*/ 360 h 841"/>
                    <a:gd name="T66" fmla="*/ 344 w 857"/>
                    <a:gd name="T67" fmla="*/ 336 h 841"/>
                    <a:gd name="T68" fmla="*/ 280 w 857"/>
                    <a:gd name="T69" fmla="*/ 312 h 841"/>
                    <a:gd name="T70" fmla="*/ 208 w 857"/>
                    <a:gd name="T71" fmla="*/ 336 h 841"/>
                    <a:gd name="T72" fmla="*/ 48 w 857"/>
                    <a:gd name="T73" fmla="*/ 240 h 841"/>
                    <a:gd name="T74" fmla="*/ 8 w 857"/>
                    <a:gd name="T75" fmla="*/ 160 h 841"/>
                    <a:gd name="T76" fmla="*/ 48 w 857"/>
                    <a:gd name="T77" fmla="*/ 152 h 841"/>
                    <a:gd name="T78" fmla="*/ 112 w 857"/>
                    <a:gd name="T79" fmla="*/ 96 h 841"/>
                    <a:gd name="T80" fmla="*/ 136 w 857"/>
                    <a:gd name="T81" fmla="*/ 64 h 841"/>
                    <a:gd name="T82" fmla="*/ 216 w 857"/>
                    <a:gd name="T83" fmla="*/ 32 h 841"/>
                    <a:gd name="T84" fmla="*/ 232 w 857"/>
                    <a:gd name="T85" fmla="*/ 0 h 841"/>
                    <a:gd name="T86" fmla="*/ 288 w 857"/>
                    <a:gd name="T87" fmla="*/ 72 h 841"/>
                    <a:gd name="T88" fmla="*/ 296 w 857"/>
                    <a:gd name="T89" fmla="*/ 128 h 841"/>
                    <a:gd name="T90" fmla="*/ 312 w 857"/>
                    <a:gd name="T91" fmla="*/ 176 h 841"/>
                    <a:gd name="T92" fmla="*/ 336 w 857"/>
                    <a:gd name="T93" fmla="*/ 192 h 841"/>
                    <a:gd name="T94" fmla="*/ 408 w 857"/>
                    <a:gd name="T95" fmla="*/ 176 h 841"/>
                    <a:gd name="T96" fmla="*/ 408 w 857"/>
                    <a:gd name="T97" fmla="*/ 216 h 841"/>
                    <a:gd name="T98" fmla="*/ 384 w 857"/>
                    <a:gd name="T99" fmla="*/ 256 h 841"/>
                    <a:gd name="T100" fmla="*/ 432 w 857"/>
                    <a:gd name="T101" fmla="*/ 328 h 841"/>
                    <a:gd name="T102" fmla="*/ 496 w 857"/>
                    <a:gd name="T103" fmla="*/ 344 h 841"/>
                    <a:gd name="T104" fmla="*/ 528 w 857"/>
                    <a:gd name="T105" fmla="*/ 320 h 841"/>
                    <a:gd name="T106" fmla="*/ 584 w 857"/>
                    <a:gd name="T107" fmla="*/ 320 h 841"/>
                    <a:gd name="T108" fmla="*/ 624 w 857"/>
                    <a:gd name="T109" fmla="*/ 336 h 841"/>
                    <a:gd name="T110" fmla="*/ 576 w 857"/>
                    <a:gd name="T111" fmla="*/ 392 h 841"/>
                    <a:gd name="T112" fmla="*/ 600 w 857"/>
                    <a:gd name="T113" fmla="*/ 456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6" name="Freeform 35"/>
                <p:cNvSpPr/>
                <p:nvPr/>
              </p:nvSpPr>
              <p:spPr bwMode="invGray">
                <a:xfrm>
                  <a:off x="2743061" y="1268121"/>
                  <a:ext cx="2716212" cy="2182812"/>
                </a:xfrm>
                <a:custGeom>
                  <a:avLst/>
                  <a:gdLst>
                    <a:gd name="T0" fmla="*/ 16 w 1425"/>
                    <a:gd name="T1" fmla="*/ 896 h 1241"/>
                    <a:gd name="T2" fmla="*/ 64 w 1425"/>
                    <a:gd name="T3" fmla="*/ 968 h 1241"/>
                    <a:gd name="T4" fmla="*/ 136 w 1425"/>
                    <a:gd name="T5" fmla="*/ 976 h 1241"/>
                    <a:gd name="T6" fmla="*/ 112 w 1425"/>
                    <a:gd name="T7" fmla="*/ 1032 h 1241"/>
                    <a:gd name="T8" fmla="*/ 216 w 1425"/>
                    <a:gd name="T9" fmla="*/ 1128 h 1241"/>
                    <a:gd name="T10" fmla="*/ 256 w 1425"/>
                    <a:gd name="T11" fmla="*/ 1096 h 1241"/>
                    <a:gd name="T12" fmla="*/ 352 w 1425"/>
                    <a:gd name="T13" fmla="*/ 1104 h 1241"/>
                    <a:gd name="T14" fmla="*/ 328 w 1425"/>
                    <a:gd name="T15" fmla="*/ 1240 h 1241"/>
                    <a:gd name="T16" fmla="*/ 424 w 1425"/>
                    <a:gd name="T17" fmla="*/ 1200 h 1241"/>
                    <a:gd name="T18" fmla="*/ 496 w 1425"/>
                    <a:gd name="T19" fmla="*/ 1112 h 1241"/>
                    <a:gd name="T20" fmla="*/ 560 w 1425"/>
                    <a:gd name="T21" fmla="*/ 1224 h 1241"/>
                    <a:gd name="T22" fmla="*/ 600 w 1425"/>
                    <a:gd name="T23" fmla="*/ 1200 h 1241"/>
                    <a:gd name="T24" fmla="*/ 664 w 1425"/>
                    <a:gd name="T25" fmla="*/ 1112 h 1241"/>
                    <a:gd name="T26" fmla="*/ 704 w 1425"/>
                    <a:gd name="T27" fmla="*/ 1096 h 1241"/>
                    <a:gd name="T28" fmla="*/ 736 w 1425"/>
                    <a:gd name="T29" fmla="*/ 1096 h 1241"/>
                    <a:gd name="T30" fmla="*/ 800 w 1425"/>
                    <a:gd name="T31" fmla="*/ 1024 h 1241"/>
                    <a:gd name="T32" fmla="*/ 864 w 1425"/>
                    <a:gd name="T33" fmla="*/ 1008 h 1241"/>
                    <a:gd name="T34" fmla="*/ 896 w 1425"/>
                    <a:gd name="T35" fmla="*/ 920 h 1241"/>
                    <a:gd name="T36" fmla="*/ 944 w 1425"/>
                    <a:gd name="T37" fmla="*/ 912 h 1241"/>
                    <a:gd name="T38" fmla="*/ 1008 w 1425"/>
                    <a:gd name="T39" fmla="*/ 872 h 1241"/>
                    <a:gd name="T40" fmla="*/ 1088 w 1425"/>
                    <a:gd name="T41" fmla="*/ 824 h 1241"/>
                    <a:gd name="T42" fmla="*/ 1128 w 1425"/>
                    <a:gd name="T43" fmla="*/ 920 h 1241"/>
                    <a:gd name="T44" fmla="*/ 1176 w 1425"/>
                    <a:gd name="T45" fmla="*/ 888 h 1241"/>
                    <a:gd name="T46" fmla="*/ 1176 w 1425"/>
                    <a:gd name="T47" fmla="*/ 840 h 1241"/>
                    <a:gd name="T48" fmla="*/ 1352 w 1425"/>
                    <a:gd name="T49" fmla="*/ 784 h 1241"/>
                    <a:gd name="T50" fmla="*/ 1376 w 1425"/>
                    <a:gd name="T51" fmla="*/ 728 h 1241"/>
                    <a:gd name="T52" fmla="*/ 1312 w 1425"/>
                    <a:gd name="T53" fmla="*/ 672 h 1241"/>
                    <a:gd name="T54" fmla="*/ 1264 w 1425"/>
                    <a:gd name="T55" fmla="*/ 560 h 1241"/>
                    <a:gd name="T56" fmla="*/ 1336 w 1425"/>
                    <a:gd name="T57" fmla="*/ 560 h 1241"/>
                    <a:gd name="T58" fmla="*/ 1352 w 1425"/>
                    <a:gd name="T59" fmla="*/ 472 h 1241"/>
                    <a:gd name="T60" fmla="*/ 1296 w 1425"/>
                    <a:gd name="T61" fmla="*/ 432 h 1241"/>
                    <a:gd name="T62" fmla="*/ 1392 w 1425"/>
                    <a:gd name="T63" fmla="*/ 296 h 1241"/>
                    <a:gd name="T64" fmla="*/ 1424 w 1425"/>
                    <a:gd name="T65" fmla="*/ 128 h 1241"/>
                    <a:gd name="T66" fmla="*/ 1344 w 1425"/>
                    <a:gd name="T67" fmla="*/ 128 h 1241"/>
                    <a:gd name="T68" fmla="*/ 1264 w 1425"/>
                    <a:gd name="T69" fmla="*/ 72 h 1241"/>
                    <a:gd name="T70" fmla="*/ 1192 w 1425"/>
                    <a:gd name="T71" fmla="*/ 64 h 1241"/>
                    <a:gd name="T72" fmla="*/ 1168 w 1425"/>
                    <a:gd name="T73" fmla="*/ 0 h 1241"/>
                    <a:gd name="T74" fmla="*/ 1160 w 1425"/>
                    <a:gd name="T75" fmla="*/ 64 h 1241"/>
                    <a:gd name="T76" fmla="*/ 1128 w 1425"/>
                    <a:gd name="T77" fmla="*/ 168 h 1241"/>
                    <a:gd name="T78" fmla="*/ 1120 w 1425"/>
                    <a:gd name="T79" fmla="*/ 240 h 1241"/>
                    <a:gd name="T80" fmla="*/ 992 w 1425"/>
                    <a:gd name="T81" fmla="*/ 280 h 1241"/>
                    <a:gd name="T82" fmla="*/ 992 w 1425"/>
                    <a:gd name="T83" fmla="*/ 432 h 1241"/>
                    <a:gd name="T84" fmla="*/ 1056 w 1425"/>
                    <a:gd name="T85" fmla="*/ 416 h 1241"/>
                    <a:gd name="T86" fmla="*/ 1136 w 1425"/>
                    <a:gd name="T87" fmla="*/ 448 h 1241"/>
                    <a:gd name="T88" fmla="*/ 1136 w 1425"/>
                    <a:gd name="T89" fmla="*/ 504 h 1241"/>
                    <a:gd name="T90" fmla="*/ 1040 w 1425"/>
                    <a:gd name="T91" fmla="*/ 536 h 1241"/>
                    <a:gd name="T92" fmla="*/ 992 w 1425"/>
                    <a:gd name="T93" fmla="*/ 592 h 1241"/>
                    <a:gd name="T94" fmla="*/ 864 w 1425"/>
                    <a:gd name="T95" fmla="*/ 664 h 1241"/>
                    <a:gd name="T96" fmla="*/ 760 w 1425"/>
                    <a:gd name="T97" fmla="*/ 648 h 1241"/>
                    <a:gd name="T98" fmla="*/ 768 w 1425"/>
                    <a:gd name="T99" fmla="*/ 752 h 1241"/>
                    <a:gd name="T100" fmla="*/ 640 w 1425"/>
                    <a:gd name="T101" fmla="*/ 848 h 1241"/>
                    <a:gd name="T102" fmla="*/ 456 w 1425"/>
                    <a:gd name="T103" fmla="*/ 880 h 1241"/>
                    <a:gd name="T104" fmla="*/ 352 w 1425"/>
                    <a:gd name="T105" fmla="*/ 888 h 1241"/>
                    <a:gd name="T106" fmla="*/ 248 w 1425"/>
                    <a:gd name="T107" fmla="*/ 864 h 1241"/>
                    <a:gd name="T108" fmla="*/ 96 w 1425"/>
                    <a:gd name="T109" fmla="*/ 816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adFill flip="none" rotWithShape="1">
                  <a:gsLst>
                    <a:gs pos="0">
                      <a:schemeClr val="accent4">
                        <a:lumMod val="60000"/>
                        <a:lumOff val="40000"/>
                      </a:schemeClr>
                    </a:gs>
                    <a:gs pos="100000">
                      <a:schemeClr val="accent4">
                        <a:lumMod val="10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7" name="Freeform 36"/>
                <p:cNvSpPr/>
                <p:nvPr/>
              </p:nvSpPr>
              <p:spPr bwMode="invGray">
                <a:xfrm>
                  <a:off x="241161" y="1634833"/>
                  <a:ext cx="2427287" cy="1816100"/>
                </a:xfrm>
                <a:custGeom>
                  <a:avLst/>
                  <a:gdLst>
                    <a:gd name="T0" fmla="*/ 1256 w 1273"/>
                    <a:gd name="T1" fmla="*/ 576 h 1033"/>
                    <a:gd name="T2" fmla="*/ 1240 w 1273"/>
                    <a:gd name="T3" fmla="*/ 632 h 1033"/>
                    <a:gd name="T4" fmla="*/ 1176 w 1273"/>
                    <a:gd name="T5" fmla="*/ 632 h 1033"/>
                    <a:gd name="T6" fmla="*/ 1152 w 1273"/>
                    <a:gd name="T7" fmla="*/ 664 h 1033"/>
                    <a:gd name="T8" fmla="*/ 1080 w 1273"/>
                    <a:gd name="T9" fmla="*/ 720 h 1033"/>
                    <a:gd name="T10" fmla="*/ 1048 w 1273"/>
                    <a:gd name="T11" fmla="*/ 728 h 1033"/>
                    <a:gd name="T12" fmla="*/ 936 w 1273"/>
                    <a:gd name="T13" fmla="*/ 824 h 1033"/>
                    <a:gd name="T14" fmla="*/ 880 w 1273"/>
                    <a:gd name="T15" fmla="*/ 880 h 1033"/>
                    <a:gd name="T16" fmla="*/ 920 w 1273"/>
                    <a:gd name="T17" fmla="*/ 944 h 1033"/>
                    <a:gd name="T18" fmla="*/ 888 w 1273"/>
                    <a:gd name="T19" fmla="*/ 992 h 1033"/>
                    <a:gd name="T20" fmla="*/ 896 w 1273"/>
                    <a:gd name="T21" fmla="*/ 1032 h 1033"/>
                    <a:gd name="T22" fmla="*/ 840 w 1273"/>
                    <a:gd name="T23" fmla="*/ 1016 h 1033"/>
                    <a:gd name="T24" fmla="*/ 808 w 1273"/>
                    <a:gd name="T25" fmla="*/ 1000 h 1033"/>
                    <a:gd name="T26" fmla="*/ 736 w 1273"/>
                    <a:gd name="T27" fmla="*/ 960 h 1033"/>
                    <a:gd name="T28" fmla="*/ 600 w 1273"/>
                    <a:gd name="T29" fmla="*/ 984 h 1033"/>
                    <a:gd name="T30" fmla="*/ 512 w 1273"/>
                    <a:gd name="T31" fmla="*/ 992 h 1033"/>
                    <a:gd name="T32" fmla="*/ 432 w 1273"/>
                    <a:gd name="T33" fmla="*/ 952 h 1033"/>
                    <a:gd name="T34" fmla="*/ 368 w 1273"/>
                    <a:gd name="T35" fmla="*/ 960 h 1033"/>
                    <a:gd name="T36" fmla="*/ 272 w 1273"/>
                    <a:gd name="T37" fmla="*/ 928 h 1033"/>
                    <a:gd name="T38" fmla="*/ 216 w 1273"/>
                    <a:gd name="T39" fmla="*/ 984 h 1033"/>
                    <a:gd name="T40" fmla="*/ 152 w 1273"/>
                    <a:gd name="T41" fmla="*/ 944 h 1033"/>
                    <a:gd name="T42" fmla="*/ 104 w 1273"/>
                    <a:gd name="T43" fmla="*/ 864 h 1033"/>
                    <a:gd name="T44" fmla="*/ 56 w 1273"/>
                    <a:gd name="T45" fmla="*/ 800 h 1033"/>
                    <a:gd name="T46" fmla="*/ 64 w 1273"/>
                    <a:gd name="T47" fmla="*/ 776 h 1033"/>
                    <a:gd name="T48" fmla="*/ 40 w 1273"/>
                    <a:gd name="T49" fmla="*/ 712 h 1033"/>
                    <a:gd name="T50" fmla="*/ 0 w 1273"/>
                    <a:gd name="T51" fmla="*/ 688 h 1033"/>
                    <a:gd name="T52" fmla="*/ 32 w 1273"/>
                    <a:gd name="T53" fmla="*/ 688 h 1033"/>
                    <a:gd name="T54" fmla="*/ 32 w 1273"/>
                    <a:gd name="T55" fmla="*/ 616 h 1033"/>
                    <a:gd name="T56" fmla="*/ 24 w 1273"/>
                    <a:gd name="T57" fmla="*/ 568 h 1033"/>
                    <a:gd name="T58" fmla="*/ 0 w 1273"/>
                    <a:gd name="T59" fmla="*/ 520 h 1033"/>
                    <a:gd name="T60" fmla="*/ 88 w 1273"/>
                    <a:gd name="T61" fmla="*/ 464 h 1033"/>
                    <a:gd name="T62" fmla="*/ 136 w 1273"/>
                    <a:gd name="T63" fmla="*/ 456 h 1033"/>
                    <a:gd name="T64" fmla="*/ 152 w 1273"/>
                    <a:gd name="T65" fmla="*/ 480 h 1033"/>
                    <a:gd name="T66" fmla="*/ 200 w 1273"/>
                    <a:gd name="T67" fmla="*/ 480 h 1033"/>
                    <a:gd name="T68" fmla="*/ 304 w 1273"/>
                    <a:gd name="T69" fmla="*/ 456 h 1033"/>
                    <a:gd name="T70" fmla="*/ 416 w 1273"/>
                    <a:gd name="T71" fmla="*/ 424 h 1033"/>
                    <a:gd name="T72" fmla="*/ 424 w 1273"/>
                    <a:gd name="T73" fmla="*/ 376 h 1033"/>
                    <a:gd name="T74" fmla="*/ 472 w 1273"/>
                    <a:gd name="T75" fmla="*/ 232 h 1033"/>
                    <a:gd name="T76" fmla="*/ 456 w 1273"/>
                    <a:gd name="T77" fmla="*/ 200 h 1033"/>
                    <a:gd name="T78" fmla="*/ 592 w 1273"/>
                    <a:gd name="T79" fmla="*/ 224 h 1033"/>
                    <a:gd name="T80" fmla="*/ 664 w 1273"/>
                    <a:gd name="T81" fmla="*/ 96 h 1033"/>
                    <a:gd name="T82" fmla="*/ 784 w 1273"/>
                    <a:gd name="T83" fmla="*/ 128 h 1033"/>
                    <a:gd name="T84" fmla="*/ 784 w 1273"/>
                    <a:gd name="T85" fmla="*/ 80 h 1033"/>
                    <a:gd name="T86" fmla="*/ 840 w 1273"/>
                    <a:gd name="T87" fmla="*/ 40 h 1033"/>
                    <a:gd name="T88" fmla="*/ 880 w 1273"/>
                    <a:gd name="T89" fmla="*/ 0 h 1033"/>
                    <a:gd name="T90" fmla="*/ 928 w 1273"/>
                    <a:gd name="T91" fmla="*/ 16 h 1033"/>
                    <a:gd name="T92" fmla="*/ 928 w 1273"/>
                    <a:gd name="T93" fmla="*/ 48 h 1033"/>
                    <a:gd name="T94" fmla="*/ 960 w 1273"/>
                    <a:gd name="T95" fmla="*/ 112 h 1033"/>
                    <a:gd name="T96" fmla="*/ 1024 w 1273"/>
                    <a:gd name="T97" fmla="*/ 144 h 1033"/>
                    <a:gd name="T98" fmla="*/ 1040 w 1273"/>
                    <a:gd name="T99" fmla="*/ 248 h 1033"/>
                    <a:gd name="T100" fmla="*/ 1016 w 1273"/>
                    <a:gd name="T101" fmla="*/ 336 h 1033"/>
                    <a:gd name="T102" fmla="*/ 1112 w 1273"/>
                    <a:gd name="T103" fmla="*/ 368 h 1033"/>
                    <a:gd name="T104" fmla="*/ 1208 w 1273"/>
                    <a:gd name="T105" fmla="*/ 440 h 1033"/>
                    <a:gd name="T106" fmla="*/ 1232 w 1273"/>
                    <a:gd name="T107" fmla="*/ 480 h 1033"/>
                    <a:gd name="T108" fmla="*/ 1272 w 1273"/>
                    <a:gd name="T109" fmla="*/ 568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38" name="Freeform 37"/>
                <p:cNvSpPr/>
                <p:nvPr/>
              </p:nvSpPr>
              <p:spPr bwMode="invGray">
                <a:xfrm>
                  <a:off x="5292586" y="4968583"/>
                  <a:ext cx="242887" cy="454025"/>
                </a:xfrm>
                <a:custGeom>
                  <a:avLst/>
                  <a:gdLst>
                    <a:gd name="T0" fmla="*/ 24 w 129"/>
                    <a:gd name="T1" fmla="*/ 232 h 257"/>
                    <a:gd name="T2" fmla="*/ 32 w 129"/>
                    <a:gd name="T3" fmla="*/ 248 h 257"/>
                    <a:gd name="T4" fmla="*/ 56 w 129"/>
                    <a:gd name="T5" fmla="*/ 256 h 257"/>
                    <a:gd name="T6" fmla="*/ 64 w 129"/>
                    <a:gd name="T7" fmla="*/ 224 h 257"/>
                    <a:gd name="T8" fmla="*/ 104 w 129"/>
                    <a:gd name="T9" fmla="*/ 184 h 257"/>
                    <a:gd name="T10" fmla="*/ 104 w 129"/>
                    <a:gd name="T11" fmla="*/ 128 h 257"/>
                    <a:gd name="T12" fmla="*/ 120 w 129"/>
                    <a:gd name="T13" fmla="*/ 96 h 257"/>
                    <a:gd name="T14" fmla="*/ 128 w 129"/>
                    <a:gd name="T15" fmla="*/ 72 h 257"/>
                    <a:gd name="T16" fmla="*/ 112 w 129"/>
                    <a:gd name="T17" fmla="*/ 56 h 257"/>
                    <a:gd name="T18" fmla="*/ 104 w 129"/>
                    <a:gd name="T19" fmla="*/ 0 h 257"/>
                    <a:gd name="T20" fmla="*/ 64 w 129"/>
                    <a:gd name="T21" fmla="*/ 24 h 257"/>
                    <a:gd name="T22" fmla="*/ 48 w 129"/>
                    <a:gd name="T23" fmla="*/ 24 h 257"/>
                    <a:gd name="T24" fmla="*/ 56 w 129"/>
                    <a:gd name="T25" fmla="*/ 40 h 257"/>
                    <a:gd name="T26" fmla="*/ 24 w 129"/>
                    <a:gd name="T27" fmla="*/ 72 h 257"/>
                    <a:gd name="T28" fmla="*/ 24 w 129"/>
                    <a:gd name="T29" fmla="*/ 112 h 257"/>
                    <a:gd name="T30" fmla="*/ 0 w 129"/>
                    <a:gd name="T31" fmla="*/ 136 h 257"/>
                    <a:gd name="T32" fmla="*/ 8 w 129"/>
                    <a:gd name="T33" fmla="*/ 168 h 257"/>
                    <a:gd name="T34" fmla="*/ 16 w 129"/>
                    <a:gd name="T35" fmla="*/ 224 h 257"/>
                    <a:gd name="T36" fmla="*/ 24 w 129"/>
                    <a:gd name="T37" fmla="*/ 23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adFill flip="none" rotWithShape="1">
                  <a:gsLst>
                    <a:gs pos="0">
                      <a:schemeClr val="accent4">
                        <a:lumMod val="40000"/>
                        <a:lumOff val="60000"/>
                      </a:schemeClr>
                    </a:gs>
                    <a:gs pos="100000">
                      <a:schemeClr val="accent4">
                        <a:lumMod val="60000"/>
                        <a:lumOff val="40000"/>
                      </a:schemeClr>
                    </a:gs>
                  </a:gsLst>
                  <a:path path="circle">
                    <a:fillToRect l="50000" t="-80000" r="50000" b="180000"/>
                  </a:path>
                  <a:tileRect/>
                </a:gra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grpSp>
        </p:grpSp>
        <p:grpSp>
          <p:nvGrpSpPr>
            <p:cNvPr id="5" name="组合 4"/>
            <p:cNvGrpSpPr/>
            <p:nvPr/>
          </p:nvGrpSpPr>
          <p:grpSpPr>
            <a:xfrm>
              <a:off x="1240198" y="2434287"/>
              <a:ext cx="5057969" cy="3890037"/>
              <a:chOff x="1240198" y="2434287"/>
              <a:chExt cx="5057969" cy="3890037"/>
            </a:xfrm>
          </p:grpSpPr>
          <p:sp>
            <p:nvSpPr>
              <p:cNvPr id="98" name="弧形 81"/>
              <p:cNvSpPr/>
              <p:nvPr/>
            </p:nvSpPr>
            <p:spPr>
              <a:xfrm rot="18769627">
                <a:off x="3593153" y="4768164"/>
                <a:ext cx="2424984" cy="687335"/>
              </a:xfrm>
              <a:prstGeom prst="arc">
                <a:avLst>
                  <a:gd name="adj1" fmla="val 10979443"/>
                  <a:gd name="adj2" fmla="val 2145760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grpSp>
            <p:nvGrpSpPr>
              <p:cNvPr id="2" name="组合 1"/>
              <p:cNvGrpSpPr/>
              <p:nvPr/>
            </p:nvGrpSpPr>
            <p:grpSpPr>
              <a:xfrm>
                <a:off x="1240198" y="2434287"/>
                <a:ext cx="5057969" cy="3596505"/>
                <a:chOff x="1240198" y="2434287"/>
                <a:chExt cx="5057969" cy="3596505"/>
              </a:xfrm>
            </p:grpSpPr>
            <p:sp>
              <p:nvSpPr>
                <p:cNvPr id="14" name="Freeform 13"/>
                <p:cNvSpPr/>
                <p:nvPr/>
              </p:nvSpPr>
              <p:spPr bwMode="gray">
                <a:xfrm>
                  <a:off x="4725848" y="3068346"/>
                  <a:ext cx="65088" cy="71437"/>
                </a:xfrm>
                <a:custGeom>
                  <a:avLst/>
                  <a:gdLst>
                    <a:gd name="T0" fmla="*/ 32 w 33"/>
                    <a:gd name="T1" fmla="*/ 40 h 41"/>
                    <a:gd name="T2" fmla="*/ 8 w 33"/>
                    <a:gd name="T3" fmla="*/ 40 h 41"/>
                    <a:gd name="T4" fmla="*/ 8 w 33"/>
                    <a:gd name="T5" fmla="*/ 24 h 41"/>
                    <a:gd name="T6" fmla="*/ 0 w 33"/>
                    <a:gd name="T7" fmla="*/ 0 h 41"/>
                    <a:gd name="T8" fmla="*/ 24 w 33"/>
                    <a:gd name="T9" fmla="*/ 8 h 41"/>
                    <a:gd name="T10" fmla="*/ 32 w 33"/>
                    <a:gd name="T11" fmla="*/ 40 h 41"/>
                  </a:gdLst>
                  <a:ahLst/>
                  <a:cxnLst>
                    <a:cxn ang="0">
                      <a:pos x="T0" y="T1"/>
                    </a:cxn>
                    <a:cxn ang="0">
                      <a:pos x="T2" y="T3"/>
                    </a:cxn>
                    <a:cxn ang="0">
                      <a:pos x="T4" y="T5"/>
                    </a:cxn>
                    <a:cxn ang="0">
                      <a:pos x="T6" y="T7"/>
                    </a:cxn>
                    <a:cxn ang="0">
                      <a:pos x="T8" y="T9"/>
                    </a:cxn>
                    <a:cxn ang="0">
                      <a:pos x="T10" y="T11"/>
                    </a:cxn>
                  </a:cxnLst>
                  <a:rect l="0" t="0" r="r" b="b"/>
                  <a:pathLst>
                    <a:path w="33" h="41">
                      <a:moveTo>
                        <a:pt x="32" y="40"/>
                      </a:moveTo>
                      <a:lnTo>
                        <a:pt x="8" y="40"/>
                      </a:lnTo>
                      <a:lnTo>
                        <a:pt x="8" y="24"/>
                      </a:lnTo>
                      <a:lnTo>
                        <a:pt x="0" y="0"/>
                      </a:lnTo>
                      <a:lnTo>
                        <a:pt x="24" y="8"/>
                      </a:lnTo>
                      <a:lnTo>
                        <a:pt x="32" y="40"/>
                      </a:lnTo>
                    </a:path>
                  </a:pathLst>
                </a:custGeom>
                <a:solidFill>
                  <a:schemeClr val="bg1">
                    <a:lumMod val="85000"/>
                  </a:schemeClr>
                </a:solidFill>
                <a:ln w="12700" cap="rnd" cmpd="sng">
                  <a:solidFill>
                    <a:schemeClr val="bg1"/>
                  </a:solidFill>
                  <a:prstDash val="solid"/>
                  <a:round/>
                  <a:headEnd type="none" w="med" len="med"/>
                  <a:tailEnd type="none" w="med" len="med"/>
                </a:ln>
                <a:effectLst/>
              </p:spPr>
              <p:txBody>
                <a:bodyPr/>
                <a:lstStyle/>
                <a:p>
                  <a:endParaRPr lang="zh-CN" altLang="en-US" dirty="0">
                    <a:solidFill>
                      <a:schemeClr val="bg2">
                        <a:lumMod val="75000"/>
                      </a:schemeClr>
                    </a:solidFill>
                    <a:cs typeface="+mn-ea"/>
                    <a:sym typeface="+mn-lt"/>
                  </a:endParaRPr>
                </a:p>
              </p:txBody>
            </p:sp>
            <p:sp>
              <p:nvSpPr>
                <p:cNvPr id="17" name="Freeform 16"/>
                <p:cNvSpPr/>
                <p:nvPr/>
              </p:nvSpPr>
              <p:spPr bwMode="invGray">
                <a:xfrm>
                  <a:off x="5306873" y="4181183"/>
                  <a:ext cx="122238" cy="96838"/>
                </a:xfrm>
                <a:custGeom>
                  <a:avLst/>
                  <a:gdLst>
                    <a:gd name="T0" fmla="*/ 24 w 65"/>
                    <a:gd name="T1" fmla="*/ 0 h 57"/>
                    <a:gd name="T2" fmla="*/ 0 w 65"/>
                    <a:gd name="T3" fmla="*/ 40 h 57"/>
                    <a:gd name="T4" fmla="*/ 24 w 65"/>
                    <a:gd name="T5" fmla="*/ 56 h 57"/>
                    <a:gd name="T6" fmla="*/ 64 w 65"/>
                    <a:gd name="T7" fmla="*/ 40 h 57"/>
                    <a:gd name="T8" fmla="*/ 64 w 65"/>
                    <a:gd name="T9" fmla="*/ 24 h 57"/>
                    <a:gd name="T10" fmla="*/ 24 w 65"/>
                    <a:gd name="T11" fmla="*/ 0 h 57"/>
                  </a:gdLst>
                  <a:ahLst/>
                  <a:cxnLst>
                    <a:cxn ang="0">
                      <a:pos x="T0" y="T1"/>
                    </a:cxn>
                    <a:cxn ang="0">
                      <a:pos x="T2" y="T3"/>
                    </a:cxn>
                    <a:cxn ang="0">
                      <a:pos x="T4" y="T5"/>
                    </a:cxn>
                    <a:cxn ang="0">
                      <a:pos x="T6" y="T7"/>
                    </a:cxn>
                    <a:cxn ang="0">
                      <a:pos x="T8" y="T9"/>
                    </a:cxn>
                    <a:cxn ang="0">
                      <a:pos x="T10" y="T11"/>
                    </a:cxn>
                  </a:cxnLst>
                  <a:rect l="0" t="0" r="r" b="b"/>
                  <a:pathLst>
                    <a:path w="65" h="57">
                      <a:moveTo>
                        <a:pt x="24" y="0"/>
                      </a:moveTo>
                      <a:lnTo>
                        <a:pt x="0" y="40"/>
                      </a:lnTo>
                      <a:lnTo>
                        <a:pt x="24" y="56"/>
                      </a:lnTo>
                      <a:lnTo>
                        <a:pt x="64" y="40"/>
                      </a:lnTo>
                      <a:lnTo>
                        <a:pt x="64" y="24"/>
                      </a:lnTo>
                      <a:lnTo>
                        <a:pt x="24" y="0"/>
                      </a:lnTo>
                    </a:path>
                  </a:pathLst>
                </a:custGeom>
                <a:solidFill>
                  <a:schemeClr val="bg1">
                    <a:lumMod val="85000"/>
                  </a:schemeClr>
                </a:solidFill>
                <a:ln w="12700" cap="rnd" cmpd="sng">
                  <a:solidFill>
                    <a:schemeClr val="bg1"/>
                  </a:solidFill>
                  <a:prstDash val="solid"/>
                  <a:round/>
                </a:ln>
                <a:effectLst/>
              </p:spPr>
              <p:txBody>
                <a:bodyPr/>
                <a:lstStyle/>
                <a:p>
                  <a:endParaRPr lang="zh-CN" altLang="en-US" dirty="0">
                    <a:solidFill>
                      <a:schemeClr val="bg2">
                        <a:lumMod val="75000"/>
                      </a:schemeClr>
                    </a:solidFill>
                    <a:cs typeface="+mn-ea"/>
                    <a:sym typeface="+mn-lt"/>
                  </a:endParaRPr>
                </a:p>
              </p:txBody>
            </p:sp>
            <p:sp>
              <p:nvSpPr>
                <p:cNvPr id="51" name="Rectangle 54"/>
                <p:cNvSpPr>
                  <a:spLocks noChangeArrowheads="1"/>
                </p:cNvSpPr>
                <p:nvPr/>
              </p:nvSpPr>
              <p:spPr bwMode="invGray">
                <a:xfrm>
                  <a:off x="3686219" y="3804047"/>
                  <a:ext cx="280492" cy="118084"/>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陕西</a:t>
                  </a:r>
                  <a:endParaRPr lang="zh-CN" altLang="en-US" sz="1100" b="1" dirty="0">
                    <a:latin typeface="+mn-lt"/>
                    <a:ea typeface="+mn-ea"/>
                    <a:cs typeface="+mn-ea"/>
                    <a:sym typeface="+mn-lt"/>
                  </a:endParaRPr>
                </a:p>
              </p:txBody>
            </p:sp>
            <p:sp>
              <p:nvSpPr>
                <p:cNvPr id="52" name="Rectangle 55"/>
                <p:cNvSpPr>
                  <a:spLocks noChangeArrowheads="1"/>
                </p:cNvSpPr>
                <p:nvPr/>
              </p:nvSpPr>
              <p:spPr bwMode="invGray">
                <a:xfrm>
                  <a:off x="3237773" y="3369333"/>
                  <a:ext cx="316636" cy="144985"/>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宁夏</a:t>
                  </a:r>
                  <a:endParaRPr lang="zh-CN" altLang="en-US" sz="1100" b="1" dirty="0">
                    <a:latin typeface="+mn-lt"/>
                    <a:ea typeface="+mn-ea"/>
                    <a:cs typeface="+mn-ea"/>
                    <a:sym typeface="+mn-lt"/>
                  </a:endParaRPr>
                </a:p>
              </p:txBody>
            </p:sp>
            <p:sp>
              <p:nvSpPr>
                <p:cNvPr id="90" name="弧形 76"/>
                <p:cNvSpPr/>
                <p:nvPr/>
              </p:nvSpPr>
              <p:spPr>
                <a:xfrm rot="709978">
                  <a:off x="2352718" y="3695411"/>
                  <a:ext cx="3363214" cy="696912"/>
                </a:xfrm>
                <a:prstGeom prst="arc">
                  <a:avLst>
                    <a:gd name="adj1" fmla="val 11377312"/>
                    <a:gd name="adj2" fmla="val 2111272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91" name="椭圆 90"/>
                <p:cNvSpPr/>
                <p:nvPr/>
              </p:nvSpPr>
              <p:spPr>
                <a:xfrm rot="180727">
                  <a:off x="2708516" y="3514933"/>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8" name="弧形 78"/>
                <p:cNvSpPr/>
                <p:nvPr/>
              </p:nvSpPr>
              <p:spPr>
                <a:xfrm rot="3646085">
                  <a:off x="4256756" y="3550041"/>
                  <a:ext cx="1505318" cy="340237"/>
                </a:xfrm>
                <a:prstGeom prst="arc">
                  <a:avLst>
                    <a:gd name="adj1" fmla="val 11143453"/>
                    <a:gd name="adj2" fmla="val 2109620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89" name="椭圆 88"/>
                <p:cNvSpPr/>
                <p:nvPr/>
              </p:nvSpPr>
              <p:spPr>
                <a:xfrm>
                  <a:off x="4657489" y="3016805"/>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6" name="弧形 77"/>
                <p:cNvSpPr/>
                <p:nvPr/>
              </p:nvSpPr>
              <p:spPr>
                <a:xfrm rot="20315110">
                  <a:off x="4154239" y="4270314"/>
                  <a:ext cx="1646294" cy="738347"/>
                </a:xfrm>
                <a:prstGeom prst="arc">
                  <a:avLst>
                    <a:gd name="adj1" fmla="val 11750796"/>
                    <a:gd name="adj2" fmla="val 2019179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87" name="椭圆 86"/>
                <p:cNvSpPr/>
                <p:nvPr/>
              </p:nvSpPr>
              <p:spPr>
                <a:xfrm rot="21362628">
                  <a:off x="4215524" y="4683492"/>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4" name="弧形 79"/>
                <p:cNvSpPr/>
                <p:nvPr/>
              </p:nvSpPr>
              <p:spPr>
                <a:xfrm rot="18516554">
                  <a:off x="4282674" y="4780037"/>
                  <a:ext cx="1638827" cy="254849"/>
                </a:xfrm>
                <a:prstGeom prst="arc">
                  <a:avLst>
                    <a:gd name="adj1" fmla="val 11047537"/>
                    <a:gd name="adj2" fmla="val 2128337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85" name="椭圆 84"/>
                <p:cNvSpPr/>
                <p:nvPr/>
              </p:nvSpPr>
              <p:spPr>
                <a:xfrm>
                  <a:off x="4516298" y="5406023"/>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弧形 80"/>
                <p:cNvSpPr/>
                <p:nvPr/>
              </p:nvSpPr>
              <p:spPr>
                <a:xfrm rot="123132">
                  <a:off x="3894454" y="4036712"/>
                  <a:ext cx="1505318" cy="340237"/>
                </a:xfrm>
                <a:prstGeom prst="arc">
                  <a:avLst>
                    <a:gd name="adj1" fmla="val 12804325"/>
                    <a:gd name="adj2" fmla="val 21348011"/>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83" name="椭圆 82"/>
                <p:cNvSpPr/>
                <p:nvPr/>
              </p:nvSpPr>
              <p:spPr>
                <a:xfrm rot="20947482">
                  <a:off x="4368160" y="3976780"/>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7" name="Rectangle 47"/>
                <p:cNvSpPr>
                  <a:spLocks noChangeArrowheads="1"/>
                </p:cNvSpPr>
                <p:nvPr/>
              </p:nvSpPr>
              <p:spPr bwMode="invGray">
                <a:xfrm>
                  <a:off x="3880898" y="4684516"/>
                  <a:ext cx="334245" cy="140382"/>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湖南</a:t>
                  </a:r>
                  <a:endParaRPr lang="zh-CN" altLang="en-US" sz="1100" b="1" dirty="0">
                    <a:latin typeface="+mn-lt"/>
                    <a:ea typeface="+mn-ea"/>
                    <a:cs typeface="+mn-ea"/>
                    <a:sym typeface="+mn-lt"/>
                  </a:endParaRPr>
                </a:p>
              </p:txBody>
            </p:sp>
            <p:sp>
              <p:nvSpPr>
                <p:cNvPr id="68" name="Rectangle 57"/>
                <p:cNvSpPr>
                  <a:spLocks noChangeArrowheads="1"/>
                </p:cNvSpPr>
                <p:nvPr/>
              </p:nvSpPr>
              <p:spPr bwMode="invGray">
                <a:xfrm>
                  <a:off x="2373533" y="3500241"/>
                  <a:ext cx="299598" cy="127620"/>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lnSpc>
                      <a:spcPts val="1140"/>
                    </a:lnSpc>
                  </a:pPr>
                  <a:r>
                    <a:rPr lang="zh-CN" altLang="en-US" sz="1100" b="1" dirty="0">
                      <a:latin typeface="+mn-lt"/>
                      <a:ea typeface="+mn-ea"/>
                      <a:cs typeface="+mn-ea"/>
                      <a:sym typeface="+mn-lt"/>
                    </a:rPr>
                    <a:t>青海</a:t>
                  </a:r>
                  <a:endParaRPr lang="zh-CN" altLang="en-US" sz="1100" b="1" dirty="0">
                    <a:latin typeface="+mn-lt"/>
                    <a:ea typeface="+mn-ea"/>
                    <a:cs typeface="+mn-ea"/>
                    <a:sym typeface="+mn-lt"/>
                  </a:endParaRPr>
                </a:p>
              </p:txBody>
            </p:sp>
            <p:sp>
              <p:nvSpPr>
                <p:cNvPr id="69" name="Rectangle 48"/>
                <p:cNvSpPr>
                  <a:spLocks noChangeArrowheads="1"/>
                </p:cNvSpPr>
                <p:nvPr/>
              </p:nvSpPr>
              <p:spPr bwMode="invGray">
                <a:xfrm>
                  <a:off x="4195029" y="5414893"/>
                  <a:ext cx="282673" cy="117475"/>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深圳</a:t>
                  </a:r>
                  <a:endParaRPr lang="zh-CN" altLang="en-US" sz="1100" b="1" dirty="0">
                    <a:latin typeface="+mn-lt"/>
                    <a:ea typeface="+mn-ea"/>
                    <a:cs typeface="+mn-ea"/>
                    <a:sym typeface="+mn-lt"/>
                  </a:endParaRPr>
                </a:p>
              </p:txBody>
            </p:sp>
            <p:sp>
              <p:nvSpPr>
                <p:cNvPr id="70" name="Rectangle 41"/>
                <p:cNvSpPr>
                  <a:spLocks noChangeArrowheads="1"/>
                </p:cNvSpPr>
                <p:nvPr/>
              </p:nvSpPr>
              <p:spPr bwMode="invGray">
                <a:xfrm>
                  <a:off x="4800100" y="2999807"/>
                  <a:ext cx="298403" cy="139070"/>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北京</a:t>
                  </a:r>
                  <a:endParaRPr lang="zh-CN" altLang="en-US" sz="1100" b="1" dirty="0">
                    <a:latin typeface="+mn-lt"/>
                    <a:ea typeface="+mn-ea"/>
                    <a:cs typeface="+mn-ea"/>
                    <a:sym typeface="+mn-lt"/>
                  </a:endParaRPr>
                </a:p>
              </p:txBody>
            </p:sp>
            <p:sp>
              <p:nvSpPr>
                <p:cNvPr id="71" name="Rectangle 6"/>
                <p:cNvSpPr>
                  <a:spLocks noChangeArrowheads="1"/>
                </p:cNvSpPr>
                <p:nvPr/>
              </p:nvSpPr>
              <p:spPr bwMode="invGray">
                <a:xfrm>
                  <a:off x="3613078" y="5901664"/>
                  <a:ext cx="287324" cy="129128"/>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海南</a:t>
                  </a:r>
                  <a:endParaRPr lang="zh-CN" altLang="en-US" sz="1100" b="1" dirty="0">
                    <a:latin typeface="+mn-lt"/>
                    <a:ea typeface="+mn-ea"/>
                    <a:cs typeface="+mn-ea"/>
                    <a:sym typeface="+mn-lt"/>
                  </a:endParaRPr>
                </a:p>
              </p:txBody>
            </p:sp>
            <p:sp>
              <p:nvSpPr>
                <p:cNvPr id="80" name="弧形 103"/>
                <p:cNvSpPr/>
                <p:nvPr/>
              </p:nvSpPr>
              <p:spPr>
                <a:xfrm rot="218588">
                  <a:off x="3762133" y="3944620"/>
                  <a:ext cx="1653472" cy="407055"/>
                </a:xfrm>
                <a:prstGeom prst="arc">
                  <a:avLst>
                    <a:gd name="adj1" fmla="val 11174957"/>
                    <a:gd name="adj2" fmla="val 21118016"/>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81" name="椭圆 80"/>
                <p:cNvSpPr/>
                <p:nvPr/>
              </p:nvSpPr>
              <p:spPr>
                <a:xfrm rot="3013233">
                  <a:off x="3782267" y="3975794"/>
                  <a:ext cx="101656" cy="101656"/>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4" name="Rectangle 51"/>
                <p:cNvSpPr>
                  <a:spLocks noChangeArrowheads="1"/>
                </p:cNvSpPr>
                <p:nvPr/>
              </p:nvSpPr>
              <p:spPr bwMode="white">
                <a:xfrm>
                  <a:off x="4183566" y="3802988"/>
                  <a:ext cx="334245" cy="140382"/>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河南</a:t>
                  </a:r>
                  <a:endParaRPr lang="zh-CN" altLang="en-US" sz="1100" b="1" dirty="0">
                    <a:latin typeface="+mn-lt"/>
                    <a:ea typeface="+mn-ea"/>
                    <a:cs typeface="+mn-ea"/>
                    <a:sym typeface="+mn-lt"/>
                  </a:endParaRPr>
                </a:p>
              </p:txBody>
            </p:sp>
            <p:sp>
              <p:nvSpPr>
                <p:cNvPr id="75" name="弧形 106"/>
                <p:cNvSpPr/>
                <p:nvPr/>
              </p:nvSpPr>
              <p:spPr>
                <a:xfrm rot="1409023">
                  <a:off x="3546988" y="3729048"/>
                  <a:ext cx="2198871" cy="340237"/>
                </a:xfrm>
                <a:prstGeom prst="arc">
                  <a:avLst>
                    <a:gd name="adj1" fmla="val 10864010"/>
                    <a:gd name="adj2" fmla="val 2098973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76" name="椭圆 75"/>
                <p:cNvSpPr/>
                <p:nvPr/>
              </p:nvSpPr>
              <p:spPr>
                <a:xfrm rot="18801678">
                  <a:off x="3562805" y="3391898"/>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7" name="椭圆 96"/>
                <p:cNvSpPr/>
                <p:nvPr/>
              </p:nvSpPr>
              <p:spPr>
                <a:xfrm rot="21444915">
                  <a:off x="3922614" y="5906197"/>
                  <a:ext cx="101656" cy="101656"/>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9" name="文本框 98"/>
                <p:cNvSpPr txBox="1"/>
                <p:nvPr/>
              </p:nvSpPr>
              <p:spPr>
                <a:xfrm>
                  <a:off x="5575880" y="4086256"/>
                  <a:ext cx="722287" cy="338554"/>
                </a:xfrm>
                <a:prstGeom prst="rect">
                  <a:avLst/>
                </a:prstGeom>
                <a:noFill/>
              </p:spPr>
              <p:txBody>
                <a:bodyPr wrap="square" rtlCol="0">
                  <a:spAutoFit/>
                </a:bodyPr>
                <a:lstStyle/>
                <a:p>
                  <a:pPr algn="ctr"/>
                  <a:r>
                    <a:rPr lang="zh-CN" altLang="en-US" sz="1600" b="1" dirty="0">
                      <a:cs typeface="+mn-ea"/>
                      <a:sym typeface="+mn-lt"/>
                    </a:rPr>
                    <a:t>上海</a:t>
                  </a:r>
                  <a:endParaRPr lang="zh-CN" altLang="en-US" sz="1600" b="1" dirty="0">
                    <a:cs typeface="+mn-ea"/>
                    <a:sym typeface="+mn-lt"/>
                  </a:endParaRPr>
                </a:p>
              </p:txBody>
            </p:sp>
            <p:sp>
              <p:nvSpPr>
                <p:cNvPr id="101" name="Rectangle 41"/>
                <p:cNvSpPr>
                  <a:spLocks noChangeArrowheads="1"/>
                </p:cNvSpPr>
                <p:nvPr/>
              </p:nvSpPr>
              <p:spPr bwMode="invGray">
                <a:xfrm>
                  <a:off x="5191770" y="3803859"/>
                  <a:ext cx="298403" cy="139070"/>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江苏</a:t>
                  </a:r>
                  <a:endParaRPr lang="zh-CN" altLang="en-US" sz="1100" b="1" dirty="0">
                    <a:latin typeface="+mn-lt"/>
                    <a:ea typeface="+mn-ea"/>
                    <a:cs typeface="+mn-ea"/>
                    <a:sym typeface="+mn-lt"/>
                  </a:endParaRPr>
                </a:p>
              </p:txBody>
            </p:sp>
            <p:sp>
              <p:nvSpPr>
                <p:cNvPr id="102" name="椭圆 101"/>
                <p:cNvSpPr/>
                <p:nvPr/>
              </p:nvSpPr>
              <p:spPr>
                <a:xfrm>
                  <a:off x="5087628" y="3829314"/>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5" name="弧形 79"/>
                <p:cNvSpPr/>
                <p:nvPr/>
              </p:nvSpPr>
              <p:spPr>
                <a:xfrm rot="18713999">
                  <a:off x="4211280" y="4702747"/>
                  <a:ext cx="1638827" cy="254849"/>
                </a:xfrm>
                <a:prstGeom prst="arc">
                  <a:avLst>
                    <a:gd name="adj1" fmla="val 11145873"/>
                    <a:gd name="adj2" fmla="val 2128337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107" name="椭圆 106"/>
                <p:cNvSpPr/>
                <p:nvPr/>
              </p:nvSpPr>
              <p:spPr>
                <a:xfrm>
                  <a:off x="4468673" y="5239335"/>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8" name="Rectangle 48"/>
                <p:cNvSpPr>
                  <a:spLocks noChangeArrowheads="1"/>
                </p:cNvSpPr>
                <p:nvPr/>
              </p:nvSpPr>
              <p:spPr bwMode="invGray">
                <a:xfrm>
                  <a:off x="4137023" y="5189584"/>
                  <a:ext cx="282673" cy="117475"/>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lnSpc>
                      <a:spcPts val="1140"/>
                    </a:lnSpc>
                  </a:pPr>
                  <a:r>
                    <a:rPr lang="zh-CN" altLang="en-US" sz="1100" b="1" dirty="0">
                      <a:latin typeface="+mn-lt"/>
                      <a:ea typeface="+mn-ea"/>
                      <a:cs typeface="+mn-ea"/>
                      <a:sym typeface="+mn-lt"/>
                    </a:rPr>
                    <a:t>广州</a:t>
                  </a:r>
                  <a:endParaRPr lang="zh-CN" altLang="en-US" sz="1100" b="1" dirty="0">
                    <a:latin typeface="+mn-lt"/>
                    <a:ea typeface="+mn-ea"/>
                    <a:cs typeface="+mn-ea"/>
                    <a:sym typeface="+mn-lt"/>
                  </a:endParaRPr>
                </a:p>
              </p:txBody>
            </p:sp>
            <p:pic>
              <p:nvPicPr>
                <p:cNvPr id="106" name="图片 10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4945" y="4003520"/>
                  <a:ext cx="386798" cy="466451"/>
                </a:xfrm>
                <a:prstGeom prst="rect">
                  <a:avLst/>
                </a:prstGeom>
                <a:effectLst>
                  <a:outerShdw blurRad="50800" dist="38100" dir="5400000" algn="t" rotWithShape="0">
                    <a:prstClr val="black">
                      <a:alpha val="40000"/>
                    </a:prstClr>
                  </a:outerShdw>
                </a:effectLst>
              </p:spPr>
            </p:pic>
            <p:sp>
              <p:nvSpPr>
                <p:cNvPr id="109" name="弧形 76"/>
                <p:cNvSpPr/>
                <p:nvPr/>
              </p:nvSpPr>
              <p:spPr>
                <a:xfrm rot="1239026">
                  <a:off x="1240198" y="3126427"/>
                  <a:ext cx="4375468" cy="696912"/>
                </a:xfrm>
                <a:prstGeom prst="arc">
                  <a:avLst>
                    <a:gd name="adj1" fmla="val 11125551"/>
                    <a:gd name="adj2" fmla="val 2140963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cs typeface="+mn-ea"/>
                    <a:sym typeface="+mn-lt"/>
                  </a:endParaRPr>
                </a:p>
              </p:txBody>
            </p:sp>
            <p:sp>
              <p:nvSpPr>
                <p:cNvPr id="110" name="Rectangle 57"/>
                <p:cNvSpPr>
                  <a:spLocks noChangeArrowheads="1"/>
                </p:cNvSpPr>
                <p:nvPr/>
              </p:nvSpPr>
              <p:spPr bwMode="invGray">
                <a:xfrm>
                  <a:off x="1575203" y="2434287"/>
                  <a:ext cx="299598" cy="127620"/>
                </a:xfrm>
                <a:prstGeom prst="rect">
                  <a:avLst/>
                </a:prstGeom>
                <a:noFill/>
                <a:ln>
                  <a:noFill/>
                </a:ln>
                <a:effectLst/>
              </p:spPr>
              <p:txBody>
                <a:bodyPr lIns="0" tIns="0" rIns="0" bIns="0"/>
                <a:lstStyle>
                  <a:lvl1pPr defTabSz="805180">
                    <a:defRPr>
                      <a:solidFill>
                        <a:schemeClr val="tx1"/>
                      </a:solidFill>
                      <a:latin typeface="Arial" panose="020B0604020202020204" pitchFamily="34" charset="0"/>
                      <a:ea typeface="宋体" panose="02010600030101010101" pitchFamily="2" charset="-122"/>
                    </a:defRPr>
                  </a:lvl1pPr>
                  <a:lvl2pPr marL="401955" defTabSz="805180">
                    <a:defRPr>
                      <a:solidFill>
                        <a:schemeClr val="tx1"/>
                      </a:solidFill>
                      <a:latin typeface="Arial" panose="020B0604020202020204" pitchFamily="34" charset="0"/>
                      <a:ea typeface="宋体" panose="02010600030101010101" pitchFamily="2" charset="-122"/>
                    </a:defRPr>
                  </a:lvl2pPr>
                  <a:lvl3pPr marL="805180" defTabSz="805180">
                    <a:defRPr>
                      <a:solidFill>
                        <a:schemeClr val="tx1"/>
                      </a:solidFill>
                      <a:latin typeface="Arial" panose="020B0604020202020204" pitchFamily="34" charset="0"/>
                      <a:ea typeface="宋体" panose="02010600030101010101" pitchFamily="2" charset="-122"/>
                    </a:defRPr>
                  </a:lvl3pPr>
                  <a:lvl4pPr marL="1206500" defTabSz="805180">
                    <a:defRPr>
                      <a:solidFill>
                        <a:schemeClr val="tx1"/>
                      </a:solidFill>
                      <a:latin typeface="Arial" panose="020B0604020202020204" pitchFamily="34" charset="0"/>
                      <a:ea typeface="宋体" panose="02010600030101010101" pitchFamily="2" charset="-122"/>
                    </a:defRPr>
                  </a:lvl4pPr>
                  <a:lvl5pPr marL="1608455" defTabSz="805180">
                    <a:defRPr>
                      <a:solidFill>
                        <a:schemeClr val="tx1"/>
                      </a:solidFill>
                      <a:latin typeface="Arial" panose="020B0604020202020204" pitchFamily="34" charset="0"/>
                      <a:ea typeface="宋体" panose="02010600030101010101" pitchFamily="2" charset="-122"/>
                    </a:defRPr>
                  </a:lvl5pPr>
                  <a:lvl6pPr marL="20656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8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800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7255" defTabSz="8051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0" hangingPunct="0">
                    <a:lnSpc>
                      <a:spcPts val="1140"/>
                    </a:lnSpc>
                  </a:pPr>
                  <a:r>
                    <a:rPr lang="zh-CN" altLang="en-US" sz="1100" b="1" dirty="0">
                      <a:latin typeface="+mn-lt"/>
                      <a:ea typeface="+mn-ea"/>
                      <a:cs typeface="+mn-ea"/>
                      <a:sym typeface="+mn-lt"/>
                    </a:rPr>
                    <a:t>新疆</a:t>
                  </a:r>
                  <a:endParaRPr lang="zh-CN" altLang="en-US" sz="1100" b="1" dirty="0">
                    <a:latin typeface="+mn-lt"/>
                    <a:ea typeface="+mn-ea"/>
                    <a:cs typeface="+mn-ea"/>
                    <a:sym typeface="+mn-lt"/>
                  </a:endParaRPr>
                </a:p>
              </p:txBody>
            </p:sp>
            <p:sp>
              <p:nvSpPr>
                <p:cNvPr id="112" name="椭圆 111"/>
                <p:cNvSpPr/>
                <p:nvPr/>
              </p:nvSpPr>
              <p:spPr>
                <a:xfrm rot="180727">
                  <a:off x="1673466" y="2594183"/>
                  <a:ext cx="103073" cy="103073"/>
                </a:xfrm>
                <a:prstGeom prst="ellipse">
                  <a:avLst/>
                </a:prstGeom>
                <a:solidFill>
                  <a:schemeClr val="tx1"/>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grpSp>
      <p:grpSp>
        <p:nvGrpSpPr>
          <p:cNvPr id="92" name="组合 91"/>
          <p:cNvGrpSpPr/>
          <p:nvPr/>
        </p:nvGrpSpPr>
        <p:grpSpPr>
          <a:xfrm>
            <a:off x="1" y="6786000"/>
            <a:ext cx="2151527" cy="72000"/>
            <a:chOff x="0" y="6786000"/>
            <a:chExt cx="2359742" cy="72000"/>
          </a:xfrm>
        </p:grpSpPr>
        <p:sp>
          <p:nvSpPr>
            <p:cNvPr id="93" name="矩形 92"/>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矩形 93"/>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矩形 94"/>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矩形 95"/>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矩形 11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矩形 114"/>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1999" cy="6858000"/>
          </a:xfrm>
          <a:prstGeom prst="rect">
            <a:avLst/>
          </a:prstGeom>
          <a:blipFill dpi="0" rotWithShape="1">
            <a:blip r:embed="rId1" cstate="print">
              <a:alphaModFix amt="20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6" name="图片 5"/>
          <p:cNvPicPr>
            <a:picLocks noChangeAspect="1"/>
          </p:cNvPicPr>
          <p:nvPr/>
        </p:nvPicPr>
        <p:blipFill>
          <a:blip r:embed="rId2" cstate="email"/>
          <a:stretch>
            <a:fillRect/>
          </a:stretch>
        </p:blipFill>
        <p:spPr>
          <a:xfrm>
            <a:off x="5022455" y="822746"/>
            <a:ext cx="7169544" cy="3811588"/>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76550"/>
            <a:ext cx="12192000" cy="3981450"/>
          </a:xfrm>
          <a:prstGeom prst="rect">
            <a:avLst/>
          </a:prstGeom>
        </p:spPr>
      </p:pic>
      <p:sp>
        <p:nvSpPr>
          <p:cNvPr id="9" name="矩形: 单圆角 8"/>
          <p:cNvSpPr/>
          <p:nvPr/>
        </p:nvSpPr>
        <p:spPr>
          <a:xfrm>
            <a:off x="836295" y="1354516"/>
            <a:ext cx="1804670" cy="445135"/>
          </a:xfrm>
          <a:prstGeom prst="round1Rect">
            <a:avLst>
              <a:gd name="adj" fmla="val 4003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dirty="0">
                <a:solidFill>
                  <a:schemeClr val="tx1"/>
                </a:solidFill>
                <a:cs typeface="+mn-ea"/>
                <a:sym typeface="+mn-lt"/>
              </a:rPr>
              <a:t>管理体系证书</a:t>
            </a:r>
            <a:endParaRPr lang="zh-CN" altLang="en-US" dirty="0">
              <a:solidFill>
                <a:schemeClr val="tx1"/>
              </a:solidFill>
              <a:cs typeface="+mn-ea"/>
              <a:sym typeface="+mn-lt"/>
            </a:endParaRPr>
          </a:p>
        </p:txBody>
      </p:sp>
      <p:sp>
        <p:nvSpPr>
          <p:cNvPr id="10" name="文本框 9"/>
          <p:cNvSpPr txBox="1"/>
          <p:nvPr/>
        </p:nvSpPr>
        <p:spPr>
          <a:xfrm>
            <a:off x="729932" y="1804314"/>
            <a:ext cx="2831976" cy="613694"/>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en-US" altLang="zh-CN" sz="1200" dirty="0">
                <a:cs typeface="+mn-ea"/>
                <a:sym typeface="+mn-lt"/>
              </a:rPr>
              <a:t>ISO9001</a:t>
            </a:r>
            <a:r>
              <a:rPr lang="zh-CN" altLang="en-US" sz="1200" dirty="0">
                <a:cs typeface="+mn-ea"/>
                <a:sym typeface="+mn-lt"/>
              </a:rPr>
              <a:t>质量管理体系</a:t>
            </a:r>
            <a:endParaRPr lang="zh-CN" altLang="en-US" sz="1200" dirty="0">
              <a:cs typeface="+mn-ea"/>
              <a:sym typeface="+mn-lt"/>
            </a:endParaRPr>
          </a:p>
          <a:p>
            <a:pPr marL="171450" indent="-171450">
              <a:lnSpc>
                <a:spcPct val="150000"/>
              </a:lnSpc>
              <a:buFont typeface="Wingdings" panose="05000000000000000000" pitchFamily="2" charset="2"/>
              <a:buChar char="l"/>
            </a:pPr>
            <a:r>
              <a:rPr lang="en-US" altLang="zh-CN" sz="1200" dirty="0">
                <a:cs typeface="+mn-ea"/>
                <a:sym typeface="+mn-lt"/>
              </a:rPr>
              <a:t>ISO27001</a:t>
            </a:r>
            <a:r>
              <a:rPr lang="zh-CN" altLang="en-US" sz="1200" dirty="0">
                <a:cs typeface="+mn-ea"/>
                <a:sym typeface="+mn-lt"/>
              </a:rPr>
              <a:t>信息安全管理体系</a:t>
            </a:r>
            <a:endParaRPr lang="zh-CN" altLang="en-US" sz="1200" dirty="0">
              <a:cs typeface="+mn-ea"/>
              <a:sym typeface="+mn-lt"/>
            </a:endParaRPr>
          </a:p>
        </p:txBody>
      </p:sp>
      <p:sp>
        <p:nvSpPr>
          <p:cNvPr id="11" name="矩形: 单圆角 10"/>
          <p:cNvSpPr/>
          <p:nvPr/>
        </p:nvSpPr>
        <p:spPr>
          <a:xfrm>
            <a:off x="847818" y="4567553"/>
            <a:ext cx="2115834" cy="445442"/>
          </a:xfrm>
          <a:prstGeom prst="round1Rect">
            <a:avLst>
              <a:gd name="adj" fmla="val 40035"/>
            </a:avLst>
          </a:prstGeom>
          <a:gradFill flip="none" rotWithShape="1">
            <a:gsLst>
              <a:gs pos="100000">
                <a:schemeClr val="accent4">
                  <a:lumMod val="60000"/>
                  <a:lumOff val="40000"/>
                </a:schemeClr>
              </a:gs>
              <a:gs pos="0">
                <a:schemeClr val="accent4"/>
              </a:gs>
            </a:gsLst>
            <a:lin ang="0" scaled="0"/>
            <a:tileRect/>
          </a:gradFill>
          <a:ln w="19050" cap="rnd" cmpd="sng">
            <a:solidFill>
              <a:schemeClr val="accent4"/>
            </a:solidFill>
            <a:prstDash val="solid"/>
            <a:round/>
          </a:ln>
          <a:effectLst/>
        </p:spPr>
        <p:txBody>
          <a:bodyPr rtlCol="0" anchor="ctr"/>
          <a:lstStyle/>
          <a:p>
            <a:pPr algn="ctr"/>
            <a:r>
              <a:rPr lang="zh-CN" altLang="en-US" dirty="0">
                <a:solidFill>
                  <a:schemeClr val="tx1"/>
                </a:solidFill>
                <a:cs typeface="+mn-ea"/>
                <a:sym typeface="+mn-lt"/>
              </a:rPr>
              <a:t>主要服务资质证书</a:t>
            </a:r>
            <a:endParaRPr lang="zh-CN" altLang="en-US" dirty="0">
              <a:solidFill>
                <a:schemeClr val="tx1"/>
              </a:solidFill>
              <a:cs typeface="+mn-ea"/>
              <a:sym typeface="+mn-lt"/>
            </a:endParaRPr>
          </a:p>
        </p:txBody>
      </p:sp>
      <p:sp>
        <p:nvSpPr>
          <p:cNvPr id="12" name="文本框 11"/>
          <p:cNvSpPr txBox="1"/>
          <p:nvPr/>
        </p:nvSpPr>
        <p:spPr>
          <a:xfrm>
            <a:off x="741138" y="5012995"/>
            <a:ext cx="4058258" cy="1443152"/>
          </a:xfrm>
          <a:prstGeom prst="rect">
            <a:avLst/>
          </a:prstGeom>
          <a:noFill/>
        </p:spPr>
        <p:txBody>
          <a:bodyPr wrap="square" rtlCol="0">
            <a:spAutoFit/>
          </a:bodyPr>
          <a:lstStyle/>
          <a:p>
            <a:pPr marL="171450" indent="-171450">
              <a:lnSpc>
                <a:spcPct val="150000"/>
              </a:lnSpc>
              <a:buFont typeface="Wingdings" panose="05000000000000000000" pitchFamily="2" charset="2"/>
              <a:buChar char="l"/>
            </a:pPr>
            <a:r>
              <a:rPr lang="zh-CN" altLang="en-US" sz="1200" dirty="0">
                <a:cs typeface="+mn-ea"/>
                <a:sym typeface="+mn-lt"/>
              </a:rPr>
              <a:t>信息安全等级保护安全建设服务机构能力评估合格证书</a:t>
            </a:r>
            <a:endParaRPr lang="en-US" altLang="zh-CN"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信息安全</a:t>
            </a:r>
            <a:r>
              <a:rPr lang="en-US" altLang="zh-CN" sz="1200" dirty="0">
                <a:cs typeface="+mn-ea"/>
                <a:sym typeface="+mn-lt"/>
              </a:rPr>
              <a:t>【</a:t>
            </a:r>
            <a:r>
              <a:rPr lang="zh-CN" altLang="en-US" sz="1200" dirty="0">
                <a:cs typeface="+mn-ea"/>
                <a:sym typeface="+mn-lt"/>
              </a:rPr>
              <a:t>风险评估</a:t>
            </a:r>
            <a:r>
              <a:rPr lang="en-US" altLang="zh-CN" sz="1200" dirty="0">
                <a:cs typeface="+mn-ea"/>
                <a:sym typeface="+mn-lt"/>
              </a:rPr>
              <a:t>】</a:t>
            </a:r>
            <a:r>
              <a:rPr lang="zh-CN" altLang="en-US" sz="1200" dirty="0">
                <a:cs typeface="+mn-ea"/>
                <a:sym typeface="+mn-lt"/>
              </a:rPr>
              <a:t>服务资质证书</a:t>
            </a:r>
            <a:endParaRPr lang="zh-CN" altLang="en-US"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信息安全</a:t>
            </a:r>
            <a:r>
              <a:rPr lang="en-US" altLang="zh-CN" sz="1200" dirty="0">
                <a:cs typeface="+mn-ea"/>
                <a:sym typeface="+mn-lt"/>
              </a:rPr>
              <a:t>【</a:t>
            </a:r>
            <a:r>
              <a:rPr lang="zh-CN" altLang="en-US" sz="1200" dirty="0">
                <a:cs typeface="+mn-ea"/>
                <a:sym typeface="+mn-lt"/>
              </a:rPr>
              <a:t>应急处理</a:t>
            </a:r>
            <a:r>
              <a:rPr lang="en-US" altLang="zh-CN" sz="1200" dirty="0">
                <a:cs typeface="+mn-ea"/>
                <a:sym typeface="+mn-lt"/>
              </a:rPr>
              <a:t>】</a:t>
            </a:r>
            <a:r>
              <a:rPr lang="zh-CN" altLang="en-US" sz="1200" dirty="0">
                <a:cs typeface="+mn-ea"/>
                <a:sym typeface="+mn-lt"/>
              </a:rPr>
              <a:t>服务资质证书</a:t>
            </a:r>
            <a:endParaRPr lang="zh-CN" altLang="en-US" sz="1200" dirty="0">
              <a:cs typeface="+mn-ea"/>
              <a:sym typeface="+mn-lt"/>
            </a:endParaRPr>
          </a:p>
          <a:p>
            <a:pPr marL="171450" indent="-171450">
              <a:lnSpc>
                <a:spcPct val="150000"/>
              </a:lnSpc>
              <a:buFont typeface="Wingdings" panose="05000000000000000000" pitchFamily="2" charset="2"/>
              <a:buChar char="l"/>
            </a:pPr>
            <a:r>
              <a:rPr lang="zh-CN" altLang="en-US" sz="1200" dirty="0">
                <a:cs typeface="+mn-ea"/>
                <a:sym typeface="+mn-lt"/>
              </a:rPr>
              <a:t>信息系统</a:t>
            </a:r>
            <a:r>
              <a:rPr lang="en-US" altLang="zh-CN" sz="1200" dirty="0">
                <a:cs typeface="+mn-ea"/>
                <a:sym typeface="+mn-lt"/>
              </a:rPr>
              <a:t>【</a:t>
            </a:r>
            <a:r>
              <a:rPr lang="zh-CN" altLang="en-US" sz="1200" dirty="0">
                <a:cs typeface="+mn-ea"/>
                <a:sym typeface="+mn-lt"/>
              </a:rPr>
              <a:t>安全运维</a:t>
            </a:r>
            <a:r>
              <a:rPr lang="en-US" altLang="zh-CN" sz="1200" dirty="0">
                <a:cs typeface="+mn-ea"/>
                <a:sym typeface="+mn-lt"/>
              </a:rPr>
              <a:t>】</a:t>
            </a:r>
            <a:r>
              <a:rPr lang="zh-CN" altLang="en-US" sz="1200" dirty="0">
                <a:cs typeface="+mn-ea"/>
                <a:sym typeface="+mn-lt"/>
              </a:rPr>
              <a:t>服务资质证书</a:t>
            </a:r>
            <a:endParaRPr lang="en-US" altLang="zh-CN" sz="1200" dirty="0">
              <a:cs typeface="+mn-ea"/>
              <a:sym typeface="+mn-lt"/>
            </a:endParaRPr>
          </a:p>
          <a:p>
            <a:pPr>
              <a:lnSpc>
                <a:spcPct val="150000"/>
              </a:lnSpc>
            </a:pPr>
            <a:r>
              <a:rPr kumimoji="0" lang="en-US" altLang="zh-CN"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 · · · · ·</a:t>
            </a:r>
            <a:endParaRPr kumimoji="0" lang="zh-CN" altLang="en-US"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13" name="图片 12"/>
          <p:cNvPicPr>
            <a:picLocks noChangeAspect="1"/>
          </p:cNvPicPr>
          <p:nvPr/>
        </p:nvPicPr>
        <p:blipFill>
          <a:blip r:embed="rId4" cstate="email"/>
          <a:stretch>
            <a:fillRect/>
          </a:stretch>
        </p:blipFill>
        <p:spPr>
          <a:xfrm>
            <a:off x="5470735" y="4597657"/>
            <a:ext cx="6049925" cy="2133566"/>
          </a:xfrm>
          <a:prstGeom prst="rect">
            <a:avLst/>
          </a:prstGeom>
        </p:spPr>
      </p:pic>
      <p:sp>
        <p:nvSpPr>
          <p:cNvPr id="14" name="文本框 13"/>
          <p:cNvSpPr txBox="1"/>
          <p:nvPr/>
        </p:nvSpPr>
        <p:spPr>
          <a:xfrm>
            <a:off x="203684" y="188640"/>
            <a:ext cx="2831976" cy="861774"/>
          </a:xfrm>
          <a:prstGeom prst="rect">
            <a:avLst/>
          </a:prstGeom>
          <a:noFill/>
        </p:spPr>
        <p:txBody>
          <a:bodyPr wrap="square" rtlCol="0">
            <a:spAutoFit/>
          </a:bodyPr>
          <a:lstStyle/>
          <a:p>
            <a:r>
              <a:rPr lang="zh-CN" altLang="en-US" sz="3200" b="1" dirty="0">
                <a:solidFill>
                  <a:schemeClr val="accent4"/>
                </a:solidFill>
                <a:cs typeface="+mn-ea"/>
                <a:sym typeface="+mn-lt"/>
              </a:rPr>
              <a:t>资质证书</a:t>
            </a:r>
            <a:endParaRPr lang="en-US" altLang="zh-CN" sz="3200" b="1" dirty="0">
              <a:solidFill>
                <a:schemeClr val="accent4"/>
              </a:solidFill>
              <a:cs typeface="+mn-ea"/>
              <a:sym typeface="+mn-lt"/>
            </a:endParaRPr>
          </a:p>
          <a:p>
            <a:r>
              <a:rPr lang="en-US" altLang="zh-CN" dirty="0">
                <a:solidFill>
                  <a:schemeClr val="accent4"/>
                </a:solidFill>
                <a:cs typeface="+mn-ea"/>
                <a:sym typeface="+mn-lt"/>
              </a:rPr>
              <a:t>Qualification Certificate</a:t>
            </a:r>
            <a:endParaRPr lang="zh-CN" altLang="en-US" dirty="0">
              <a:solidFill>
                <a:schemeClr val="accent4"/>
              </a:solidFill>
              <a:cs typeface="+mn-ea"/>
              <a:sym typeface="+mn-lt"/>
            </a:endParaRPr>
          </a:p>
        </p:txBody>
      </p:sp>
      <p:grpSp>
        <p:nvGrpSpPr>
          <p:cNvPr id="21" name="组合 20"/>
          <p:cNvGrpSpPr/>
          <p:nvPr/>
        </p:nvGrpSpPr>
        <p:grpSpPr>
          <a:xfrm>
            <a:off x="1" y="6786000"/>
            <a:ext cx="2510116" cy="72000"/>
            <a:chOff x="0" y="6786000"/>
            <a:chExt cx="2753033" cy="72000"/>
          </a:xfrm>
        </p:grpSpPr>
        <p:sp>
          <p:nvSpPr>
            <p:cNvPr id="22" name="矩形 21"/>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flipH="1">
            <a:off x="-19702" y="0"/>
            <a:ext cx="12211704" cy="6858000"/>
          </a:xfrm>
          <a:prstGeom prst="rect">
            <a:avLst/>
          </a:prstGeom>
          <a:blipFill dpi="0" rotWithShape="1">
            <a:blip r:embed="rId1">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ea"/>
              <a:sym typeface="+mn-lt"/>
            </a:endParaRPr>
          </a:p>
        </p:txBody>
      </p:sp>
      <p:sp>
        <p:nvSpPr>
          <p:cNvPr id="16" name="矩形 15"/>
          <p:cNvSpPr/>
          <p:nvPr/>
        </p:nvSpPr>
        <p:spPr>
          <a:xfrm rot="5400000">
            <a:off x="51048" y="-51048"/>
            <a:ext cx="6858000" cy="6960096"/>
          </a:xfrm>
          <a:prstGeom prst="rect">
            <a:avLst/>
          </a:prstGeom>
          <a:gradFill>
            <a:gsLst>
              <a:gs pos="53000">
                <a:schemeClr val="accent4"/>
              </a:gs>
              <a:gs pos="0">
                <a:schemeClr val="accent4">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21" name="文本框 20"/>
          <p:cNvSpPr txBox="1"/>
          <p:nvPr/>
        </p:nvSpPr>
        <p:spPr>
          <a:xfrm>
            <a:off x="192588" y="189561"/>
            <a:ext cx="2940697" cy="861774"/>
          </a:xfrm>
          <a:prstGeom prst="rect">
            <a:avLst/>
          </a:prstGeom>
          <a:noFill/>
        </p:spPr>
        <p:txBody>
          <a:bodyPr wrap="square" rtlCol="0">
            <a:spAutoFit/>
          </a:bodyPr>
          <a:lstStyle>
            <a:defPPr>
              <a:defRPr lang="zh-CN"/>
            </a:defPPr>
            <a:lvl1pPr>
              <a:defRPr sz="3200" b="1">
                <a:cs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sym typeface="+mn-lt"/>
              </a:rPr>
              <a:t>行业地位</a:t>
            </a:r>
            <a:endParaRPr kumimoji="0" lang="en-US" altLang="zh-CN" sz="3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sym typeface="+mn-lt"/>
              </a:rPr>
              <a:t>Industry Status</a:t>
            </a: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sym typeface="+mn-lt"/>
            </a:endParaRPr>
          </a:p>
        </p:txBody>
      </p:sp>
      <p:sp>
        <p:nvSpPr>
          <p:cNvPr id="6" name="文本框 5"/>
          <p:cNvSpPr txBox="1"/>
          <p:nvPr/>
        </p:nvSpPr>
        <p:spPr>
          <a:xfrm>
            <a:off x="192588" y="1240896"/>
            <a:ext cx="4120448" cy="5321137"/>
          </a:xfrm>
          <a:prstGeom prst="rect">
            <a:avLst/>
          </a:prstGeom>
          <a:noFill/>
        </p:spPr>
        <p:txBody>
          <a:bodyPr wrap="square" rtlCol="0">
            <a:spAutoFit/>
          </a:bodyPr>
          <a:lstStyle/>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上海市高新技术企业</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上海市“专精特新”企业</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杨浦区“专精特新”企业</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上海市“科技小巨人</a:t>
            </a:r>
            <a:r>
              <a:rPr lang="zh-CN" altLang="en-US" sz="1200" dirty="0">
                <a:solidFill>
                  <a:prstClr val="black"/>
                </a:solidFill>
                <a:latin typeface="Arial" panose="020B0604020202020204"/>
                <a:ea typeface="微软雅黑" panose="020B0503020204020204" pitchFamily="34" charset="-122"/>
                <a:cs typeface="+mn-ea"/>
                <a:sym typeface="+mn-lt"/>
              </a:rPr>
              <a:t>培育</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”企业</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上海市杨浦区“科技小巨人”企业</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区块链企业</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lang="zh-CN" altLang="en-US" sz="1200" dirty="0">
                <a:solidFill>
                  <a:prstClr val="black"/>
                </a:solidFill>
                <a:latin typeface="Arial" panose="020B0604020202020204"/>
                <a:ea typeface="微软雅黑" panose="020B0503020204020204" pitchFamily="34" charset="-122"/>
                <a:cs typeface="+mn-ea"/>
                <a:sym typeface="+mn-lt"/>
              </a:rPr>
              <a:t>上海市双百企业</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上海市高新技术成果转化项目</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上海市信息网络安全管理协会</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理事单位</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互联网创新企业志愿者联盟</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理事单位</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上海区块链技术协会</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理事单位</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信息技术应用创新工作委员会</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会员单位</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中国通信企业协会</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会员单位</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华为技术有限公司</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华为云优选级经销商</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网络系统安全专业委员会</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成员单位</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上海市委网信办网络安全技术支撑单位</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上海信息技术应用创新联盟</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会员单位</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228600" marR="0" lvl="0" indent="-22860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上海市人工智能创业就业促进会</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人工智能专业委员会</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a:lnSpc>
                <a:spcPct val="150000"/>
              </a:lnSpc>
              <a:defRPr/>
            </a:pPr>
            <a:r>
              <a:rPr kumimoji="0" lang="en-US" altLang="zh-CN"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 · · · · ·</a:t>
            </a:r>
            <a:endParaRPr kumimoji="0" lang="zh-CN" altLang="en-US"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3758214" y="1240896"/>
            <a:ext cx="7994298" cy="4847054"/>
          </a:xfrm>
          <a:prstGeom prst="rect">
            <a:avLst/>
          </a:prstGeom>
          <a:effectLst>
            <a:outerShdw blurRad="50800" dist="38100" dir="5400000" algn="t" rotWithShape="0">
              <a:schemeClr val="accent4">
                <a:lumMod val="75000"/>
                <a:alpha val="40000"/>
              </a:schemeClr>
            </a:outerShdw>
          </a:effectLst>
        </p:spPr>
      </p:pic>
      <p:grpSp>
        <p:nvGrpSpPr>
          <p:cNvPr id="8" name="组合 7"/>
          <p:cNvGrpSpPr/>
          <p:nvPr/>
        </p:nvGrpSpPr>
        <p:grpSpPr>
          <a:xfrm>
            <a:off x="1" y="6786000"/>
            <a:ext cx="2868704" cy="72000"/>
            <a:chOff x="0" y="6786000"/>
            <a:chExt cx="3146323" cy="72000"/>
          </a:xfrm>
        </p:grpSpPr>
        <p:sp>
          <p:nvSpPr>
            <p:cNvPr id="9" name="矩形 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t="13369" r="16887" b="13369"/>
          <a:stretch>
            <a:fillRect/>
          </a:stretch>
        </p:blipFill>
        <p:spPr>
          <a:xfrm>
            <a:off x="3450456" y="0"/>
            <a:ext cx="8741544" cy="6858000"/>
          </a:xfrm>
          <a:prstGeom prst="rect">
            <a:avLst/>
          </a:prstGeom>
        </p:spPr>
      </p:pic>
      <p:sp>
        <p:nvSpPr>
          <p:cNvPr id="14" name="矩形 13"/>
          <p:cNvSpPr/>
          <p:nvPr/>
        </p:nvSpPr>
        <p:spPr>
          <a:xfrm rot="5400000">
            <a:off x="51048" y="-51048"/>
            <a:ext cx="6858000" cy="6960096"/>
          </a:xfrm>
          <a:prstGeom prst="rect">
            <a:avLst/>
          </a:prstGeom>
          <a:gradFill>
            <a:gsLst>
              <a:gs pos="53000">
                <a:schemeClr val="accent4"/>
              </a:gs>
              <a:gs pos="0">
                <a:schemeClr val="accent4">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21" name="文本框 20"/>
          <p:cNvSpPr txBox="1"/>
          <p:nvPr/>
        </p:nvSpPr>
        <p:spPr>
          <a:xfrm>
            <a:off x="191344" y="189561"/>
            <a:ext cx="2940697" cy="861774"/>
          </a:xfrm>
          <a:prstGeom prst="rect">
            <a:avLst/>
          </a:prstGeom>
          <a:noFill/>
        </p:spPr>
        <p:txBody>
          <a:bodyPr wrap="square" rtlCol="0">
            <a:spAutoFit/>
          </a:bodyPr>
          <a:lstStyle>
            <a:defPPr>
              <a:defRPr lang="zh-CN"/>
            </a:defPPr>
            <a:lvl1pPr>
              <a:defRPr sz="3200" b="1">
                <a:solidFill>
                  <a:schemeClr val="accent4"/>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知识产权</a:t>
            </a:r>
            <a:endParaRPr kumimoji="0" lang="en-US" altLang="zh-CN" sz="3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Intellectual Property</a:t>
            </a:r>
            <a:endParaRPr kumimoji="0" lang="zh-CN" altLang="en-US" sz="18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sp>
        <p:nvSpPr>
          <p:cNvPr id="10" name="文本框 9"/>
          <p:cNvSpPr txBox="1"/>
          <p:nvPr/>
        </p:nvSpPr>
        <p:spPr>
          <a:xfrm>
            <a:off x="371363" y="1242744"/>
            <a:ext cx="4126615" cy="116737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纽盾科技股份秉持 着“创新改变世界，安全推动文明”的创新理念，始终专注网络安全创新精神，注重产品研发与知识产权保护，目前已累计拥有软件著作权、商标及专利证书累积</a:t>
            </a: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100+</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件。</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sp>
        <p:nvSpPr>
          <p:cNvPr id="78" name="文本框 77"/>
          <p:cNvSpPr txBox="1"/>
          <p:nvPr/>
        </p:nvSpPr>
        <p:spPr>
          <a:xfrm>
            <a:off x="322549" y="2564904"/>
            <a:ext cx="3487168" cy="3937360"/>
          </a:xfrm>
          <a:prstGeom prst="rect">
            <a:avLst/>
          </a:prstGeom>
          <a:noFill/>
        </p:spPr>
        <p:txBody>
          <a:bodyPr wrap="square" rtlCol="0">
            <a:sp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等保建设辅助系统</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区块链网络安全系统</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区块链防攻击系统</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纽盾内网异常故障检测系统软件</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纽盾网络安全系统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纽盾上网行为管理软件</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纽盾下一代防火墙</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纽盾内网准入系统软件</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纽盾万兆防火墙软件</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纽盾无线控制系统软件</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纽盾异常主机远程阻断软件</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纽盾运维审计堡垒机系统</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纽盾数据库审计和防护系统</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纽盾内网动态防御系统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sp>
        <p:nvSpPr>
          <p:cNvPr id="79" name="文本框 78"/>
          <p:cNvSpPr txBox="1"/>
          <p:nvPr/>
        </p:nvSpPr>
        <p:spPr>
          <a:xfrm>
            <a:off x="2972319" y="2564904"/>
            <a:ext cx="3487168" cy="3936142"/>
          </a:xfrm>
          <a:prstGeom prst="rect">
            <a:avLst/>
          </a:prstGeom>
          <a:noFill/>
        </p:spPr>
        <p:txBody>
          <a:bodyPr wrap="square" rtlCol="0">
            <a:spAutoFit/>
          </a:bodyPr>
          <a:lstStyle/>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大数据安全分析和态势感知系统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纽盾网络准入控制系统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纽盾日志分析管理审计系统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纽盾无线安全审计系统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纽盾网络内容过滤系统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纽盾网络入侵防护系统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纽盾威胁检测系统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纽盾应用交付系统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WAF</a:t>
            </a: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应用防护系统</a:t>
            </a:r>
            <a:endPar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纽盾网络安全综合管理平台</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纽盾物联网安全网关系统</a:t>
            </a:r>
            <a:endParaRPr lang="en-US" altLang="zh-CN" sz="1200" dirty="0">
              <a:solidFill>
                <a:prstClr val="black"/>
              </a:solidFill>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纽盾内网动态防御系统</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L="171450" marR="0" lvl="0" indent="-171450" algn="l" defTabSz="914400" rtl="0" eaLnBrk="1" fontAlgn="auto" latinLnBrk="0" hangingPunct="1">
              <a:lnSpc>
                <a:spcPct val="150000"/>
              </a:lnSpc>
              <a:spcBef>
                <a:spcPts val="0"/>
              </a:spcBef>
              <a:spcAft>
                <a:spcPts val="0"/>
              </a:spcAft>
              <a:buClrTx/>
              <a:buSzTx/>
              <a:buFont typeface="Wingdings" panose="05000000000000000000" pitchFamily="2" charset="2"/>
              <a:buChar char="l"/>
              <a:defRPr/>
            </a:pPr>
            <a:r>
              <a:rPr kumimoji="0" lang="zh-CN" altLang="en-US"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等保建设工具</a:t>
            </a:r>
            <a:endParaRPr kumimoji="0" lang="en-US" altLang="zh-CN" sz="1200" b="0"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a:p>
            <a:pPr marR="0" lvl="0" algn="l" defTabSz="914400" rtl="0" eaLnBrk="1" fontAlgn="auto" latinLnBrk="0" hangingPunct="1">
              <a:lnSpc>
                <a:spcPct val="150000"/>
              </a:lnSpc>
              <a:spcBef>
                <a:spcPts val="0"/>
              </a:spcBef>
              <a:spcAft>
                <a:spcPts val="0"/>
              </a:spcAft>
              <a:buClrTx/>
              <a:buSzTx/>
              <a:defRPr/>
            </a:pPr>
            <a:r>
              <a:rPr kumimoji="0" lang="en-US" altLang="zh-CN"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rPr>
              <a:t>· · · · · ·</a:t>
            </a:r>
            <a:endParaRPr kumimoji="0" lang="zh-CN" altLang="en-US" sz="1200" b="1" i="0" u="none" strike="noStrike" kern="1200" cap="none" spc="0" normalizeH="0" baseline="0" noProof="0" dirty="0">
              <a:ln>
                <a:noFill/>
              </a:ln>
              <a:solidFill>
                <a:prstClr val="black"/>
              </a:solidFill>
              <a:effectLst/>
              <a:uLnTx/>
              <a:uFillTx/>
              <a:latin typeface="Arial" panose="020B0604020202020204"/>
              <a:ea typeface="微软雅黑" panose="020B0503020204020204" pitchFamily="34" charset="-122"/>
              <a:cs typeface="+mn-ea"/>
              <a:sym typeface="+mn-lt"/>
            </a:endParaRPr>
          </a:p>
        </p:txBody>
      </p:sp>
      <p:grpSp>
        <p:nvGrpSpPr>
          <p:cNvPr id="8" name="组合 7"/>
          <p:cNvGrpSpPr/>
          <p:nvPr/>
        </p:nvGrpSpPr>
        <p:grpSpPr>
          <a:xfrm>
            <a:off x="1" y="6786000"/>
            <a:ext cx="3227292" cy="72000"/>
            <a:chOff x="0" y="6786000"/>
            <a:chExt cx="3539613" cy="72000"/>
          </a:xfrm>
        </p:grpSpPr>
        <p:sp>
          <p:nvSpPr>
            <p:cNvPr id="9" name="矩形 8"/>
            <p:cNvSpPr/>
            <p:nvPr/>
          </p:nvSpPr>
          <p:spPr>
            <a:xfrm>
              <a:off x="0"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39329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8658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117987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157316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966451"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235974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275303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3146322" y="6786000"/>
              <a:ext cx="393291" cy="7200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ISLIDE.ICON" val="#394066;#82319;#117652;#162080;#108256;#176724;#405331;#6590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r21x25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44000">
              <a:schemeClr val="tx1">
                <a:lumMod val="85000"/>
                <a:lumOff val="15000"/>
                <a:alpha val="0"/>
              </a:schemeClr>
            </a:gs>
            <a:gs pos="100000">
              <a:schemeClr val="tx1">
                <a:lumMod val="85000"/>
                <a:lumOff val="15000"/>
              </a:schemeClr>
            </a:gs>
          </a:gsLst>
          <a:lin ang="5400000" scaled="1"/>
        </a:gradFill>
        <a:ln>
          <a:noFill/>
        </a:ln>
      </a:spPr>
      <a:bodyPr anchor="ctr"/>
      <a:lstStyle>
        <a:defPPr algn="ctr">
          <a:defRPr dirty="0">
            <a:latin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7254</Words>
  <Application>WPS 演示</Application>
  <PresentationFormat>宽屏</PresentationFormat>
  <Paragraphs>830</Paragraphs>
  <Slides>34</Slides>
  <Notes>10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34</vt:i4>
      </vt:variant>
    </vt:vector>
  </HeadingPairs>
  <TitlesOfParts>
    <vt:vector size="42" baseType="lpstr">
      <vt:lpstr>Arial</vt:lpstr>
      <vt:lpstr>宋体</vt:lpstr>
      <vt:lpstr>Wingdings</vt:lpstr>
      <vt:lpstr>微软雅黑</vt:lpstr>
      <vt:lpstr>Wingdings</vt:lpstr>
      <vt:lpstr>Arial</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jackson</dc:creator>
  <cp:lastModifiedBy>罚</cp:lastModifiedBy>
  <cp:revision>1335</cp:revision>
  <cp:lastPrinted>2018-12-07T07:29:00Z</cp:lastPrinted>
  <dcterms:created xsi:type="dcterms:W3CDTF">2016-06-24T09:01:00Z</dcterms:created>
  <dcterms:modified xsi:type="dcterms:W3CDTF">2021-11-28T08:11:20Z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ICV">
    <vt:lpwstr>EDED9F16909541BD8AC8C12000C92AE2</vt:lpwstr>
  </property>
</Properties>
</file>